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257" r:id="rId2"/>
    <p:sldId id="283" r:id="rId3"/>
    <p:sldId id="337" r:id="rId4"/>
    <p:sldId id="338" r:id="rId5"/>
    <p:sldId id="339" r:id="rId6"/>
    <p:sldId id="340" r:id="rId7"/>
    <p:sldId id="286" r:id="rId8"/>
    <p:sldId id="287" r:id="rId9"/>
    <p:sldId id="342" r:id="rId10"/>
    <p:sldId id="341" r:id="rId11"/>
    <p:sldId id="344" r:id="rId12"/>
    <p:sldId id="343" r:id="rId13"/>
    <p:sldId id="346" r:id="rId14"/>
    <p:sldId id="347" r:id="rId15"/>
    <p:sldId id="348" r:id="rId16"/>
    <p:sldId id="345" r:id="rId17"/>
    <p:sldId id="289" r:id="rId18"/>
    <p:sldId id="349" r:id="rId19"/>
    <p:sldId id="350" r:id="rId20"/>
    <p:sldId id="288" r:id="rId21"/>
    <p:sldId id="291" r:id="rId22"/>
    <p:sldId id="352" r:id="rId23"/>
    <p:sldId id="353" r:id="rId24"/>
    <p:sldId id="290" r:id="rId25"/>
    <p:sldId id="355" r:id="rId26"/>
    <p:sldId id="356" r:id="rId27"/>
    <p:sldId id="351" r:id="rId28"/>
    <p:sldId id="298" r:id="rId29"/>
    <p:sldId id="358" r:id="rId30"/>
    <p:sldId id="361" r:id="rId31"/>
    <p:sldId id="362" r:id="rId32"/>
    <p:sldId id="354" r:id="rId33"/>
    <p:sldId id="363" r:id="rId34"/>
    <p:sldId id="365" r:id="rId35"/>
    <p:sldId id="367" r:id="rId3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87" autoAdjust="0"/>
    <p:restoredTop sz="94660"/>
  </p:normalViewPr>
  <p:slideViewPr>
    <p:cSldViewPr>
      <p:cViewPr varScale="1">
        <p:scale>
          <a:sx n="79" d="100"/>
          <a:sy n="79" d="100"/>
        </p:scale>
        <p:origin x="84" y="89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173D45D-266B-4B13-8B36-29AC22B32513}" type="datetimeFigureOut">
              <a:rPr lang="fr-FR" smtClean="0"/>
              <a:t>18/02/2019</a:t>
            </a:fld>
            <a:endParaRPr lang="fr-FR" dirty="0"/>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10AB621-67C7-4C0A-97B3-288976D9DB3F}" type="slidenum">
              <a:rPr lang="fr-FR" smtClean="0"/>
              <a:t>‹N°›</a:t>
            </a:fld>
            <a:endParaRPr lang="fr-FR" dirty="0"/>
          </a:p>
        </p:txBody>
      </p:sp>
    </p:spTree>
    <p:extLst>
      <p:ext uri="{BB962C8B-B14F-4D97-AF65-F5344CB8AC3E}">
        <p14:creationId xmlns:p14="http://schemas.microsoft.com/office/powerpoint/2010/main" val="34186569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1DEEC3-EF63-47ED-B16A-601F1C5C9568}" type="datetimeFigureOut">
              <a:rPr lang="fr-FR" smtClean="0"/>
              <a:t>18/02/2019</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4E8FE9-4616-42EA-86D2-B4E2B3742A48}" type="slidenum">
              <a:rPr lang="fr-FR" smtClean="0"/>
              <a:t>‹N°›</a:t>
            </a:fld>
            <a:endParaRPr lang="fr-FR" dirty="0"/>
          </a:p>
        </p:txBody>
      </p:sp>
    </p:spTree>
    <p:extLst>
      <p:ext uri="{BB962C8B-B14F-4D97-AF65-F5344CB8AC3E}">
        <p14:creationId xmlns:p14="http://schemas.microsoft.com/office/powerpoint/2010/main" val="3683837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0121330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6359829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1119497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652177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4517434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0107443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5177982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7013659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7136696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159347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5905916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7490371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0023718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938702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4932781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4020431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6124839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76782208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400109776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42853146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8778763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6038288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9771983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31593808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6095416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54747574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91925371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6130424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842133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6049901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9765606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8822633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686617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0545661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6942875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411297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873405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1777769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930903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1347387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1524267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646749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983313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1844471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2799761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3429139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369EF6-F720-43F1-A8CF-AD8C4BBE44FA}" type="datetimeFigureOut">
              <a:rPr lang="fr-FR" smtClean="0"/>
              <a:t>18/02/2019</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DBF1AF-76DA-4CDE-BFA6-4D44F8040FF8}" type="slidenum">
              <a:rPr lang="fr-FR" smtClean="0"/>
              <a:t>‹N°›</a:t>
            </a:fld>
            <a:endParaRPr lang="fr-FR" dirty="0"/>
          </a:p>
        </p:txBody>
      </p:sp>
    </p:spTree>
    <p:extLst>
      <p:ext uri="{BB962C8B-B14F-4D97-AF65-F5344CB8AC3E}">
        <p14:creationId xmlns:p14="http://schemas.microsoft.com/office/powerpoint/2010/main" val="2138927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a:t>
            </a:fld>
            <a:endParaRPr dirty="0"/>
          </a:p>
        </p:txBody>
      </p:sp>
      <p:sp>
        <p:nvSpPr>
          <p:cNvPr id="4" name="object 3">
            <a:extLst>
              <a:ext uri="{FF2B5EF4-FFF2-40B4-BE49-F238E27FC236}">
                <a16:creationId xmlns:a16="http://schemas.microsoft.com/office/drawing/2014/main" id="{56B83EEF-EF5A-4808-A072-686869F697CA}"/>
              </a:ext>
            </a:extLst>
          </p:cNvPr>
          <p:cNvSpPr txBox="1"/>
          <p:nvPr/>
        </p:nvSpPr>
        <p:spPr>
          <a:xfrm>
            <a:off x="1547664" y="3035858"/>
            <a:ext cx="6336703" cy="430887"/>
          </a:xfrm>
          <a:prstGeom prst="rect">
            <a:avLst/>
          </a:prstGeom>
        </p:spPr>
        <p:txBody>
          <a:bodyPr vert="horz" wrap="square" lIns="0" tIns="0" rIns="0" bIns="0" rtlCol="0">
            <a:spAutoFit/>
          </a:bodyPr>
          <a:lstStyle/>
          <a:p>
            <a:r>
              <a:rPr lang="fr-FR" sz="2800" b="1" dirty="0"/>
              <a:t>Jeux et exercices adaptés 6</a:t>
            </a:r>
            <a:r>
              <a:rPr lang="en-US" sz="2800" b="1" dirty="0"/>
              <a:t> – Séance 1</a:t>
            </a:r>
          </a:p>
        </p:txBody>
      </p:sp>
    </p:spTree>
    <p:extLst>
      <p:ext uri="{BB962C8B-B14F-4D97-AF65-F5344CB8AC3E}">
        <p14:creationId xmlns:p14="http://schemas.microsoft.com/office/powerpoint/2010/main" val="1431796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10</a:t>
            </a:fld>
            <a:endParaRPr dirty="0"/>
          </a:p>
        </p:txBody>
      </p:sp>
      <p:sp>
        <p:nvSpPr>
          <p:cNvPr id="4" name="object 3">
            <a:extLst>
              <a:ext uri="{FF2B5EF4-FFF2-40B4-BE49-F238E27FC236}">
                <a16:creationId xmlns:a16="http://schemas.microsoft.com/office/drawing/2014/main" id="{CC9A2FC1-5340-4D43-A387-336467C61A34}"/>
              </a:ext>
            </a:extLst>
          </p:cNvPr>
          <p:cNvSpPr txBox="1"/>
          <p:nvPr/>
        </p:nvSpPr>
        <p:spPr>
          <a:xfrm>
            <a:off x="1547664" y="3035858"/>
            <a:ext cx="6336703" cy="430887"/>
          </a:xfrm>
          <a:prstGeom prst="rect">
            <a:avLst/>
          </a:prstGeom>
        </p:spPr>
        <p:txBody>
          <a:bodyPr vert="horz" wrap="square" lIns="0" tIns="0" rIns="0" bIns="0" rtlCol="0">
            <a:spAutoFit/>
          </a:bodyPr>
          <a:lstStyle/>
          <a:p>
            <a:r>
              <a:rPr lang="fr-FR" sz="2800" b="1" dirty="0"/>
              <a:t>Jeux et exercices adaptés 6</a:t>
            </a:r>
            <a:r>
              <a:rPr lang="en-US" sz="2800" b="1" dirty="0"/>
              <a:t> – Séance 4</a:t>
            </a:r>
          </a:p>
        </p:txBody>
      </p:sp>
    </p:spTree>
    <p:extLst>
      <p:ext uri="{BB962C8B-B14F-4D97-AF65-F5344CB8AC3E}">
        <p14:creationId xmlns:p14="http://schemas.microsoft.com/office/powerpoint/2010/main" val="35520657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311339"/>
            <a:ext cx="8928992" cy="3806170"/>
          </a:xfrm>
          <a:prstGeom prst="rect">
            <a:avLst/>
          </a:prstGeom>
        </p:spPr>
        <p:txBody>
          <a:bodyPr vert="horz" wrap="square" lIns="0" tIns="0" rIns="0" bIns="0" rtlCol="0">
            <a:spAutoFit/>
          </a:bodyPr>
          <a:lstStyle/>
          <a:p>
            <a:pPr marL="11132" algn="just">
              <a:tabLst>
                <a:tab pos="354540" algn="l"/>
              </a:tabLst>
            </a:pPr>
            <a:r>
              <a:rPr lang="fr-FR" sz="1600" b="1" u="heavy" dirty="0" err="1">
                <a:latin typeface="Times New Roman"/>
                <a:cs typeface="Times New Roman"/>
              </a:rPr>
              <a:t>Echanges</a:t>
            </a:r>
            <a:r>
              <a:rPr lang="fr-FR" sz="1600" b="1" u="heavy" dirty="0">
                <a:latin typeface="Times New Roman"/>
                <a:cs typeface="Times New Roman"/>
              </a:rPr>
              <a:t> avec 3 joueurs pour apprécier et améliorer le contrôle de la balle</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Les patients disputent un jeu à 3 sur le court. Ils frappent chacun leur tour.</a:t>
            </a:r>
          </a:p>
          <a:p>
            <a:pPr marL="11132" marR="4453" algn="just">
              <a:spcBef>
                <a:spcPts val="377"/>
              </a:spcBef>
            </a:pPr>
            <a:r>
              <a:rPr lang="fr-FR" sz="1600" dirty="0">
                <a:latin typeface="Times New Roman"/>
                <a:cs typeface="Times New Roman"/>
              </a:rPr>
              <a:t>Le but est de tenir l’échange le plus longtemps possible.</a:t>
            </a:r>
          </a:p>
          <a:p>
            <a:pPr marL="11132" marR="4453" algn="just">
              <a:spcBef>
                <a:spcPts val="377"/>
              </a:spcBef>
            </a:pPr>
            <a:r>
              <a:rPr lang="fr-FR" sz="1600" dirty="0">
                <a:latin typeface="Times New Roman"/>
                <a:cs typeface="Times New Roman"/>
              </a:rPr>
              <a:t>La balle est frappée au-dessus de la ligne de service et le rebond se situe devant la ligne médiane. Ceci permet aux patients de se déplacer dans la partie arrière du court et de se placer sans se gêner.</a:t>
            </a:r>
          </a:p>
          <a:p>
            <a:pPr marL="11132" marR="4453" algn="just">
              <a:spcBef>
                <a:spcPts val="377"/>
              </a:spcBef>
            </a:pPr>
            <a:r>
              <a:rPr lang="fr-FR" sz="1600" dirty="0">
                <a:latin typeface="Times New Roman"/>
                <a:cs typeface="Times New Roman"/>
              </a:rPr>
              <a:t>Inciter les patients à raccourcir et ralentir le geste de frappe (swing), puis à adopter un bon accompagnement afin de garder la balle en jeu.</a:t>
            </a:r>
          </a:p>
          <a:p>
            <a:pPr marL="11132" marR="4453" algn="just">
              <a:spcBef>
                <a:spcPts val="377"/>
              </a:spcBef>
            </a:pPr>
            <a:r>
              <a:rPr lang="fr-FR" sz="1600" dirty="0">
                <a:latin typeface="Times New Roman"/>
                <a:cs typeface="Times New Roman"/>
              </a:rPr>
              <a:t>Evolution: jouer sur la moitié du court, dans le sens de la longueur.</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du contrôle de la balle.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rapide ou bleue.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11</a:t>
            </a:fld>
            <a:endParaRPr dirty="0"/>
          </a:p>
        </p:txBody>
      </p:sp>
      <p:sp>
        <p:nvSpPr>
          <p:cNvPr id="7" name="Émoticône 6">
            <a:extLst>
              <a:ext uri="{FF2B5EF4-FFF2-40B4-BE49-F238E27FC236}">
                <a16:creationId xmlns:a16="http://schemas.microsoft.com/office/drawing/2014/main" id="{19B760E3-D791-4C2D-935A-CA717B0445EC}"/>
              </a:ext>
            </a:extLst>
          </p:cNvPr>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21889263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12</a:t>
            </a:fld>
            <a:endParaRPr dirty="0"/>
          </a:p>
        </p:txBody>
      </p:sp>
      <p:sp>
        <p:nvSpPr>
          <p:cNvPr id="4" name="object 3">
            <a:extLst>
              <a:ext uri="{FF2B5EF4-FFF2-40B4-BE49-F238E27FC236}">
                <a16:creationId xmlns:a16="http://schemas.microsoft.com/office/drawing/2014/main" id="{FF391D47-CC61-4424-BE3F-310C1E07D03C}"/>
              </a:ext>
            </a:extLst>
          </p:cNvPr>
          <p:cNvSpPr txBox="1"/>
          <p:nvPr/>
        </p:nvSpPr>
        <p:spPr>
          <a:xfrm>
            <a:off x="1547664" y="3035858"/>
            <a:ext cx="6336703" cy="430887"/>
          </a:xfrm>
          <a:prstGeom prst="rect">
            <a:avLst/>
          </a:prstGeom>
        </p:spPr>
        <p:txBody>
          <a:bodyPr vert="horz" wrap="square" lIns="0" tIns="0" rIns="0" bIns="0" rtlCol="0">
            <a:spAutoFit/>
          </a:bodyPr>
          <a:lstStyle/>
          <a:p>
            <a:r>
              <a:rPr lang="fr-FR" sz="2800" b="1" dirty="0"/>
              <a:t>Jeux et exercices adaptés 6</a:t>
            </a:r>
            <a:r>
              <a:rPr lang="en-US" sz="2800" b="1" dirty="0"/>
              <a:t> – Séance 5</a:t>
            </a:r>
          </a:p>
        </p:txBody>
      </p:sp>
    </p:spTree>
    <p:extLst>
      <p:ext uri="{BB962C8B-B14F-4D97-AF65-F5344CB8AC3E}">
        <p14:creationId xmlns:p14="http://schemas.microsoft.com/office/powerpoint/2010/main" val="33228290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764704"/>
            <a:ext cx="8928992" cy="5786199"/>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pour améliorer le placement sur les frappes à mi-court </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patient est placé au T en Position d’Attention et de mise en Action (PAA). </a:t>
            </a:r>
          </a:p>
          <a:p>
            <a:pPr marL="11132" marR="4453" algn="just">
              <a:spcBef>
                <a:spcPts val="377"/>
              </a:spcBef>
            </a:pPr>
            <a:r>
              <a:rPr lang="fr-FR" sz="1600" dirty="0">
                <a:latin typeface="Times New Roman"/>
                <a:cs typeface="Times New Roman"/>
              </a:rPr>
              <a:t>Le moniteur est placé entre la ligne du milieu et le carré de service droit. Il distribue des CD croisés qui rebondissent avant le mur latéral gauche à 2 – 3 m du mur frontal.</a:t>
            </a:r>
          </a:p>
          <a:p>
            <a:pPr marL="11132" marR="4453" algn="just">
              <a:spcBef>
                <a:spcPts val="377"/>
              </a:spcBef>
            </a:pPr>
            <a:r>
              <a:rPr lang="fr-FR" sz="1600" dirty="0">
                <a:latin typeface="Times New Roman"/>
                <a:cs typeface="Times New Roman"/>
              </a:rPr>
              <a:t>Le patient se déplace sur 2 pas et frappe en RV croisé vers l’arrière du court. Sa balle doit toucher le mur latéral droit, derrière le carré de service.</a:t>
            </a:r>
          </a:p>
          <a:p>
            <a:pPr marL="11132" marR="4453" algn="just">
              <a:spcBef>
                <a:spcPts val="377"/>
              </a:spcBef>
            </a:pPr>
            <a:r>
              <a:rPr lang="fr-FR" sz="1600" dirty="0">
                <a:latin typeface="Times New Roman"/>
                <a:cs typeface="Times New Roman"/>
              </a:rPr>
              <a:t>Fréquemment, le patient se place trop près de la balle et adopte une mauvaise position pour frapper correctement son coup.</a:t>
            </a:r>
          </a:p>
          <a:p>
            <a:pPr marL="11132" marR="4453" algn="just">
              <a:spcBef>
                <a:spcPts val="377"/>
              </a:spcBef>
            </a:pPr>
            <a:r>
              <a:rPr lang="fr-FR" sz="1600" dirty="0">
                <a:latin typeface="Times New Roman"/>
                <a:cs typeface="Times New Roman"/>
              </a:rPr>
              <a:t>Le patient place son pied d’appui avant derrière la balle pour être en mesure de frapper correctement en croisé.</a:t>
            </a:r>
          </a:p>
          <a:p>
            <a:pPr marL="11132" marR="4453" algn="just">
              <a:spcBef>
                <a:spcPts val="377"/>
              </a:spcBef>
            </a:pPr>
            <a:r>
              <a:rPr lang="fr-FR" sz="1600" dirty="0">
                <a:latin typeface="Times New Roman"/>
                <a:cs typeface="Times New Roman"/>
              </a:rPr>
              <a:t>Le patient doit éviter de compenser un mauvais positionnement pour frapper en croisé. Evolutions: </a:t>
            </a:r>
          </a:p>
          <a:p>
            <a:pPr marL="296882" marR="4453" indent="-285750" algn="just">
              <a:spcBef>
                <a:spcPts val="377"/>
              </a:spcBef>
              <a:buFont typeface="Arial" panose="020B0604020202020204" pitchFamily="34" charset="0"/>
              <a:buChar char="•"/>
            </a:pPr>
            <a:r>
              <a:rPr lang="fr-FR" sz="1600" dirty="0">
                <a:latin typeface="Times New Roman"/>
                <a:cs typeface="Times New Roman"/>
              </a:rPr>
              <a:t>Le moniteur distribue des balles un peu plus rapides.</a:t>
            </a:r>
          </a:p>
          <a:p>
            <a:pPr marL="296882" marR="4453" indent="-285750" algn="just">
              <a:spcBef>
                <a:spcPts val="377"/>
              </a:spcBef>
              <a:buFont typeface="Arial" panose="020B0604020202020204" pitchFamily="34" charset="0"/>
              <a:buChar char="•"/>
            </a:pPr>
            <a:r>
              <a:rPr lang="fr-FR" sz="1600" dirty="0">
                <a:latin typeface="Times New Roman"/>
                <a:cs typeface="Times New Roman"/>
              </a:rPr>
              <a:t>Le moniteur distribue des croisés directement vers le mur latéral, le patient frappe après le 1</a:t>
            </a:r>
            <a:r>
              <a:rPr lang="fr-FR" sz="1600" baseline="30000" dirty="0">
                <a:latin typeface="Times New Roman"/>
                <a:cs typeface="Times New Roman"/>
              </a:rPr>
              <a:t>er</a:t>
            </a:r>
            <a:r>
              <a:rPr lang="fr-FR" sz="1600" dirty="0">
                <a:latin typeface="Times New Roman"/>
                <a:cs typeface="Times New Roman"/>
              </a:rPr>
              <a:t> rebond.</a:t>
            </a:r>
          </a:p>
          <a:p>
            <a:pPr marL="11132" marR="4453" algn="just">
              <a:spcBef>
                <a:spcPts val="377"/>
              </a:spcBef>
            </a:pPr>
            <a:r>
              <a:rPr lang="fr-FR" sz="1600" dirty="0">
                <a:latin typeface="Times New Roman"/>
                <a:cs typeface="Times New Roman"/>
              </a:rPr>
              <a:t>La tendance est de suivre la balle, d’aller trop en avant et de ne pas pouvoir se placer derrière elle.</a:t>
            </a:r>
          </a:p>
          <a:p>
            <a:pPr marL="11132" marR="4453" algn="just">
              <a:spcBef>
                <a:spcPts val="377"/>
              </a:spcBef>
            </a:pPr>
            <a:r>
              <a:rPr lang="fr-FR" sz="1600" dirty="0">
                <a:latin typeface="Times New Roman"/>
                <a:cs typeface="Times New Roman"/>
              </a:rPr>
              <a:t>Varier la profondeur de la distribution croisée pour sensibiliser le patient sur son positionnement.</a:t>
            </a:r>
          </a:p>
          <a:p>
            <a:pPr marL="11132" marR="4453" algn="just">
              <a:spcBef>
                <a:spcPts val="377"/>
              </a:spcBef>
            </a:pPr>
            <a:r>
              <a:rPr lang="fr-FR" sz="1600" dirty="0">
                <a:latin typeface="Times New Roman"/>
                <a:cs typeface="Times New Roman"/>
              </a:rPr>
              <a:t>Vérifier que le patient regarde la balle, frappe raquette ouverte en utilisant la hauteur du mur frontal, c’est plus facile pour envoyer la balle au fond du court…/…</a:t>
            </a: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du placement avant la frappe de balle.</a:t>
            </a: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rapide.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Placement</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13</a:t>
            </a:fld>
            <a:endParaRPr dirty="0"/>
          </a:p>
        </p:txBody>
      </p:sp>
    </p:spTree>
    <p:extLst>
      <p:ext uri="{BB962C8B-B14F-4D97-AF65-F5344CB8AC3E}">
        <p14:creationId xmlns:p14="http://schemas.microsoft.com/office/powerpoint/2010/main" val="5409016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64654"/>
            <a:ext cx="8928992" cy="5488682"/>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pour améliorer le placement sur les frappes à mi-court </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(Suite Jeu 1) La distribution accélérée exige chez le patient une préparation de raquette plus rapide pour être en mesure de frapper la balle devant lui.</a:t>
            </a:r>
          </a:p>
          <a:p>
            <a:pPr marL="11132" marR="4453" algn="just">
              <a:spcBef>
                <a:spcPts val="377"/>
              </a:spcBef>
            </a:pPr>
            <a:r>
              <a:rPr lang="fr-FR" sz="1600" dirty="0">
                <a:latin typeface="Times New Roman"/>
                <a:cs typeface="Times New Roman"/>
              </a:rPr>
              <a:t>Moins le patient aura de temps, plus il tendra à se déplacer dans la mauvaise direction.</a:t>
            </a:r>
          </a:p>
          <a:p>
            <a:pPr marL="296882" marR="4453" indent="-285750" algn="just">
              <a:spcBef>
                <a:spcPts val="377"/>
              </a:spcBef>
              <a:buFont typeface="Arial" panose="020B0604020202020204" pitchFamily="34" charset="0"/>
              <a:buChar char="•"/>
            </a:pPr>
            <a:r>
              <a:rPr lang="fr-FR" sz="1600" dirty="0">
                <a:latin typeface="Times New Roman"/>
                <a:cs typeface="Times New Roman"/>
              </a:rPr>
              <a:t>Le moniteur distribue lentement en double mur de CD sortant.</a:t>
            </a:r>
          </a:p>
          <a:p>
            <a:pPr marL="11132" marR="4453" algn="just">
              <a:spcBef>
                <a:spcPts val="377"/>
              </a:spcBef>
            </a:pPr>
            <a:r>
              <a:rPr lang="fr-FR" sz="1600" dirty="0">
                <a:latin typeface="Times New Roman"/>
                <a:cs typeface="Times New Roman"/>
              </a:rPr>
              <a:t>Demander au patient de faire le moins de pas possibles afin d’arriver sur la balle relâché.</a:t>
            </a:r>
          </a:p>
          <a:p>
            <a:pPr marL="11132" marR="4453" algn="just">
              <a:spcBef>
                <a:spcPts val="377"/>
              </a:spcBef>
            </a:pPr>
            <a:r>
              <a:rPr lang="fr-FR" sz="1600" dirty="0">
                <a:latin typeface="Times New Roman"/>
                <a:cs typeface="Times New Roman"/>
              </a:rPr>
              <a:t>Inciter le patient à marcher vers la balle plutôt que de courir, de manière à ressentir la vitesse de son déplacement pour atteindre la balle.</a:t>
            </a:r>
          </a:p>
          <a:p>
            <a:pPr marL="11132" marR="4453" algn="just">
              <a:spcBef>
                <a:spcPts val="377"/>
              </a:spcBef>
            </a:pPr>
            <a:r>
              <a:rPr lang="fr-FR" sz="1600" dirty="0">
                <a:latin typeface="Times New Roman"/>
                <a:cs typeface="Times New Roman"/>
              </a:rPr>
              <a:t>Un timing amélioré conduit à une bien meilleure position pour frapper le coup.</a:t>
            </a:r>
          </a:p>
          <a:p>
            <a:pPr marL="11132" marR="4453" algn="just">
              <a:spcBef>
                <a:spcPts val="377"/>
              </a:spcBef>
            </a:pPr>
            <a:r>
              <a:rPr lang="fr-FR" sz="1600" dirty="0">
                <a:latin typeface="Times New Roman"/>
                <a:cs typeface="Times New Roman"/>
              </a:rPr>
              <a:t>Montrer au patient, avec une balle posée au sol, le bon placement pour frapper un croisé de RV.</a:t>
            </a:r>
          </a:p>
          <a:p>
            <a:pPr marL="296882" marR="4453" indent="-285750" algn="just">
              <a:spcBef>
                <a:spcPts val="377"/>
              </a:spcBef>
              <a:buFont typeface="Arial" panose="020B0604020202020204" pitchFamily="34" charset="0"/>
              <a:buChar char="•"/>
            </a:pPr>
            <a:r>
              <a:rPr lang="fr-FR" sz="1600" dirty="0">
                <a:latin typeface="Times New Roman"/>
                <a:cs typeface="Times New Roman"/>
              </a:rPr>
              <a:t>Le moniteur distribue en double mur de CD rentrant, avec un angle permettant de faire rebondir la balle vers le milieu du court.</a:t>
            </a:r>
          </a:p>
          <a:p>
            <a:pPr marL="11132" marR="4453" algn="just">
              <a:spcBef>
                <a:spcPts val="377"/>
              </a:spcBef>
            </a:pPr>
            <a:r>
              <a:rPr lang="fr-FR" sz="1600" dirty="0">
                <a:latin typeface="Times New Roman"/>
                <a:cs typeface="Times New Roman"/>
              </a:rPr>
              <a:t>Le patient se déplace sur 1 pas et frappe en RV croisé vers l’arrière du court. Sa balle doit toucher le mur latéral droit, derrière le carré de service.</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du placement avant la frappe de balle.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rapide.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Placement</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14</a:t>
            </a:fld>
            <a:endParaRPr dirty="0"/>
          </a:p>
        </p:txBody>
      </p:sp>
    </p:spTree>
    <p:extLst>
      <p:ext uri="{BB962C8B-B14F-4D97-AF65-F5344CB8AC3E}">
        <p14:creationId xmlns:p14="http://schemas.microsoft.com/office/powerpoint/2010/main" val="19217122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051763"/>
            <a:ext cx="8928992" cy="3457357"/>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 pour améliorer le placement sur les frappes à mi-court </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2 – Le moniteur frappe vers la vitre en volée // de CD, le long du mur latéral gauche. La balle retombe dans le carré de service gauche.</a:t>
            </a:r>
          </a:p>
          <a:p>
            <a:pPr marL="11132" marR="4453" algn="just">
              <a:spcBef>
                <a:spcPts val="377"/>
              </a:spcBef>
            </a:pPr>
            <a:r>
              <a:rPr lang="fr-FR" sz="1600" dirty="0">
                <a:latin typeface="Times New Roman"/>
                <a:cs typeface="Times New Roman"/>
              </a:rPr>
              <a:t>Le patient se déplace vers l’arrière et se positionne pour frapper en RV croisé vers l’arrière du court. Sa balle doit toucher le mur latéral droit, derrière le carré de service opposé.</a:t>
            </a:r>
          </a:p>
          <a:p>
            <a:pPr marL="11132" marR="4453" algn="just">
              <a:spcBef>
                <a:spcPts val="377"/>
              </a:spcBef>
            </a:pPr>
            <a:r>
              <a:rPr lang="fr-FR" sz="1600" dirty="0">
                <a:latin typeface="Times New Roman"/>
                <a:cs typeface="Times New Roman"/>
              </a:rPr>
              <a:t>Une balle provenant du mur arrière est idéale pour le placement car elle est difficile à juger et ralentit le joueur.</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du placement avant la frappe de balle.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rapide.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Placement</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15</a:t>
            </a:fld>
            <a:endParaRPr dirty="0"/>
          </a:p>
        </p:txBody>
      </p:sp>
    </p:spTree>
    <p:extLst>
      <p:ext uri="{BB962C8B-B14F-4D97-AF65-F5344CB8AC3E}">
        <p14:creationId xmlns:p14="http://schemas.microsoft.com/office/powerpoint/2010/main" val="23376056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16</a:t>
            </a:fld>
            <a:endParaRPr dirty="0"/>
          </a:p>
        </p:txBody>
      </p:sp>
      <p:sp>
        <p:nvSpPr>
          <p:cNvPr id="4" name="object 3">
            <a:extLst>
              <a:ext uri="{FF2B5EF4-FFF2-40B4-BE49-F238E27FC236}">
                <a16:creationId xmlns:a16="http://schemas.microsoft.com/office/drawing/2014/main" id="{2F8E4AAF-3E45-4871-B2B0-E58DC9C6EE72}"/>
              </a:ext>
            </a:extLst>
          </p:cNvPr>
          <p:cNvSpPr txBox="1"/>
          <p:nvPr/>
        </p:nvSpPr>
        <p:spPr>
          <a:xfrm>
            <a:off x="1547664" y="3035858"/>
            <a:ext cx="6336703" cy="430887"/>
          </a:xfrm>
          <a:prstGeom prst="rect">
            <a:avLst/>
          </a:prstGeom>
        </p:spPr>
        <p:txBody>
          <a:bodyPr vert="horz" wrap="square" lIns="0" tIns="0" rIns="0" bIns="0" rtlCol="0">
            <a:spAutoFit/>
          </a:bodyPr>
          <a:lstStyle/>
          <a:p>
            <a:r>
              <a:rPr lang="fr-FR" sz="2800" b="1" dirty="0"/>
              <a:t>Jeux et exercices adaptés 6</a:t>
            </a:r>
            <a:r>
              <a:rPr lang="en-US" sz="2800" b="1" dirty="0"/>
              <a:t> – Séance 6</a:t>
            </a:r>
          </a:p>
        </p:txBody>
      </p:sp>
    </p:spTree>
    <p:extLst>
      <p:ext uri="{BB962C8B-B14F-4D97-AF65-F5344CB8AC3E}">
        <p14:creationId xmlns:p14="http://schemas.microsoft.com/office/powerpoint/2010/main" val="24766992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052736"/>
            <a:ext cx="8928992" cy="5437386"/>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à 2 frappes successives pour améliorer le placement dans diverses situations</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Le patient est placé devant la ligne médiane sur le ¼ de court gauche.</a:t>
            </a:r>
          </a:p>
          <a:p>
            <a:pPr marL="11132" marR="4453" algn="just">
              <a:spcBef>
                <a:spcPts val="377"/>
              </a:spcBef>
            </a:pPr>
            <a:r>
              <a:rPr lang="fr-FR" sz="1600" dirty="0">
                <a:latin typeface="Times New Roman"/>
                <a:cs typeface="Times New Roman"/>
              </a:rPr>
              <a:t>Il frappe une // de RV pour lui-même en cloche, puis il enchaîne après le 1</a:t>
            </a:r>
            <a:r>
              <a:rPr lang="fr-FR" sz="1600" baseline="30000" dirty="0">
                <a:latin typeface="Times New Roman"/>
                <a:cs typeface="Times New Roman"/>
              </a:rPr>
              <a:t>er</a:t>
            </a:r>
            <a:r>
              <a:rPr lang="fr-FR" sz="1600" dirty="0">
                <a:latin typeface="Times New Roman"/>
                <a:cs typeface="Times New Roman"/>
              </a:rPr>
              <a:t> rebond par un croisé de RV vers le ¼ de court avant droit, où se trouve le moniteur qui lui renvoie un croisé en CD.</a:t>
            </a:r>
          </a:p>
          <a:p>
            <a:pPr marL="11132" marR="4453" algn="just">
              <a:spcBef>
                <a:spcPts val="377"/>
              </a:spcBef>
            </a:pPr>
            <a:r>
              <a:rPr lang="fr-FR" sz="1600" dirty="0">
                <a:latin typeface="Times New Roman"/>
                <a:cs typeface="Times New Roman"/>
              </a:rPr>
              <a:t>Le patient apprend un geste de frappe lent (swing) avec une préparation courte, utile plus tard pour frapper un bon coup amorti.</a:t>
            </a:r>
          </a:p>
          <a:p>
            <a:pPr marL="11132" marR="4453" algn="just">
              <a:spcBef>
                <a:spcPts val="377"/>
              </a:spcBef>
            </a:pPr>
            <a:r>
              <a:rPr lang="fr-FR" sz="1600" dirty="0">
                <a:latin typeface="Times New Roman"/>
                <a:cs typeface="Times New Roman"/>
              </a:rPr>
              <a:t>Le patient prépare la raquette tôt pour effectuer un geste de frappe lent et pour s’apprêter sur le 2</a:t>
            </a:r>
            <a:r>
              <a:rPr lang="fr-FR" sz="1600" baseline="30000" dirty="0">
                <a:latin typeface="Times New Roman"/>
                <a:cs typeface="Times New Roman"/>
              </a:rPr>
              <a:t>ème</a:t>
            </a:r>
            <a:r>
              <a:rPr lang="fr-FR" sz="1600" dirty="0">
                <a:latin typeface="Times New Roman"/>
                <a:cs typeface="Times New Roman"/>
              </a:rPr>
              <a:t> coup.</a:t>
            </a:r>
          </a:p>
          <a:p>
            <a:pPr marL="11132" marR="4453" algn="just">
              <a:spcBef>
                <a:spcPts val="377"/>
              </a:spcBef>
            </a:pPr>
            <a:r>
              <a:rPr lang="fr-FR" sz="1600" dirty="0">
                <a:latin typeface="Times New Roman"/>
                <a:cs typeface="Times New Roman"/>
              </a:rPr>
              <a:t>Le patient frappe ses coups au-dessus de la ligne de service pour augmenter son taux de réussite.</a:t>
            </a:r>
          </a:p>
          <a:p>
            <a:pPr marL="11132" marR="4453" algn="just">
              <a:spcBef>
                <a:spcPts val="377"/>
              </a:spcBef>
            </a:pPr>
            <a:r>
              <a:rPr lang="fr-FR" sz="1600" dirty="0">
                <a:latin typeface="Times New Roman"/>
                <a:cs typeface="Times New Roman"/>
              </a:rPr>
              <a:t>Le placement est l’élément clé du contrôle de la balle; le moniteur place une balle au sol comme référence pour le point de contact avec la raquette:</a:t>
            </a:r>
          </a:p>
          <a:p>
            <a:pPr marL="11132" marR="4453" algn="just">
              <a:spcBef>
                <a:spcPts val="377"/>
              </a:spcBef>
            </a:pPr>
            <a:r>
              <a:rPr lang="fr-FR" sz="1600" dirty="0">
                <a:latin typeface="Times New Roman"/>
                <a:cs typeface="Times New Roman"/>
              </a:rPr>
              <a:t>a) Demander au patient de montrer le positionnement de son pied d’appui avant pour frapper en // (le point d’impact s’effectue en face de l’appui avant) et en croisé (le point d’impact se fait en avant du pied avant).</a:t>
            </a:r>
          </a:p>
          <a:p>
            <a:pPr marL="11132" marR="4453" algn="just">
              <a:spcBef>
                <a:spcPts val="377"/>
              </a:spcBef>
            </a:pPr>
            <a:r>
              <a:rPr lang="fr-FR" sz="1600" dirty="0">
                <a:latin typeface="Times New Roman"/>
                <a:cs typeface="Times New Roman"/>
              </a:rPr>
              <a:t>b) Puis demander au patient d’en faire de même en partant du T et de se placer correctement pour frapper en // ou en croisé…/...</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du placement avant la frappe de balle.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rapide.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Placement</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17</a:t>
            </a:fld>
            <a:endParaRPr dirty="0"/>
          </a:p>
        </p:txBody>
      </p:sp>
    </p:spTree>
    <p:extLst>
      <p:ext uri="{BB962C8B-B14F-4D97-AF65-F5344CB8AC3E}">
        <p14:creationId xmlns:p14="http://schemas.microsoft.com/office/powerpoint/2010/main" val="2315027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036275"/>
            <a:ext cx="8928992" cy="5345053"/>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à 2 frappes successives pour améliorer le placement dans diverses situations</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A partir de ce thème, faire disputer un jeu aux patients, le moniteur distribue depuis la droite:</a:t>
            </a:r>
          </a:p>
          <a:p>
            <a:pPr marL="11132" marR="4453" algn="just">
              <a:spcBef>
                <a:spcPts val="377"/>
              </a:spcBef>
            </a:pPr>
            <a:r>
              <a:rPr lang="fr-FR" sz="1600" dirty="0">
                <a:latin typeface="Times New Roman"/>
                <a:cs typeface="Times New Roman"/>
              </a:rPr>
              <a:t>Le 2</a:t>
            </a:r>
            <a:r>
              <a:rPr lang="fr-FR" sz="1600" baseline="30000" dirty="0">
                <a:latin typeface="Times New Roman"/>
                <a:cs typeface="Times New Roman"/>
              </a:rPr>
              <a:t>ème</a:t>
            </a:r>
            <a:r>
              <a:rPr lang="fr-FR" sz="1600" dirty="0">
                <a:latin typeface="Times New Roman"/>
                <a:cs typeface="Times New Roman"/>
              </a:rPr>
              <a:t> coup en croisé peut être frappé à n’importe quelle longueur mais il compte 1 seul point si la balle rebondit dans le ¼ de court avant. </a:t>
            </a:r>
          </a:p>
          <a:p>
            <a:pPr marL="11132" marR="4453" algn="just">
              <a:spcBef>
                <a:spcPts val="377"/>
              </a:spcBef>
            </a:pPr>
            <a:r>
              <a:rPr lang="fr-FR" sz="1600" dirty="0">
                <a:latin typeface="Times New Roman"/>
                <a:cs typeface="Times New Roman"/>
              </a:rPr>
              <a:t>Le plan de frappe doit rester dans le ¼ avant gauche pour compter et seul le RV peut être joué.</a:t>
            </a:r>
          </a:p>
          <a:p>
            <a:pPr marL="11132" marR="4453" algn="just">
              <a:spcBef>
                <a:spcPts val="377"/>
              </a:spcBef>
            </a:pPr>
            <a:r>
              <a:rPr lang="fr-FR" sz="1600" dirty="0">
                <a:latin typeface="Times New Roman"/>
                <a:cs typeface="Times New Roman"/>
              </a:rPr>
              <a:t>1 point est compté sur un 1</a:t>
            </a:r>
            <a:r>
              <a:rPr lang="fr-FR" sz="1600" baseline="30000" dirty="0">
                <a:latin typeface="Times New Roman"/>
                <a:cs typeface="Times New Roman"/>
              </a:rPr>
              <a:t>er</a:t>
            </a:r>
            <a:r>
              <a:rPr lang="fr-FR" sz="1600" dirty="0">
                <a:latin typeface="Times New Roman"/>
                <a:cs typeface="Times New Roman"/>
              </a:rPr>
              <a:t> coup dans le ¼ avant gauche enchaîné d’un coup dans le ¼ avant droit.</a:t>
            </a:r>
          </a:p>
          <a:p>
            <a:pPr marL="11132" marR="4453" algn="just">
              <a:spcBef>
                <a:spcPts val="377"/>
              </a:spcBef>
            </a:pPr>
            <a:r>
              <a:rPr lang="fr-FR" sz="1600" dirty="0">
                <a:latin typeface="Times New Roman"/>
                <a:cs typeface="Times New Roman"/>
              </a:rPr>
              <a:t>Si le 1</a:t>
            </a:r>
            <a:r>
              <a:rPr lang="fr-FR" sz="1600" baseline="30000" dirty="0">
                <a:latin typeface="Times New Roman"/>
                <a:cs typeface="Times New Roman"/>
              </a:rPr>
              <a:t>er</a:t>
            </a:r>
            <a:r>
              <a:rPr lang="fr-FR" sz="1600" dirty="0">
                <a:latin typeface="Times New Roman"/>
                <a:cs typeface="Times New Roman"/>
              </a:rPr>
              <a:t> coup ne se termine pas dans le ¼ avant gauche, le patient suivant vient le remplacer.</a:t>
            </a:r>
          </a:p>
          <a:p>
            <a:pPr marL="11132" marR="4453" algn="just">
              <a:spcBef>
                <a:spcPts val="377"/>
              </a:spcBef>
            </a:pPr>
            <a:r>
              <a:rPr lang="fr-FR" sz="1600" dirty="0">
                <a:latin typeface="Times New Roman"/>
                <a:cs typeface="Times New Roman"/>
              </a:rPr>
              <a:t>Evolutions:</a:t>
            </a:r>
          </a:p>
          <a:p>
            <a:pPr marL="296882" marR="4453" indent="-285750" algn="just">
              <a:spcBef>
                <a:spcPts val="377"/>
              </a:spcBef>
              <a:buFont typeface="Arial" panose="020B0604020202020204" pitchFamily="34" charset="0"/>
              <a:buChar char="•"/>
            </a:pPr>
            <a:r>
              <a:rPr lang="fr-FR" sz="1600" dirty="0">
                <a:latin typeface="Times New Roman"/>
                <a:cs typeface="Times New Roman"/>
              </a:rPr>
              <a:t>Le moniteur distribue un croisé qui touche d’abord le mur latéral gauche.</a:t>
            </a:r>
          </a:p>
          <a:p>
            <a:pPr marL="296882" marR="4453" indent="-285750" algn="just">
              <a:spcBef>
                <a:spcPts val="377"/>
              </a:spcBef>
              <a:buFont typeface="Arial" panose="020B0604020202020204" pitchFamily="34" charset="0"/>
              <a:buChar char="•"/>
            </a:pPr>
            <a:r>
              <a:rPr lang="fr-FR" sz="1600" dirty="0">
                <a:latin typeface="Times New Roman"/>
                <a:cs typeface="Times New Roman"/>
              </a:rPr>
              <a:t>Le patient démarre depuis le T.</a:t>
            </a:r>
          </a:p>
          <a:p>
            <a:pPr marL="11132" marR="4453" algn="just">
              <a:spcBef>
                <a:spcPts val="377"/>
              </a:spcBef>
            </a:pPr>
            <a:r>
              <a:rPr lang="fr-FR" sz="1600" dirty="0">
                <a:latin typeface="Times New Roman"/>
                <a:cs typeface="Times New Roman"/>
              </a:rPr>
              <a:t>En levant la balle, le patient va gagner du temps pour contrôler le second coup.</a:t>
            </a:r>
          </a:p>
          <a:p>
            <a:pPr marL="11132" marR="4453" algn="just">
              <a:spcBef>
                <a:spcPts val="377"/>
              </a:spcBef>
            </a:pPr>
            <a:r>
              <a:rPr lang="fr-FR" sz="1600" dirty="0">
                <a:latin typeface="Times New Roman"/>
                <a:cs typeface="Times New Roman"/>
              </a:rPr>
              <a:t>Si le patient démarre trop près du mur latéral, il peut reculer pour se placer correctement.</a:t>
            </a:r>
          </a:p>
          <a:p>
            <a:pPr marL="11132" marR="4453" algn="just">
              <a:spcBef>
                <a:spcPts val="377"/>
              </a:spcBef>
            </a:pPr>
            <a:r>
              <a:rPr lang="fr-FR" sz="1600" dirty="0">
                <a:latin typeface="Times New Roman"/>
                <a:cs typeface="Times New Roman"/>
              </a:rPr>
              <a:t>Sensibiliser le patient sur le placement idéal, respectivement pour un coup // et pour un croisé…/…</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du placement avant la frappe de balle.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rapide.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Placement</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18</a:t>
            </a:fld>
            <a:endParaRPr dirty="0"/>
          </a:p>
        </p:txBody>
      </p:sp>
    </p:spTree>
    <p:extLst>
      <p:ext uri="{BB962C8B-B14F-4D97-AF65-F5344CB8AC3E}">
        <p14:creationId xmlns:p14="http://schemas.microsoft.com/office/powerpoint/2010/main" val="17165667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051376"/>
            <a:ext cx="8928992" cy="3313728"/>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à 2 frappes successives pour améliorer le placement dans diverses situations</a:t>
            </a:r>
            <a:endParaRPr lang="fr-FR" sz="1600" dirty="0">
              <a:latin typeface="Times New Roman"/>
              <a:cs typeface="Times New Roman"/>
            </a:endParaRPr>
          </a:p>
          <a:p>
            <a:pPr marL="296882" marR="4453" indent="-285750" algn="just">
              <a:spcBef>
                <a:spcPts val="377"/>
              </a:spcBef>
              <a:buFont typeface="Arial" panose="020B0604020202020204" pitchFamily="34" charset="0"/>
              <a:buChar char="•"/>
            </a:pPr>
            <a:r>
              <a:rPr lang="fr-FR" sz="1600" dirty="0">
                <a:latin typeface="Times New Roman"/>
                <a:cs typeface="Times New Roman"/>
              </a:rPr>
              <a:t>Les 2 coups sont frappés derrière la ligne médiane et non plus devant.</a:t>
            </a:r>
          </a:p>
          <a:p>
            <a:pPr marL="11132" marR="4453" algn="just">
              <a:spcBef>
                <a:spcPts val="377"/>
              </a:spcBef>
            </a:pPr>
            <a:r>
              <a:rPr lang="fr-FR" sz="1600" dirty="0">
                <a:latin typeface="Times New Roman"/>
                <a:cs typeface="Times New Roman"/>
              </a:rPr>
              <a:t>Inciter le patient à se placer lui-même sur le côté et non pas face au mur frontal.</a:t>
            </a:r>
          </a:p>
          <a:p>
            <a:pPr marL="296882" marR="4453" indent="-285750" algn="just">
              <a:spcBef>
                <a:spcPts val="377"/>
              </a:spcBef>
              <a:buFont typeface="Arial" panose="020B0604020202020204" pitchFamily="34" charset="0"/>
              <a:buChar char="•"/>
            </a:pPr>
            <a:r>
              <a:rPr lang="fr-FR" sz="1600" dirty="0">
                <a:latin typeface="Times New Roman"/>
                <a:cs typeface="Times New Roman"/>
              </a:rPr>
              <a:t>Le moniteur distribue en double mur sortant pour augmenter la difficulté.</a:t>
            </a:r>
          </a:p>
          <a:p>
            <a:pPr marL="296882" marR="4453" indent="-285750" algn="just">
              <a:spcBef>
                <a:spcPts val="377"/>
              </a:spcBef>
              <a:buFont typeface="Arial" panose="020B0604020202020204" pitchFamily="34" charset="0"/>
              <a:buChar char="•"/>
            </a:pPr>
            <a:r>
              <a:rPr lang="fr-FR" sz="1600" dirty="0">
                <a:latin typeface="Times New Roman"/>
                <a:cs typeface="Times New Roman"/>
              </a:rPr>
              <a:t>Le moniteur distribue alternativement en double sortant et entrant. Puis aléatoirement.</a:t>
            </a:r>
          </a:p>
          <a:p>
            <a:pPr marL="11132" marR="4453" algn="just">
              <a:spcBef>
                <a:spcPts val="377"/>
              </a:spcBef>
            </a:pPr>
            <a:r>
              <a:rPr lang="fr-FR" sz="1600" dirty="0">
                <a:latin typeface="Times New Roman"/>
                <a:cs typeface="Times New Roman"/>
              </a:rPr>
              <a:t>Si le patient loupe le 1</a:t>
            </a:r>
            <a:r>
              <a:rPr lang="fr-FR" sz="1600" baseline="30000" dirty="0">
                <a:latin typeface="Times New Roman"/>
                <a:cs typeface="Times New Roman"/>
              </a:rPr>
              <a:t>er</a:t>
            </a:r>
            <a:r>
              <a:rPr lang="fr-FR" sz="1600" dirty="0">
                <a:latin typeface="Times New Roman"/>
                <a:cs typeface="Times New Roman"/>
              </a:rPr>
              <a:t> coup, il est aussitôt remplacé.</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du placement avant la frappe de balle.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rapide.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Placement</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19</a:t>
            </a:fld>
            <a:endParaRPr dirty="0"/>
          </a:p>
        </p:txBody>
      </p:sp>
    </p:spTree>
    <p:extLst>
      <p:ext uri="{BB962C8B-B14F-4D97-AF65-F5344CB8AC3E}">
        <p14:creationId xmlns:p14="http://schemas.microsoft.com/office/powerpoint/2010/main" val="432707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34457"/>
            <a:ext cx="8928992" cy="5734903"/>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d’interception</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Les 2 patients sont face à face, chacun dans un carré de service. L’un tient une balle de squash dans chaque main. Il envoie les balles par en-dessous et simultanément vers son partenaire qui doit les intercepter à la volée de chaque main. Et ainsi de suite.</a:t>
            </a:r>
          </a:p>
          <a:p>
            <a:pPr marL="11132" marR="4453" algn="just">
              <a:spcBef>
                <a:spcPts val="377"/>
              </a:spcBef>
            </a:pPr>
            <a:r>
              <a:rPr lang="fr-FR" sz="1600" dirty="0">
                <a:latin typeface="Times New Roman"/>
                <a:cs typeface="Times New Roman"/>
              </a:rPr>
              <a:t>Le lancer doit être parfaitement dosé pour augmenter les chances d’intercepter chaque balle. Evolutions:</a:t>
            </a:r>
          </a:p>
          <a:p>
            <a:pPr marL="354032" marR="4453" indent="-342900" algn="just">
              <a:spcBef>
                <a:spcPts val="377"/>
              </a:spcBef>
              <a:buFont typeface="+mj-lt"/>
              <a:buAutoNum type="alphaLcParenR"/>
            </a:pPr>
            <a:r>
              <a:rPr lang="fr-FR" sz="1600" dirty="0">
                <a:latin typeface="Times New Roman"/>
                <a:cs typeface="Times New Roman"/>
              </a:rPr>
              <a:t>Varier la hauteur et la vitesse des trajectoires.</a:t>
            </a:r>
          </a:p>
          <a:p>
            <a:pPr marL="354032" marR="4453" indent="-342900" algn="just">
              <a:spcBef>
                <a:spcPts val="377"/>
              </a:spcBef>
              <a:buFont typeface="+mj-lt"/>
              <a:buAutoNum type="alphaLcParenR"/>
            </a:pPr>
            <a:r>
              <a:rPr lang="fr-FR" sz="1600" dirty="0">
                <a:latin typeface="Times New Roman"/>
                <a:cs typeface="Times New Roman"/>
              </a:rPr>
              <a:t>Utiliser une balle différente (squash, </a:t>
            </a:r>
            <a:r>
              <a:rPr lang="fr-FR" sz="1600" dirty="0" err="1">
                <a:latin typeface="Times New Roman"/>
                <a:cs typeface="Times New Roman"/>
              </a:rPr>
              <a:t>racquetball</a:t>
            </a:r>
            <a:r>
              <a:rPr lang="fr-FR" sz="1600" dirty="0">
                <a:latin typeface="Times New Roman"/>
                <a:cs typeface="Times New Roman"/>
              </a:rPr>
              <a:t>) dans chaque main pour augmenter la difficulté.</a:t>
            </a:r>
          </a:p>
          <a:p>
            <a:pPr marL="354032" marR="4453" indent="-342900" algn="just">
              <a:spcBef>
                <a:spcPts val="377"/>
              </a:spcBef>
              <a:buFont typeface="+mj-lt"/>
              <a:buAutoNum type="alphaLcParenR"/>
            </a:pPr>
            <a:r>
              <a:rPr lang="fr-FR" sz="1600" dirty="0">
                <a:latin typeface="Times New Roman"/>
                <a:cs typeface="Times New Roman"/>
              </a:rPr>
              <a:t>Varier la distance de lancer pour augmenter ou diminuer la difficulté.</a:t>
            </a:r>
          </a:p>
          <a:p>
            <a:pPr marL="354032" marR="4453" indent="-342900" algn="just">
              <a:spcBef>
                <a:spcPts val="377"/>
              </a:spcBef>
              <a:buFont typeface="+mj-lt"/>
              <a:buAutoNum type="alphaLcParenR"/>
            </a:pPr>
            <a:r>
              <a:rPr lang="fr-FR" sz="1600" dirty="0">
                <a:latin typeface="Times New Roman"/>
                <a:cs typeface="Times New Roman"/>
              </a:rPr>
              <a:t>Lancer simultanément une balle vers le sol (un seul rebond) et l’autre en cloche. Ce type de lancer est un exercice en soi (différenciation). Des lancers et des interceptions réussis augmentent la cohésion du duo.</a:t>
            </a:r>
          </a:p>
          <a:p>
            <a:pPr marL="354032" marR="4453" indent="-342900" algn="just">
              <a:spcBef>
                <a:spcPts val="377"/>
              </a:spcBef>
              <a:buFont typeface="+mj-lt"/>
              <a:buAutoNum type="alphaLcParenR"/>
            </a:pPr>
            <a:r>
              <a:rPr lang="fr-FR" sz="1600" dirty="0">
                <a:latin typeface="Times New Roman"/>
                <a:cs typeface="Times New Roman"/>
              </a:rPr>
              <a:t>Intercepter les balles avec un volant de badminton dans chaque main.</a:t>
            </a:r>
          </a:p>
          <a:p>
            <a:pPr marL="354032" marR="4453" indent="-342900" algn="just">
              <a:spcBef>
                <a:spcPts val="377"/>
              </a:spcBef>
              <a:buFont typeface="+mj-lt"/>
              <a:buAutoNum type="alphaLcParenR"/>
            </a:pPr>
            <a:r>
              <a:rPr lang="fr-FR" sz="1600" dirty="0">
                <a:latin typeface="Times New Roman"/>
                <a:cs typeface="Times New Roman"/>
              </a:rPr>
              <a:t>Intercepter 2 balles de ping-pong lancées simultanément au sol avec un volant de badminton dans chaque main. Le patient a droit à autant de rebonds avant que chaque balle ne roule au sol.</a:t>
            </a:r>
          </a:p>
          <a:p>
            <a:pPr marL="354032" marR="4453" indent="-342900" algn="just">
              <a:spcBef>
                <a:spcPts val="377"/>
              </a:spcBef>
              <a:buFont typeface="+mj-lt"/>
              <a:buAutoNum type="alphaLcParenR"/>
            </a:pPr>
            <a:r>
              <a:rPr lang="fr-FR" sz="1600" dirty="0">
                <a:latin typeface="Times New Roman"/>
                <a:cs typeface="Times New Roman"/>
              </a:rPr>
              <a:t>Idem f), le lanceur lance une balle après l’autre vers chaque côté de l’intercepteur.</a:t>
            </a:r>
          </a:p>
          <a:p>
            <a:pPr marL="354032" marR="4453" indent="-342900" algn="just">
              <a:spcBef>
                <a:spcPts val="377"/>
              </a:spcBef>
              <a:buFont typeface="+mj-lt"/>
              <a:buAutoNum type="alphaLcParenR"/>
            </a:pPr>
            <a:r>
              <a:rPr lang="fr-FR" sz="1600" dirty="0">
                <a:latin typeface="Times New Roman"/>
                <a:cs typeface="Times New Roman"/>
              </a:rPr>
              <a:t>Idem g), raccourcir la distance entre les 2 patients.</a:t>
            </a:r>
          </a:p>
          <a:p>
            <a:pPr lvl="1">
              <a:spcBef>
                <a:spcPts val="30"/>
              </a:spcBef>
            </a:pPr>
            <a:endParaRP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spc="-60" dirty="0">
                <a:latin typeface="Times New Roman"/>
                <a:cs typeface="Times New Roman"/>
              </a:rPr>
              <a:t>Améliorer son orientation, sa coordination et sa différenciation par rapport à des objets se déplaçant en l’air</a:t>
            </a:r>
            <a:r>
              <a:rPr lang="fr-FR" sz="1600" dirty="0">
                <a:latin typeface="Times New Roman"/>
                <a:cs typeface="Times New Roman"/>
              </a:rPr>
              <a:t>.</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balles de tous types (squash, </a:t>
            </a:r>
            <a:r>
              <a:rPr lang="fr-FR" sz="1600" dirty="0" err="1">
                <a:latin typeface="Times New Roman"/>
                <a:cs typeface="Times New Roman"/>
              </a:rPr>
              <a:t>racquetball</a:t>
            </a:r>
            <a:r>
              <a:rPr lang="fr-FR" sz="1600" dirty="0">
                <a:latin typeface="Times New Roman"/>
                <a:cs typeface="Times New Roman"/>
              </a:rPr>
              <a:t>, mousse, ping-pong), volants de badminton.</a:t>
            </a:r>
            <a:endParaRPr sz="1600" dirty="0">
              <a:latin typeface="Times New Roman"/>
              <a:cs typeface="Times New Roman"/>
            </a:endParaRPr>
          </a:p>
        </p:txBody>
      </p:sp>
      <p:sp>
        <p:nvSpPr>
          <p:cNvPr id="5" name="object 5"/>
          <p:cNvSpPr txBox="1">
            <a:spLocks noGrp="1"/>
          </p:cNvSpPr>
          <p:nvPr>
            <p:ph type="title"/>
          </p:nvPr>
        </p:nvSpPr>
        <p:spPr>
          <a:xfrm>
            <a:off x="60870" y="199437"/>
            <a:ext cx="8327554" cy="677108"/>
          </a:xfrm>
          <a:prstGeom prst="rect">
            <a:avLst/>
          </a:prstGeom>
        </p:spPr>
        <p:txBody>
          <a:bodyPr vert="horz" wrap="square" lIns="0" tIns="0" rIns="0" bIns="0" rtlCol="0">
            <a:spAutoFit/>
          </a:bodyPr>
          <a:lstStyle/>
          <a:p>
            <a:pPr marL="11132" algn="l"/>
            <a:r>
              <a:rPr lang="fr-FR" spc="75" dirty="0">
                <a:ea typeface="+mn-ea"/>
              </a:rPr>
              <a:t>Coordination et différenciation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a:t>
            </a:fld>
            <a:endParaRPr dirty="0"/>
          </a:p>
        </p:txBody>
      </p:sp>
      <p:sp>
        <p:nvSpPr>
          <p:cNvPr id="7" name="Émoticône 6">
            <a:extLst>
              <a:ext uri="{FF2B5EF4-FFF2-40B4-BE49-F238E27FC236}">
                <a16:creationId xmlns:a16="http://schemas.microsoft.com/office/drawing/2014/main" id="{7BBC3433-1307-462E-87CF-D34132B930A9}"/>
              </a:ext>
            </a:extLst>
          </p:cNvPr>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a:extLst>
              <a:ext uri="{FF2B5EF4-FFF2-40B4-BE49-F238E27FC236}">
                <a16:creationId xmlns:a16="http://schemas.microsoft.com/office/drawing/2014/main" id="{4B52D369-3226-4D92-BE23-57DFB8B9B1A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23575187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20</a:t>
            </a:fld>
            <a:endParaRPr dirty="0"/>
          </a:p>
        </p:txBody>
      </p:sp>
      <p:sp>
        <p:nvSpPr>
          <p:cNvPr id="4" name="object 3">
            <a:extLst>
              <a:ext uri="{FF2B5EF4-FFF2-40B4-BE49-F238E27FC236}">
                <a16:creationId xmlns:a16="http://schemas.microsoft.com/office/drawing/2014/main" id="{87353F3F-9F79-44B7-94E4-5F97B4D4B665}"/>
              </a:ext>
            </a:extLst>
          </p:cNvPr>
          <p:cNvSpPr txBox="1"/>
          <p:nvPr/>
        </p:nvSpPr>
        <p:spPr>
          <a:xfrm>
            <a:off x="1547664" y="3035858"/>
            <a:ext cx="6336703" cy="430887"/>
          </a:xfrm>
          <a:prstGeom prst="rect">
            <a:avLst/>
          </a:prstGeom>
        </p:spPr>
        <p:txBody>
          <a:bodyPr vert="horz" wrap="square" lIns="0" tIns="0" rIns="0" bIns="0" rtlCol="0">
            <a:spAutoFit/>
          </a:bodyPr>
          <a:lstStyle/>
          <a:p>
            <a:r>
              <a:rPr lang="fr-FR" sz="2800" b="1" dirty="0"/>
              <a:t>Jeux et exercices adaptés 6</a:t>
            </a:r>
            <a:r>
              <a:rPr lang="en-US" sz="2800" b="1" dirty="0"/>
              <a:t> – Séance 7</a:t>
            </a:r>
          </a:p>
        </p:txBody>
      </p:sp>
    </p:spTree>
    <p:extLst>
      <p:ext uri="{BB962C8B-B14F-4D97-AF65-F5344CB8AC3E}">
        <p14:creationId xmlns:p14="http://schemas.microsoft.com/office/powerpoint/2010/main" val="20844231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184553"/>
            <a:ext cx="8928992" cy="3354765"/>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pour améliorer la manipulation des raquettes et pour le plaisir</a:t>
            </a:r>
          </a:p>
          <a:p>
            <a:pPr marL="11132" algn="just">
              <a:tabLst>
                <a:tab pos="354540" algn="l"/>
              </a:tabLst>
            </a:pPr>
            <a:r>
              <a:rPr lang="fr-FR" sz="1600" dirty="0">
                <a:latin typeface="Times New Roman"/>
                <a:cs typeface="Times New Roman"/>
              </a:rPr>
              <a:t>1 - Le patient est assis sur un ballon Suisse, les 2 pieds posés à plat. Il frappe la balle au sol en continu avec sa raquette.</a:t>
            </a:r>
          </a:p>
          <a:p>
            <a:pPr marL="11132" algn="just">
              <a:tabLst>
                <a:tab pos="354540" algn="l"/>
              </a:tabLst>
            </a:pPr>
            <a:r>
              <a:rPr lang="fr-FR" sz="1600" dirty="0">
                <a:latin typeface="Times New Roman"/>
                <a:cs typeface="Times New Roman"/>
              </a:rPr>
              <a:t>2 – Idem 1 mais le patient jongle avec la balle.</a:t>
            </a:r>
          </a:p>
          <a:p>
            <a:pPr marL="11132" algn="just">
              <a:tabLst>
                <a:tab pos="354540" algn="l"/>
              </a:tabLst>
            </a:pPr>
            <a:r>
              <a:rPr lang="fr-FR" sz="1600" dirty="0">
                <a:latin typeface="Times New Roman"/>
                <a:cs typeface="Times New Roman"/>
              </a:rPr>
              <a:t>Evolutions: Idem 1 et 2 sur des gradins, sur une chaise, dans des escaliers, sur un banc,…</a:t>
            </a:r>
          </a:p>
          <a:p>
            <a:pPr marL="11132" algn="just">
              <a:tabLst>
                <a:tab pos="354540" algn="l"/>
              </a:tabLst>
            </a:pPr>
            <a:r>
              <a:rPr lang="fr-FR" sz="1600" dirty="0">
                <a:latin typeface="Times New Roman"/>
                <a:cs typeface="Times New Roman"/>
              </a:rPr>
              <a:t>3 – Idem 1 et 2, aléatoirement le patient jongle, puis laisse tomber la balle et fait un contrôle, puis la fait rebondir en continu. Et ainsi de suite.</a:t>
            </a:r>
          </a:p>
          <a:p>
            <a:pPr marL="11132" marR="4453" algn="just">
              <a:spcBef>
                <a:spcPts val="377"/>
              </a:spcBef>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dirty="0">
                <a:latin typeface="Times New Roman"/>
                <a:cs typeface="Times New Roman"/>
              </a:rPr>
              <a:t>Pla</a:t>
            </a:r>
            <a:r>
              <a:rPr lang="fr-FR" sz="1600" spc="5" dirty="0">
                <a:latin typeface="Times New Roman"/>
                <a:cs typeface="Times New Roman"/>
              </a:rPr>
              <a:t>c</a:t>
            </a:r>
            <a:r>
              <a:rPr lang="fr-FR" sz="1600" dirty="0">
                <a:latin typeface="Times New Roman"/>
                <a:cs typeface="Times New Roman"/>
              </a:rPr>
              <a:t>er</a:t>
            </a:r>
            <a:r>
              <a:rPr lang="fr-FR" sz="1600" spc="200" dirty="0">
                <a:latin typeface="Times New Roman"/>
                <a:cs typeface="Times New Roman"/>
              </a:rPr>
              <a:t> </a:t>
            </a:r>
            <a:r>
              <a:rPr lang="fr-FR" sz="1600" dirty="0">
                <a:latin typeface="Times New Roman"/>
                <a:cs typeface="Times New Roman"/>
              </a:rPr>
              <a:t>le patient</a:t>
            </a:r>
            <a:r>
              <a:rPr lang="fr-FR" sz="1600" spc="195" dirty="0">
                <a:latin typeface="Times New Roman"/>
                <a:cs typeface="Times New Roman"/>
              </a:rPr>
              <a:t> </a:t>
            </a:r>
            <a:r>
              <a:rPr lang="fr-FR" sz="1600" spc="-15" dirty="0">
                <a:latin typeface="Times New Roman"/>
                <a:cs typeface="Times New Roman"/>
              </a:rPr>
              <a:t>f</a:t>
            </a:r>
            <a:r>
              <a:rPr lang="fr-FR" sz="1600" dirty="0">
                <a:latin typeface="Times New Roman"/>
                <a:cs typeface="Times New Roman"/>
              </a:rPr>
              <a:t>a</a:t>
            </a:r>
            <a:r>
              <a:rPr lang="fr-FR" sz="1600" spc="5" dirty="0">
                <a:latin typeface="Times New Roman"/>
                <a:cs typeface="Times New Roman"/>
              </a:rPr>
              <a:t>c</a:t>
            </a:r>
            <a:r>
              <a:rPr lang="fr-FR" sz="1600" dirty="0">
                <a:latin typeface="Times New Roman"/>
                <a:cs typeface="Times New Roman"/>
              </a:rPr>
              <a:t>e</a:t>
            </a:r>
            <a:r>
              <a:rPr lang="fr-FR" sz="1600" spc="200" dirty="0">
                <a:latin typeface="Times New Roman"/>
                <a:cs typeface="Times New Roman"/>
              </a:rPr>
              <a:t> </a:t>
            </a:r>
            <a:r>
              <a:rPr lang="fr-FR" sz="1600" dirty="0">
                <a:latin typeface="Times New Roman"/>
                <a:cs typeface="Times New Roman"/>
              </a:rPr>
              <a:t>à</a:t>
            </a:r>
            <a:r>
              <a:rPr lang="fr-FR" sz="1600" spc="190" dirty="0">
                <a:latin typeface="Times New Roman"/>
                <a:cs typeface="Times New Roman"/>
              </a:rPr>
              <a:t> </a:t>
            </a:r>
            <a:r>
              <a:rPr lang="fr-FR" sz="1600" dirty="0">
                <a:latin typeface="Times New Roman"/>
                <a:cs typeface="Times New Roman"/>
              </a:rPr>
              <a:t>des situations qui</a:t>
            </a:r>
            <a:r>
              <a:rPr lang="fr-FR" sz="1600" spc="200" dirty="0">
                <a:latin typeface="Times New Roman"/>
                <a:cs typeface="Times New Roman"/>
              </a:rPr>
              <a:t> </a:t>
            </a:r>
            <a:r>
              <a:rPr lang="fr-FR" sz="1600" dirty="0">
                <a:latin typeface="Times New Roman"/>
                <a:cs typeface="Times New Roman"/>
              </a:rPr>
              <a:t>associent</a:t>
            </a:r>
            <a:r>
              <a:rPr lang="fr-FR" sz="1600" spc="204" dirty="0">
                <a:latin typeface="Times New Roman"/>
                <a:cs typeface="Times New Roman"/>
              </a:rPr>
              <a:t> </a:t>
            </a:r>
            <a:r>
              <a:rPr lang="fr-FR" sz="1600" dirty="0">
                <a:latin typeface="Times New Roman"/>
                <a:cs typeface="Times New Roman"/>
              </a:rPr>
              <a:t>équ</a:t>
            </a:r>
            <a:r>
              <a:rPr lang="fr-FR" sz="1600" spc="5" dirty="0">
                <a:latin typeface="Times New Roman"/>
                <a:cs typeface="Times New Roman"/>
              </a:rPr>
              <a:t>i</a:t>
            </a:r>
            <a:r>
              <a:rPr lang="fr-FR" sz="1600" dirty="0">
                <a:latin typeface="Times New Roman"/>
                <a:cs typeface="Times New Roman"/>
              </a:rPr>
              <a:t>l</a:t>
            </a:r>
            <a:r>
              <a:rPr lang="fr-FR" sz="1600" spc="5" dirty="0">
                <a:latin typeface="Times New Roman"/>
                <a:cs typeface="Times New Roman"/>
              </a:rPr>
              <a:t>i</a:t>
            </a:r>
            <a:r>
              <a:rPr lang="fr-FR" sz="1600" dirty="0">
                <a:latin typeface="Times New Roman"/>
                <a:cs typeface="Times New Roman"/>
              </a:rPr>
              <a:t>b</a:t>
            </a:r>
            <a:r>
              <a:rPr lang="fr-FR" sz="1600" spc="-15" dirty="0">
                <a:latin typeface="Times New Roman"/>
                <a:cs typeface="Times New Roman"/>
              </a:rPr>
              <a:t>r</a:t>
            </a:r>
            <a:r>
              <a:rPr lang="fr-FR" sz="1600" dirty="0">
                <a:latin typeface="Times New Roman"/>
                <a:cs typeface="Times New Roman"/>
              </a:rPr>
              <a:t>e et contrôle de la raquette.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balle de </a:t>
            </a:r>
            <a:r>
              <a:rPr lang="fr-FR" sz="1600" dirty="0" err="1">
                <a:latin typeface="Times New Roman"/>
                <a:cs typeface="Times New Roman"/>
              </a:rPr>
              <a:t>racquetball</a:t>
            </a:r>
            <a:r>
              <a:rPr lang="fr-FR" sz="1600" dirty="0">
                <a:latin typeface="Times New Roman"/>
                <a:cs typeface="Times New Roman"/>
              </a:rPr>
              <a:t> ou en mousse, ballon Suisse.</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Contrôle et équilibre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21</a:t>
            </a:fld>
            <a:endParaRPr dirty="0"/>
          </a:p>
        </p:txBody>
      </p:sp>
      <p:sp>
        <p:nvSpPr>
          <p:cNvPr id="7" name="Émoticône 6">
            <a:extLst>
              <a:ext uri="{FF2B5EF4-FFF2-40B4-BE49-F238E27FC236}">
                <a16:creationId xmlns:a16="http://schemas.microsoft.com/office/drawing/2014/main" id="{E33B6647-EDA3-4504-98AE-3E45446E8894}"/>
              </a:ext>
            </a:extLst>
          </p:cNvPr>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a:extLst>
              <a:ext uri="{FF2B5EF4-FFF2-40B4-BE49-F238E27FC236}">
                <a16:creationId xmlns:a16="http://schemas.microsoft.com/office/drawing/2014/main" id="{8E10A02E-5CE3-4D53-8335-512A273AAF7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2554737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08720"/>
            <a:ext cx="8928992" cy="5591274"/>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à 2 frappes successives pour améliorer le placement des pieds</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L’avant du court est divisé en 2 par du ruban adhésif.</a:t>
            </a:r>
          </a:p>
          <a:p>
            <a:pPr marL="11132" marR="4453" algn="just">
              <a:spcBef>
                <a:spcPts val="377"/>
              </a:spcBef>
            </a:pPr>
            <a:r>
              <a:rPr lang="fr-FR" sz="1600" dirty="0">
                <a:latin typeface="Times New Roman"/>
                <a:cs typeface="Times New Roman"/>
              </a:rPr>
              <a:t>Le patient est placé sur la ligne médiane entre le T et le carré de service droit.</a:t>
            </a:r>
          </a:p>
          <a:p>
            <a:pPr marL="11132" marR="4453" algn="just">
              <a:spcBef>
                <a:spcPts val="377"/>
              </a:spcBef>
            </a:pPr>
            <a:r>
              <a:rPr lang="fr-FR" sz="1600" dirty="0">
                <a:latin typeface="Times New Roman"/>
                <a:cs typeface="Times New Roman"/>
              </a:rPr>
              <a:t>Le moniteur, placé entre le T et le carré de service gauche, distribue en croisé vers le ¼ de court droit.</a:t>
            </a:r>
          </a:p>
          <a:p>
            <a:pPr marL="11132" marR="4453" algn="just">
              <a:spcBef>
                <a:spcPts val="377"/>
              </a:spcBef>
            </a:pPr>
            <a:r>
              <a:rPr lang="fr-FR" sz="1600" dirty="0">
                <a:latin typeface="Times New Roman"/>
                <a:cs typeface="Times New Roman"/>
              </a:rPr>
              <a:t>Après le 1</a:t>
            </a:r>
            <a:r>
              <a:rPr lang="fr-FR" sz="1600" baseline="30000" dirty="0">
                <a:latin typeface="Times New Roman"/>
                <a:cs typeface="Times New Roman"/>
              </a:rPr>
              <a:t>er</a:t>
            </a:r>
            <a:r>
              <a:rPr lang="fr-FR" sz="1600" dirty="0">
                <a:latin typeface="Times New Roman"/>
                <a:cs typeface="Times New Roman"/>
              </a:rPr>
              <a:t> rebond, le patient frappe en // de CD, puis il enchaîne un croisé de CD vers le côté gauche.</a:t>
            </a:r>
          </a:p>
          <a:p>
            <a:pPr marL="11132" marR="4453" algn="just">
              <a:spcBef>
                <a:spcPts val="377"/>
              </a:spcBef>
            </a:pPr>
            <a:r>
              <a:rPr lang="fr-FR" sz="1600" dirty="0">
                <a:latin typeface="Times New Roman"/>
                <a:cs typeface="Times New Roman"/>
              </a:rPr>
              <a:t>Le geste de frappe doit être lent et court de manière à faire rebondir la balle vers les angles de devant.</a:t>
            </a:r>
          </a:p>
          <a:p>
            <a:pPr marL="11132" marR="4453" algn="just">
              <a:spcBef>
                <a:spcPts val="377"/>
              </a:spcBef>
            </a:pPr>
            <a:r>
              <a:rPr lang="fr-FR" sz="1600" dirty="0">
                <a:latin typeface="Times New Roman"/>
                <a:cs typeface="Times New Roman"/>
              </a:rPr>
              <a:t>Evolutions: </a:t>
            </a:r>
          </a:p>
          <a:p>
            <a:pPr marL="354032" marR="4453" indent="-342900" algn="just">
              <a:spcBef>
                <a:spcPts val="377"/>
              </a:spcBef>
              <a:buFont typeface="+mj-lt"/>
              <a:buAutoNum type="alphaLcParenR"/>
            </a:pPr>
            <a:r>
              <a:rPr lang="fr-FR" sz="1600" dirty="0">
                <a:latin typeface="Times New Roman"/>
                <a:cs typeface="Times New Roman"/>
              </a:rPr>
              <a:t>La distribution croisée touche le mur latéral droit, le patient frappe en // puis en croisé de CD.</a:t>
            </a:r>
          </a:p>
          <a:p>
            <a:pPr marL="354032" marR="4453" indent="-342900" algn="just">
              <a:spcBef>
                <a:spcPts val="377"/>
              </a:spcBef>
              <a:buFont typeface="+mj-lt"/>
              <a:buAutoNum type="alphaLcParenR"/>
            </a:pPr>
            <a:r>
              <a:rPr lang="fr-FR" sz="1600" dirty="0">
                <a:latin typeface="Times New Roman"/>
                <a:cs typeface="Times New Roman"/>
              </a:rPr>
              <a:t>Idem a) pour le patient, le moniteur distribue en double mur sortant.</a:t>
            </a:r>
          </a:p>
          <a:p>
            <a:pPr marL="11132" marR="4453" algn="just">
              <a:spcBef>
                <a:spcPts val="377"/>
              </a:spcBef>
            </a:pPr>
            <a:r>
              <a:rPr lang="fr-FR" sz="1600" dirty="0">
                <a:latin typeface="Times New Roman"/>
                <a:cs typeface="Times New Roman"/>
              </a:rPr>
              <a:t>Juger la trajectoire de la balle est plus difficile dans ce cas, il est crucial de préparer sa raquette au plus tôt.</a:t>
            </a:r>
          </a:p>
          <a:p>
            <a:pPr marL="11132" marR="4453" algn="just">
              <a:spcBef>
                <a:spcPts val="377"/>
              </a:spcBef>
            </a:pPr>
            <a:r>
              <a:rPr lang="fr-FR" sz="1600" dirty="0">
                <a:latin typeface="Times New Roman"/>
                <a:cs typeface="Times New Roman"/>
              </a:rPr>
              <a:t>Une excellente façon de démarrer l’exercice est de permettre au patient de frapper le 1</a:t>
            </a:r>
            <a:r>
              <a:rPr lang="fr-FR" sz="1600" baseline="30000" dirty="0">
                <a:latin typeface="Times New Roman"/>
                <a:cs typeface="Times New Roman"/>
              </a:rPr>
              <a:t>er</a:t>
            </a:r>
            <a:r>
              <a:rPr lang="fr-FR" sz="1600" dirty="0">
                <a:latin typeface="Times New Roman"/>
                <a:cs typeface="Times New Roman"/>
              </a:rPr>
              <a:t> coup après le 2</a:t>
            </a:r>
            <a:r>
              <a:rPr lang="fr-FR" sz="1600" baseline="30000" dirty="0">
                <a:latin typeface="Times New Roman"/>
                <a:cs typeface="Times New Roman"/>
              </a:rPr>
              <a:t>ème</a:t>
            </a:r>
            <a:r>
              <a:rPr lang="fr-FR" sz="1600" dirty="0">
                <a:latin typeface="Times New Roman"/>
                <a:cs typeface="Times New Roman"/>
              </a:rPr>
              <a:t> rebond.</a:t>
            </a:r>
          </a:p>
          <a:p>
            <a:pPr marL="11132" marR="4453" algn="just">
              <a:spcBef>
                <a:spcPts val="377"/>
              </a:spcBef>
            </a:pPr>
            <a:r>
              <a:rPr lang="fr-FR" sz="1600" dirty="0">
                <a:latin typeface="Times New Roman"/>
                <a:cs typeface="Times New Roman"/>
              </a:rPr>
              <a:t>Pour augmenter le taux de réussite, le patient doit préparer sa raquette et ouvrir son tamis pour  frapper la balle en cloche. Il gagnera ainsi du temps pour se placer sur le côté et être capable de frapper le 1</a:t>
            </a:r>
            <a:r>
              <a:rPr lang="fr-FR" sz="1600" baseline="30000" dirty="0">
                <a:latin typeface="Times New Roman"/>
                <a:cs typeface="Times New Roman"/>
              </a:rPr>
              <a:t>er</a:t>
            </a:r>
            <a:r>
              <a:rPr lang="fr-FR" sz="1600" dirty="0">
                <a:latin typeface="Times New Roman"/>
                <a:cs typeface="Times New Roman"/>
              </a:rPr>
              <a:t> coup en //.</a:t>
            </a:r>
          </a:p>
          <a:p>
            <a:pPr marL="11132" marR="4453" algn="just">
              <a:spcBef>
                <a:spcPts val="377"/>
              </a:spcBef>
            </a:pPr>
            <a:r>
              <a:rPr lang="fr-FR" sz="1600" dirty="0">
                <a:latin typeface="Times New Roman"/>
                <a:cs typeface="Times New Roman"/>
              </a:rPr>
              <a:t>Sensibiliser le patient sur son placement et le sur le positionnement optimal…/…</a:t>
            </a: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du placement avant la frappe de balle.</a:t>
            </a: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rapide, ruban adhésif.</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Placement</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22</a:t>
            </a:fld>
            <a:endParaRPr dirty="0"/>
          </a:p>
        </p:txBody>
      </p:sp>
    </p:spTree>
    <p:extLst>
      <p:ext uri="{BB962C8B-B14F-4D97-AF65-F5344CB8AC3E}">
        <p14:creationId xmlns:p14="http://schemas.microsoft.com/office/powerpoint/2010/main" val="42191074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056020"/>
            <a:ext cx="8928992" cy="5037276"/>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à 2 frappes successives pour améliorer le placement des pieds</a:t>
            </a:r>
            <a:endParaRPr lang="fr-FR" sz="1600" dirty="0">
              <a:latin typeface="Times New Roman"/>
              <a:cs typeface="Times New Roman"/>
            </a:endParaRPr>
          </a:p>
          <a:p>
            <a:pPr marL="354032" indent="-342900" algn="just">
              <a:buFont typeface="+mj-lt"/>
              <a:buAutoNum type="alphaLcParenR" startAt="3"/>
              <a:tabLst>
                <a:tab pos="354540" algn="l"/>
              </a:tabLst>
            </a:pPr>
            <a:r>
              <a:rPr lang="fr-FR" sz="1600" dirty="0">
                <a:latin typeface="Times New Roman"/>
                <a:cs typeface="Times New Roman"/>
              </a:rPr>
              <a:t>Idem b) pour le patient, le moniteur distribue en double mur entrant.</a:t>
            </a:r>
          </a:p>
          <a:p>
            <a:pPr marL="11132" marR="4453" algn="just">
              <a:spcBef>
                <a:spcPts val="377"/>
              </a:spcBef>
            </a:pPr>
            <a:r>
              <a:rPr lang="fr-FR" sz="1600" dirty="0">
                <a:latin typeface="Times New Roman"/>
                <a:cs typeface="Times New Roman"/>
              </a:rPr>
              <a:t>Le patient doit se créer assez d’espace pour frapper le 1</a:t>
            </a:r>
            <a:r>
              <a:rPr lang="fr-FR" sz="1600" baseline="30000" dirty="0">
                <a:latin typeface="Times New Roman"/>
                <a:cs typeface="Times New Roman"/>
              </a:rPr>
              <a:t>er</a:t>
            </a:r>
            <a:r>
              <a:rPr lang="fr-FR" sz="1600" dirty="0">
                <a:latin typeface="Times New Roman"/>
                <a:cs typeface="Times New Roman"/>
              </a:rPr>
              <a:t> coup.</a:t>
            </a:r>
          </a:p>
          <a:p>
            <a:pPr marL="354032" marR="4453" indent="-342900" algn="just">
              <a:spcBef>
                <a:spcPts val="377"/>
              </a:spcBef>
              <a:buFont typeface="+mj-lt"/>
              <a:buAutoNum type="alphaLcParenR" startAt="4"/>
            </a:pPr>
            <a:r>
              <a:rPr lang="fr-FR" sz="1600" dirty="0">
                <a:latin typeface="Times New Roman"/>
                <a:cs typeface="Times New Roman"/>
              </a:rPr>
              <a:t>Le moniteur distribue en croisé derrière la ligne médiane vers le ¼ de court arrière droit. Après le 1</a:t>
            </a:r>
            <a:r>
              <a:rPr lang="fr-FR" sz="1600" baseline="30000" dirty="0">
                <a:latin typeface="Times New Roman"/>
                <a:cs typeface="Times New Roman"/>
              </a:rPr>
              <a:t>er</a:t>
            </a:r>
            <a:r>
              <a:rPr lang="fr-FR" sz="1600" dirty="0">
                <a:latin typeface="Times New Roman"/>
                <a:cs typeface="Times New Roman"/>
              </a:rPr>
              <a:t> rebond, le patient frappe en // de CD, puis il enchaîne depuis le ¼ de court arrière droit un croisé de CD vers le ¼ de court arrière gauche.</a:t>
            </a:r>
          </a:p>
          <a:p>
            <a:pPr marL="11132" marR="4453" algn="just">
              <a:spcBef>
                <a:spcPts val="377"/>
              </a:spcBef>
            </a:pPr>
            <a:r>
              <a:rPr lang="fr-FR" sz="1600" dirty="0">
                <a:latin typeface="Times New Roman"/>
                <a:cs typeface="Times New Roman"/>
              </a:rPr>
              <a:t>Le patient doit ouvrir son tamis, un geste de frappe court et une préparation précoce de la raquette augmentera son taux de réussite.</a:t>
            </a:r>
          </a:p>
          <a:p>
            <a:pPr marL="354032" marR="4453" indent="-342900" algn="just">
              <a:spcBef>
                <a:spcPts val="377"/>
              </a:spcBef>
              <a:buFont typeface="+mj-lt"/>
              <a:buAutoNum type="alphaLcParenR" startAt="5"/>
            </a:pPr>
            <a:r>
              <a:rPr lang="fr-FR" sz="1600" dirty="0">
                <a:latin typeface="Times New Roman"/>
                <a:cs typeface="Times New Roman"/>
              </a:rPr>
              <a:t>Idem d), le moniteur distribue aléatoirement en croisé vers le mur latéral ou en double murs entrants ou sortants. L’objectif pour le patient reste le même, les frappes en // et croisé de CD s’opèrent depuis le ¼ de court arrière droit.</a:t>
            </a:r>
          </a:p>
          <a:p>
            <a:pPr marL="354032" marR="4453" indent="-342900" algn="just">
              <a:spcBef>
                <a:spcPts val="377"/>
              </a:spcBef>
              <a:buFont typeface="+mj-lt"/>
              <a:buAutoNum type="alphaLcParenR" startAt="5"/>
            </a:pPr>
            <a:r>
              <a:rPr lang="fr-FR" sz="1600" dirty="0">
                <a:latin typeface="Times New Roman"/>
                <a:cs typeface="Times New Roman"/>
              </a:rPr>
              <a:t>Idem e), mais le moniteur distribue en croisé court et contraint le patient à frapper ses 2 coups à la bonne longueur. </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du placement avant la frappe de balle.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rapide, ruban adhésif.</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Placement</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23</a:t>
            </a:fld>
            <a:endParaRPr dirty="0"/>
          </a:p>
        </p:txBody>
      </p:sp>
    </p:spTree>
    <p:extLst>
      <p:ext uri="{BB962C8B-B14F-4D97-AF65-F5344CB8AC3E}">
        <p14:creationId xmlns:p14="http://schemas.microsoft.com/office/powerpoint/2010/main" val="25695851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24</a:t>
            </a:fld>
            <a:endParaRPr dirty="0"/>
          </a:p>
        </p:txBody>
      </p:sp>
      <p:sp>
        <p:nvSpPr>
          <p:cNvPr id="4" name="object 3">
            <a:extLst>
              <a:ext uri="{FF2B5EF4-FFF2-40B4-BE49-F238E27FC236}">
                <a16:creationId xmlns:a16="http://schemas.microsoft.com/office/drawing/2014/main" id="{298FAD11-B4C3-4160-8573-B3E25B8587E6}"/>
              </a:ext>
            </a:extLst>
          </p:cNvPr>
          <p:cNvSpPr txBox="1"/>
          <p:nvPr/>
        </p:nvSpPr>
        <p:spPr>
          <a:xfrm>
            <a:off x="1547664" y="3035858"/>
            <a:ext cx="6336703" cy="430887"/>
          </a:xfrm>
          <a:prstGeom prst="rect">
            <a:avLst/>
          </a:prstGeom>
        </p:spPr>
        <p:txBody>
          <a:bodyPr vert="horz" wrap="square" lIns="0" tIns="0" rIns="0" bIns="0" rtlCol="0">
            <a:spAutoFit/>
          </a:bodyPr>
          <a:lstStyle/>
          <a:p>
            <a:r>
              <a:rPr lang="fr-FR" sz="2800" b="1" dirty="0"/>
              <a:t>Jeux et exercices adaptés 6</a:t>
            </a:r>
            <a:r>
              <a:rPr lang="en-US" sz="2800" b="1" dirty="0"/>
              <a:t> – Séance 8</a:t>
            </a:r>
          </a:p>
        </p:txBody>
      </p:sp>
    </p:spTree>
    <p:extLst>
      <p:ext uri="{BB962C8B-B14F-4D97-AF65-F5344CB8AC3E}">
        <p14:creationId xmlns:p14="http://schemas.microsoft.com/office/powerpoint/2010/main" val="31329067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08720"/>
            <a:ext cx="8928992" cy="5488682"/>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de frappes pour améliorer le contrôle de la balle</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patient « distributeur » est placé dans le carré de service droit. Il effectue une frappe courte en // de CD au-dessus de la ligne de service et dans le ¼ de court droit.</a:t>
            </a:r>
          </a:p>
          <a:p>
            <a:pPr marL="11132" marR="4453" algn="just">
              <a:spcBef>
                <a:spcPts val="377"/>
              </a:spcBef>
            </a:pPr>
            <a:r>
              <a:rPr lang="fr-FR" sz="1600" dirty="0">
                <a:latin typeface="Times New Roman"/>
                <a:cs typeface="Times New Roman"/>
              </a:rPr>
              <a:t>Le patient « renvoyeur », placé au T, se déplace pour frapper la balle en // de CD dans le ¼ de court droit.</a:t>
            </a:r>
          </a:p>
          <a:p>
            <a:pPr marL="11132" marR="4453" algn="just">
              <a:spcBef>
                <a:spcPts val="377"/>
              </a:spcBef>
            </a:pPr>
            <a:r>
              <a:rPr lang="fr-FR" sz="1600" dirty="0">
                <a:latin typeface="Times New Roman"/>
                <a:cs typeface="Times New Roman"/>
              </a:rPr>
              <a:t>Enchaîner les frappes en continu.</a:t>
            </a:r>
          </a:p>
          <a:p>
            <a:pPr marL="11132" marR="4453" algn="just">
              <a:spcBef>
                <a:spcPts val="377"/>
              </a:spcBef>
            </a:pPr>
            <a:r>
              <a:rPr lang="fr-FR" sz="1600" dirty="0">
                <a:latin typeface="Times New Roman"/>
                <a:cs typeface="Times New Roman"/>
              </a:rPr>
              <a:t>Pour être capable de frapper la balle // au mur latéral, le corps doit être placé face au mur latéral.   </a:t>
            </a:r>
          </a:p>
          <a:p>
            <a:pPr marL="11132" marR="4453" algn="just">
              <a:spcBef>
                <a:spcPts val="377"/>
              </a:spcBef>
            </a:pPr>
            <a:r>
              <a:rPr lang="fr-FR" sz="1600" dirty="0">
                <a:latin typeface="Times New Roman"/>
                <a:cs typeface="Times New Roman"/>
              </a:rPr>
              <a:t>2 – Enchaînement de 2 coups: une // de CD courte renvoyée avec une // de CD longue vers le carré de service droit.</a:t>
            </a:r>
          </a:p>
          <a:p>
            <a:pPr marL="11132" marR="4453" algn="just">
              <a:spcBef>
                <a:spcPts val="377"/>
              </a:spcBef>
            </a:pPr>
            <a:r>
              <a:rPr lang="fr-FR" sz="1600" dirty="0">
                <a:latin typeface="Times New Roman"/>
                <a:cs typeface="Times New Roman"/>
              </a:rPr>
              <a:t>3 – Idem 2, mais la // de CD longue peut être aléatoirement interceptée en volée ou frappée après le 1</a:t>
            </a:r>
            <a:r>
              <a:rPr lang="fr-FR" sz="1600" baseline="30000" dirty="0">
                <a:latin typeface="Times New Roman"/>
                <a:cs typeface="Times New Roman"/>
              </a:rPr>
              <a:t>er</a:t>
            </a:r>
            <a:r>
              <a:rPr lang="fr-FR" sz="1600" dirty="0">
                <a:latin typeface="Times New Roman"/>
                <a:cs typeface="Times New Roman"/>
              </a:rPr>
              <a:t> rebond. </a:t>
            </a:r>
          </a:p>
          <a:p>
            <a:pPr marL="11132" marR="4453" algn="just">
              <a:spcBef>
                <a:spcPts val="377"/>
              </a:spcBef>
            </a:pPr>
            <a:r>
              <a:rPr lang="fr-FR" sz="1600" dirty="0">
                <a:latin typeface="Times New Roman"/>
                <a:cs typeface="Times New Roman"/>
              </a:rPr>
              <a:t>Conserver certaines limites (ex: couloirs 1 et 2 ou 1 à 3), la distribution nécessite beaucoup de contrôle. Utiliser du ruban adhésif pour que les patients conservent leurs repères.</a:t>
            </a:r>
          </a:p>
          <a:p>
            <a:pPr marL="11132" marR="4453" algn="just">
              <a:spcBef>
                <a:spcPts val="377"/>
              </a:spcBef>
            </a:pPr>
            <a:r>
              <a:rPr lang="fr-FR" sz="1600" dirty="0">
                <a:latin typeface="Times New Roman"/>
                <a:cs typeface="Times New Roman"/>
              </a:rPr>
              <a:t>Il est important de frapper la balle sur le côté afin de conserver une trajectoire //.</a:t>
            </a:r>
          </a:p>
          <a:p>
            <a:pPr marL="11132" marR="4453" algn="just">
              <a:spcBef>
                <a:spcPts val="377"/>
              </a:spcBef>
            </a:pPr>
            <a:r>
              <a:rPr lang="fr-FR" sz="1600" dirty="0">
                <a:latin typeface="Times New Roman"/>
                <a:cs typeface="Times New Roman"/>
              </a:rPr>
              <a:t>Les patients doivent conserver leur rythme d’échange.</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du contrôle de la balle.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rapide.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25</a:t>
            </a:fld>
            <a:endParaRPr dirty="0"/>
          </a:p>
        </p:txBody>
      </p:sp>
    </p:spTree>
    <p:extLst>
      <p:ext uri="{BB962C8B-B14F-4D97-AF65-F5344CB8AC3E}">
        <p14:creationId xmlns:p14="http://schemas.microsoft.com/office/powerpoint/2010/main" val="18095233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053504"/>
            <a:ext cx="8928992" cy="4647426"/>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de frappes pour améliorer le contrôle de la balle</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4 – Les 2 patients échangent des balles.</a:t>
            </a:r>
          </a:p>
          <a:p>
            <a:pPr marL="11132" marR="4453" algn="just">
              <a:spcBef>
                <a:spcPts val="377"/>
              </a:spcBef>
            </a:pPr>
            <a:r>
              <a:rPr lang="fr-FR" sz="1600" dirty="0">
                <a:latin typeface="Times New Roman"/>
                <a:cs typeface="Times New Roman"/>
              </a:rPr>
              <a:t>Le distributeur envoie toutes ses balles au-dessus de la ligne de service. Il frappe son 1</a:t>
            </a:r>
            <a:r>
              <a:rPr lang="fr-FR" sz="1600" baseline="30000" dirty="0">
                <a:latin typeface="Times New Roman"/>
                <a:cs typeface="Times New Roman"/>
              </a:rPr>
              <a:t>er</a:t>
            </a:r>
            <a:r>
              <a:rPr lang="fr-FR" sz="1600" dirty="0">
                <a:latin typeface="Times New Roman"/>
                <a:cs typeface="Times New Roman"/>
              </a:rPr>
              <a:t> coup en // de CD,  son 2</a:t>
            </a:r>
            <a:r>
              <a:rPr lang="fr-FR" sz="1600" baseline="30000" dirty="0">
                <a:latin typeface="Times New Roman"/>
                <a:cs typeface="Times New Roman"/>
              </a:rPr>
              <a:t>ème</a:t>
            </a:r>
            <a:r>
              <a:rPr lang="fr-FR" sz="1600" dirty="0">
                <a:latin typeface="Times New Roman"/>
                <a:cs typeface="Times New Roman"/>
              </a:rPr>
              <a:t> coup en croisé de CD.</a:t>
            </a:r>
          </a:p>
          <a:p>
            <a:pPr marL="11132" marR="4453" algn="just">
              <a:spcBef>
                <a:spcPts val="377"/>
              </a:spcBef>
            </a:pPr>
            <a:r>
              <a:rPr lang="fr-FR" sz="1600" dirty="0">
                <a:latin typeface="Times New Roman"/>
                <a:cs typeface="Times New Roman"/>
              </a:rPr>
              <a:t>Côté droit la balle rebondit dans le ¼ de court droit, côté gauche la balle rebondit sur le mur latéral avant de rebondir sur le plancher. Et ainsi de suite.</a:t>
            </a:r>
          </a:p>
          <a:p>
            <a:pPr marL="11132" marR="4453" algn="just">
              <a:spcBef>
                <a:spcPts val="377"/>
              </a:spcBef>
            </a:pPr>
            <a:r>
              <a:rPr lang="fr-FR" sz="1600" dirty="0">
                <a:latin typeface="Times New Roman"/>
                <a:cs typeface="Times New Roman"/>
              </a:rPr>
              <a:t>Le distributeur frappe uniquement en CD, le « renvoyeur » frappe en CD sur le côté droit, en RV sur le côté gauche.</a:t>
            </a:r>
          </a:p>
          <a:p>
            <a:pPr marL="11132" marR="4453" algn="just">
              <a:spcBef>
                <a:spcPts val="377"/>
              </a:spcBef>
            </a:pPr>
            <a:r>
              <a:rPr lang="fr-FR" sz="1600" dirty="0">
                <a:latin typeface="Times New Roman"/>
                <a:cs typeface="Times New Roman"/>
              </a:rPr>
              <a:t>Un bon point de contact dans la raquette améliore le contrôle de la balle.</a:t>
            </a:r>
          </a:p>
          <a:p>
            <a:pPr marL="11132" marR="4453" algn="just">
              <a:spcBef>
                <a:spcPts val="377"/>
              </a:spcBef>
            </a:pPr>
            <a:r>
              <a:rPr lang="fr-FR" sz="1600" dirty="0">
                <a:latin typeface="Times New Roman"/>
                <a:cs typeface="Times New Roman"/>
              </a:rPr>
              <a:t>Le distributeur se place vers l’arrière du court, le « renvoyeur » se place plutôt vers l’avant.</a:t>
            </a:r>
          </a:p>
          <a:p>
            <a:pPr marL="11132" marR="4453" algn="just">
              <a:spcBef>
                <a:spcPts val="377"/>
              </a:spcBef>
            </a:pPr>
            <a:r>
              <a:rPr lang="fr-FR" sz="1600" dirty="0">
                <a:latin typeface="Times New Roman"/>
                <a:cs typeface="Times New Roman"/>
              </a:rPr>
              <a:t>Sur la frappe de RV, le patient peut se placer en reculant jusqu’au milieu du court, si nécessaire.</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du contrôle de la balle.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rapide.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26</a:t>
            </a:fld>
            <a:endParaRPr dirty="0"/>
          </a:p>
        </p:txBody>
      </p:sp>
    </p:spTree>
    <p:extLst>
      <p:ext uri="{BB962C8B-B14F-4D97-AF65-F5344CB8AC3E}">
        <p14:creationId xmlns:p14="http://schemas.microsoft.com/office/powerpoint/2010/main" val="20744556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27</a:t>
            </a:fld>
            <a:endParaRPr dirty="0"/>
          </a:p>
        </p:txBody>
      </p:sp>
      <p:sp>
        <p:nvSpPr>
          <p:cNvPr id="4" name="object 3">
            <a:extLst>
              <a:ext uri="{FF2B5EF4-FFF2-40B4-BE49-F238E27FC236}">
                <a16:creationId xmlns:a16="http://schemas.microsoft.com/office/drawing/2014/main" id="{7425FE81-C7FF-43E9-9DFB-010E053D81B6}"/>
              </a:ext>
            </a:extLst>
          </p:cNvPr>
          <p:cNvSpPr txBox="1"/>
          <p:nvPr/>
        </p:nvSpPr>
        <p:spPr>
          <a:xfrm>
            <a:off x="1547664" y="3035858"/>
            <a:ext cx="6336703" cy="430887"/>
          </a:xfrm>
          <a:prstGeom prst="rect">
            <a:avLst/>
          </a:prstGeom>
        </p:spPr>
        <p:txBody>
          <a:bodyPr vert="horz" wrap="square" lIns="0" tIns="0" rIns="0" bIns="0" rtlCol="0">
            <a:spAutoFit/>
          </a:bodyPr>
          <a:lstStyle/>
          <a:p>
            <a:r>
              <a:rPr lang="fr-FR" sz="2800" b="1" dirty="0"/>
              <a:t>Jeux et exercices adaptés 6</a:t>
            </a:r>
            <a:r>
              <a:rPr lang="en-US" sz="2800" b="1" dirty="0"/>
              <a:t> – Séance 9</a:t>
            </a:r>
          </a:p>
        </p:txBody>
      </p:sp>
    </p:spTree>
    <p:extLst>
      <p:ext uri="{BB962C8B-B14F-4D97-AF65-F5344CB8AC3E}">
        <p14:creationId xmlns:p14="http://schemas.microsoft.com/office/powerpoint/2010/main" val="28189814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006078"/>
            <a:ext cx="8928992" cy="5591274"/>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de mise en jeu avec des buts de foot en salle</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Utiliser des buts de foot en salle comme aide visuelle est très motivant pour les patients.</a:t>
            </a:r>
          </a:p>
          <a:p>
            <a:pPr marL="11132" marR="4453" algn="just">
              <a:spcBef>
                <a:spcPts val="377"/>
              </a:spcBef>
            </a:pPr>
            <a:r>
              <a:rPr lang="fr-FR" sz="1600" dirty="0">
                <a:latin typeface="Times New Roman"/>
                <a:cs typeface="Times New Roman"/>
              </a:rPr>
              <a:t>Placer la cage à cheval sur les couloirs 2 et 3, à 1 m derrière le carré de service droit.</a:t>
            </a:r>
          </a:p>
          <a:p>
            <a:pPr marL="11132" marR="4453" algn="just">
              <a:spcBef>
                <a:spcPts val="377"/>
              </a:spcBef>
            </a:pPr>
            <a:r>
              <a:rPr lang="fr-FR" sz="1600" dirty="0">
                <a:latin typeface="Times New Roman"/>
                <a:cs typeface="Times New Roman"/>
              </a:rPr>
              <a:t>La clé pour frapper la balle vers la cible est d’avoir un point de contact correct avec la raquette.</a:t>
            </a:r>
          </a:p>
          <a:p>
            <a:pPr marL="11132" marR="4453" algn="just">
              <a:spcBef>
                <a:spcPts val="377"/>
              </a:spcBef>
            </a:pPr>
            <a:r>
              <a:rPr lang="fr-FR" sz="1600" dirty="0">
                <a:latin typeface="Times New Roman"/>
                <a:cs typeface="Times New Roman"/>
              </a:rPr>
              <a:t>Service côté gauche: </a:t>
            </a:r>
          </a:p>
          <a:p>
            <a:pPr marL="296882" marR="4453" indent="-285750" algn="just">
              <a:spcBef>
                <a:spcPts val="377"/>
              </a:spcBef>
              <a:buFont typeface="Arial" panose="020B0604020202020204" pitchFamily="34" charset="0"/>
              <a:buChar char="•"/>
            </a:pPr>
            <a:r>
              <a:rPr lang="fr-FR" sz="1600" dirty="0">
                <a:latin typeface="Times New Roman"/>
                <a:cs typeface="Times New Roman"/>
              </a:rPr>
              <a:t>Le point de contact se situe en arrière du corps pour les droitiers.</a:t>
            </a:r>
          </a:p>
          <a:p>
            <a:pPr marL="296882" marR="4453" indent="-285750" algn="just">
              <a:spcBef>
                <a:spcPts val="377"/>
              </a:spcBef>
              <a:buFont typeface="Arial" panose="020B0604020202020204" pitchFamily="34" charset="0"/>
              <a:buChar char="•"/>
            </a:pPr>
            <a:r>
              <a:rPr lang="fr-FR" sz="1600" dirty="0">
                <a:latin typeface="Times New Roman"/>
                <a:cs typeface="Times New Roman"/>
              </a:rPr>
              <a:t>Si le point de contact est correct, la raquette reste fluide sur le geste de frappe et le corps n’a pas besoin de compenser.</a:t>
            </a:r>
          </a:p>
          <a:p>
            <a:pPr marL="296882" marR="4453" indent="-285750" algn="just">
              <a:spcBef>
                <a:spcPts val="377"/>
              </a:spcBef>
              <a:buFont typeface="Arial" panose="020B0604020202020204" pitchFamily="34" charset="0"/>
              <a:buChar char="•"/>
            </a:pPr>
            <a:r>
              <a:rPr lang="fr-FR" sz="1600" dirty="0">
                <a:latin typeface="Times New Roman"/>
                <a:cs typeface="Times New Roman"/>
              </a:rPr>
              <a:t>Une attention particulière est accordée à un point de contact correct, quelques centimètres peuvent faire une grande différence.</a:t>
            </a:r>
          </a:p>
          <a:p>
            <a:pPr marL="296882" marR="4453" indent="-285750" algn="just">
              <a:spcBef>
                <a:spcPts val="377"/>
              </a:spcBef>
              <a:buFont typeface="Arial" panose="020B0604020202020204" pitchFamily="34" charset="0"/>
              <a:buChar char="•"/>
            </a:pPr>
            <a:r>
              <a:rPr lang="fr-FR" sz="1600" dirty="0">
                <a:latin typeface="Times New Roman"/>
                <a:cs typeface="Times New Roman"/>
              </a:rPr>
              <a:t>S’assurer que le patient prépare correctement et contrôle sa raquette.</a:t>
            </a:r>
          </a:p>
          <a:p>
            <a:pPr marL="296882" marR="4453" indent="-285750" algn="just">
              <a:spcBef>
                <a:spcPts val="377"/>
              </a:spcBef>
              <a:buFont typeface="Arial" panose="020B0604020202020204" pitchFamily="34" charset="0"/>
              <a:buChar char="•"/>
            </a:pPr>
            <a:r>
              <a:rPr lang="fr-FR" sz="1600" dirty="0">
                <a:latin typeface="Times New Roman"/>
                <a:cs typeface="Times New Roman"/>
              </a:rPr>
              <a:t>Faire essayer au patient différents points de contact (près, loin, en avant, en arrière du corps), mais en ayant le même geste de frappe à chaque tentative.</a:t>
            </a:r>
          </a:p>
          <a:p>
            <a:pPr marL="11132" marR="4453" algn="just">
              <a:spcBef>
                <a:spcPts val="377"/>
              </a:spcBef>
            </a:pPr>
            <a:r>
              <a:rPr lang="fr-FR" sz="1600" dirty="0">
                <a:latin typeface="Times New Roman"/>
                <a:cs typeface="Times New Roman"/>
              </a:rPr>
              <a:t>Appliquer toute une variété d’exercices et d’évolutions en déplaçant la cage (adaptés pour un groupe).</a:t>
            </a:r>
          </a:p>
          <a:p>
            <a:pPr marL="11132" marR="4453" algn="just">
              <a:spcBef>
                <a:spcPts val="377"/>
              </a:spcBef>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dirty="0">
                <a:latin typeface="Times New Roman"/>
                <a:cs typeface="Times New Roman"/>
              </a:rPr>
              <a:t>Apprendre à servir.</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bleue ou balle noire rapide, buts de foot en salle.</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Trajectoires</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28</a:t>
            </a:fld>
            <a:endParaRPr dirty="0"/>
          </a:p>
        </p:txBody>
      </p:sp>
      <p:sp>
        <p:nvSpPr>
          <p:cNvPr id="7" name="Émoticône 6">
            <a:extLst>
              <a:ext uri="{FF2B5EF4-FFF2-40B4-BE49-F238E27FC236}">
                <a16:creationId xmlns:a16="http://schemas.microsoft.com/office/drawing/2014/main" id="{4D2CEA8F-E9E0-40D1-AF40-885A127F5B43}"/>
              </a:ext>
            </a:extLst>
          </p:cNvPr>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a:extLst>
              <a:ext uri="{FF2B5EF4-FFF2-40B4-BE49-F238E27FC236}">
                <a16:creationId xmlns:a16="http://schemas.microsoft.com/office/drawing/2014/main" id="{41BD4528-6D62-4AE4-AC7E-6ADF325CD92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39850030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052736"/>
            <a:ext cx="8928992" cy="5591274"/>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à 2 frappes successives pour améliorer le placement dans diverses situations</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patient est placé devant la ligne médiane sur le ¼ de court droit.</a:t>
            </a:r>
          </a:p>
          <a:p>
            <a:pPr marL="11132" marR="4453" algn="just">
              <a:spcBef>
                <a:spcPts val="377"/>
              </a:spcBef>
            </a:pPr>
            <a:r>
              <a:rPr lang="fr-FR" sz="1600" dirty="0">
                <a:latin typeface="Times New Roman"/>
                <a:cs typeface="Times New Roman"/>
              </a:rPr>
              <a:t>Il frappe une // de CD pour lui-même en cloche, puis il enchaîne après le 1</a:t>
            </a:r>
            <a:r>
              <a:rPr lang="fr-FR" sz="1600" baseline="30000" dirty="0">
                <a:latin typeface="Times New Roman"/>
                <a:cs typeface="Times New Roman"/>
              </a:rPr>
              <a:t>er</a:t>
            </a:r>
            <a:r>
              <a:rPr lang="fr-FR" sz="1600" dirty="0">
                <a:latin typeface="Times New Roman"/>
                <a:cs typeface="Times New Roman"/>
              </a:rPr>
              <a:t> rebond par un double mur de CD vers le ¼ de court avant gauche.</a:t>
            </a:r>
          </a:p>
          <a:p>
            <a:pPr marL="11132" marR="4453" algn="just">
              <a:spcBef>
                <a:spcPts val="377"/>
              </a:spcBef>
            </a:pPr>
            <a:r>
              <a:rPr lang="fr-FR" sz="1600" dirty="0">
                <a:latin typeface="Times New Roman"/>
                <a:cs typeface="Times New Roman"/>
              </a:rPr>
              <a:t>Le moniteur, placé à gauche, lui renvoie un croisé.</a:t>
            </a:r>
          </a:p>
          <a:p>
            <a:pPr marL="11132" marR="4453" algn="just">
              <a:spcBef>
                <a:spcPts val="377"/>
              </a:spcBef>
            </a:pPr>
            <a:r>
              <a:rPr lang="fr-FR" sz="1600" dirty="0">
                <a:latin typeface="Times New Roman"/>
                <a:cs typeface="Times New Roman"/>
              </a:rPr>
              <a:t>L’objectif principal pour le patient est de percevoir le placement voulu pour frapper les différents coups.</a:t>
            </a:r>
          </a:p>
          <a:p>
            <a:pPr marL="11132" marR="4453" algn="just">
              <a:spcBef>
                <a:spcPts val="377"/>
              </a:spcBef>
            </a:pPr>
            <a:r>
              <a:rPr lang="fr-FR" sz="1600" dirty="0">
                <a:latin typeface="Times New Roman"/>
                <a:cs typeface="Times New Roman"/>
              </a:rPr>
              <a:t>Pour la // de CD, le pied d’appui avant est au même niveau que la balle.</a:t>
            </a:r>
          </a:p>
          <a:p>
            <a:pPr marL="11132" marR="4453" algn="just">
              <a:spcBef>
                <a:spcPts val="377"/>
              </a:spcBef>
            </a:pPr>
            <a:r>
              <a:rPr lang="fr-FR" sz="1600" dirty="0">
                <a:latin typeface="Times New Roman"/>
                <a:cs typeface="Times New Roman"/>
              </a:rPr>
              <a:t>Pour le double mur de CD, le pied d’appui avant est devant la balle.</a:t>
            </a:r>
          </a:p>
          <a:p>
            <a:pPr marL="11132" marR="4453" algn="just">
              <a:spcBef>
                <a:spcPts val="377"/>
              </a:spcBef>
            </a:pPr>
            <a:r>
              <a:rPr lang="fr-FR" sz="1600" dirty="0">
                <a:latin typeface="Times New Roman"/>
                <a:cs typeface="Times New Roman"/>
              </a:rPr>
              <a:t>Pour débuter l’exercice, le patient peut laisser rebondir la balle 2 fois avant le 2</a:t>
            </a:r>
            <a:r>
              <a:rPr lang="fr-FR" sz="1600" baseline="30000" dirty="0">
                <a:latin typeface="Times New Roman"/>
                <a:cs typeface="Times New Roman"/>
              </a:rPr>
              <a:t>ème</a:t>
            </a:r>
            <a:r>
              <a:rPr lang="fr-FR" sz="1600" dirty="0">
                <a:latin typeface="Times New Roman"/>
                <a:cs typeface="Times New Roman"/>
              </a:rPr>
              <a:t> coup. Ceci lui permettra de gagner du temps pour bien se placer avant la frappe.</a:t>
            </a:r>
          </a:p>
          <a:p>
            <a:pPr marL="11132" marR="4453" algn="just">
              <a:spcBef>
                <a:spcPts val="377"/>
              </a:spcBef>
            </a:pPr>
            <a:r>
              <a:rPr lang="fr-FR" sz="1600" dirty="0">
                <a:latin typeface="Times New Roman"/>
                <a:cs typeface="Times New Roman"/>
              </a:rPr>
              <a:t>Frapper 2 coups d’affilée présente des avantages:</a:t>
            </a:r>
          </a:p>
          <a:p>
            <a:pPr marL="11132" marR="4453" algn="just">
              <a:spcBef>
                <a:spcPts val="377"/>
              </a:spcBef>
            </a:pPr>
            <a:r>
              <a:rPr lang="fr-FR" sz="1600" dirty="0">
                <a:latin typeface="Times New Roman"/>
                <a:cs typeface="Times New Roman"/>
              </a:rPr>
              <a:t>1 – Forcer le patient à contrôler la 1</a:t>
            </a:r>
            <a:r>
              <a:rPr lang="fr-FR" sz="1600" baseline="30000" dirty="0">
                <a:latin typeface="Times New Roman"/>
                <a:cs typeface="Times New Roman"/>
              </a:rPr>
              <a:t>ère</a:t>
            </a:r>
            <a:r>
              <a:rPr lang="fr-FR" sz="1600" dirty="0">
                <a:latin typeface="Times New Roman"/>
                <a:cs typeface="Times New Roman"/>
              </a:rPr>
              <a:t> frappe.</a:t>
            </a:r>
          </a:p>
          <a:p>
            <a:pPr marL="11132" marR="4453" algn="just">
              <a:spcBef>
                <a:spcPts val="377"/>
              </a:spcBef>
            </a:pPr>
            <a:r>
              <a:rPr lang="fr-FR" sz="1600" dirty="0">
                <a:latin typeface="Times New Roman"/>
                <a:cs typeface="Times New Roman"/>
              </a:rPr>
              <a:t>2 – Forcer une préparation de raquette précoce pour la 2</a:t>
            </a:r>
            <a:r>
              <a:rPr lang="fr-FR" sz="1600" baseline="30000" dirty="0">
                <a:latin typeface="Times New Roman"/>
                <a:cs typeface="Times New Roman"/>
              </a:rPr>
              <a:t>ème</a:t>
            </a:r>
            <a:r>
              <a:rPr lang="fr-FR" sz="1600" dirty="0">
                <a:latin typeface="Times New Roman"/>
                <a:cs typeface="Times New Roman"/>
              </a:rPr>
              <a:t> frappe.</a:t>
            </a:r>
          </a:p>
          <a:p>
            <a:pPr marL="11132" marR="4453" algn="just">
              <a:spcBef>
                <a:spcPts val="377"/>
              </a:spcBef>
            </a:pPr>
            <a:r>
              <a:rPr lang="fr-FR" sz="1600" dirty="0">
                <a:latin typeface="Times New Roman"/>
                <a:cs typeface="Times New Roman"/>
              </a:rPr>
              <a:t>3 – Positionner correctement ses pieds et contrôler la balle en étant sous pression…/…</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du placement avant la frappe de balle.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rapide.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Placement</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29</a:t>
            </a:fld>
            <a:endParaRPr dirty="0"/>
          </a:p>
        </p:txBody>
      </p:sp>
    </p:spTree>
    <p:extLst>
      <p:ext uri="{BB962C8B-B14F-4D97-AF65-F5344CB8AC3E}">
        <p14:creationId xmlns:p14="http://schemas.microsoft.com/office/powerpoint/2010/main" val="2009810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072862"/>
            <a:ext cx="8928992" cy="3652282"/>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d’interception</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2 – Les 2 patients sont face à face à 3 m. L’un tient un volant de badminton et une balle de ping-pong dans chaque main. Il envoie d’abord le volant de badminton par en-dessous et en cloche vers son partenaire qui doit l’intercepter à la volée. Le volant n’étant pas encore intercepté, le lanceur envoie la balle de ping-pong par en-dessous et en cloche. Son partenaire intercepte la balle avec le volant de badminton. Et ainsi de suite.</a:t>
            </a:r>
          </a:p>
          <a:p>
            <a:pPr marL="11132" marR="4453" algn="just">
              <a:spcBef>
                <a:spcPts val="377"/>
              </a:spcBef>
            </a:pPr>
            <a:r>
              <a:rPr lang="fr-FR" sz="1600" dirty="0">
                <a:latin typeface="Times New Roman"/>
                <a:cs typeface="Times New Roman"/>
              </a:rPr>
              <a:t>Chaque lancer doit être parfaitement dosé pour augmenter les chances d’intercepter chaque objet. </a:t>
            </a:r>
          </a:p>
          <a:p>
            <a:pPr marL="11132" marR="4453" algn="just">
              <a:spcBef>
                <a:spcPts val="377"/>
              </a:spcBef>
            </a:pPr>
            <a:r>
              <a:rPr lang="fr-FR" sz="1600" dirty="0">
                <a:latin typeface="Times New Roman"/>
                <a:cs typeface="Times New Roman"/>
              </a:rPr>
              <a:t>3 – Idem 2 pour le placement mais le lanceur envoie simultanément 2 balles de squash en cloche vers la main opposée de son partenaire. Et ainsi de suite.</a:t>
            </a:r>
          </a:p>
          <a:p>
            <a:pPr lvl="1">
              <a:spcBef>
                <a:spcPts val="30"/>
              </a:spcBef>
            </a:pPr>
            <a:endParaRP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spc="-60" dirty="0">
                <a:latin typeface="Times New Roman"/>
                <a:cs typeface="Times New Roman"/>
              </a:rPr>
              <a:t>Améliorer son orientation, sa coordination et sa différenciation par rapport à des objets se déplaçant en l’air</a:t>
            </a:r>
            <a:r>
              <a:rPr lang="fr-FR" sz="1600" dirty="0">
                <a:latin typeface="Times New Roman"/>
                <a:cs typeface="Times New Roman"/>
              </a:rPr>
              <a:t>.</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balles de squash, de ping-pong, volants de badminton.</a:t>
            </a:r>
            <a:endParaRPr sz="1600" dirty="0">
              <a:latin typeface="Times New Roman"/>
              <a:cs typeface="Times New Roman"/>
            </a:endParaRPr>
          </a:p>
        </p:txBody>
      </p:sp>
      <p:sp>
        <p:nvSpPr>
          <p:cNvPr id="5" name="object 5"/>
          <p:cNvSpPr txBox="1">
            <a:spLocks noGrp="1"/>
          </p:cNvSpPr>
          <p:nvPr>
            <p:ph type="title"/>
          </p:nvPr>
        </p:nvSpPr>
        <p:spPr>
          <a:xfrm>
            <a:off x="60870" y="199437"/>
            <a:ext cx="8327554" cy="677108"/>
          </a:xfrm>
          <a:prstGeom prst="rect">
            <a:avLst/>
          </a:prstGeom>
        </p:spPr>
        <p:txBody>
          <a:bodyPr vert="horz" wrap="square" lIns="0" tIns="0" rIns="0" bIns="0" rtlCol="0">
            <a:spAutoFit/>
          </a:bodyPr>
          <a:lstStyle/>
          <a:p>
            <a:pPr marL="11132" algn="l"/>
            <a:r>
              <a:rPr lang="fr-FR" spc="75" dirty="0">
                <a:ea typeface="+mn-ea"/>
              </a:rPr>
              <a:t>Coordination et différenciation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a:t>
            </a:fld>
            <a:endParaRPr dirty="0"/>
          </a:p>
        </p:txBody>
      </p:sp>
      <p:sp>
        <p:nvSpPr>
          <p:cNvPr id="7" name="Émoticône 6">
            <a:extLst>
              <a:ext uri="{FF2B5EF4-FFF2-40B4-BE49-F238E27FC236}">
                <a16:creationId xmlns:a16="http://schemas.microsoft.com/office/drawing/2014/main" id="{9F184409-B944-4E94-A886-1151CAFE31AB}"/>
              </a:ext>
            </a:extLst>
          </p:cNvPr>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a:extLst>
              <a:ext uri="{FF2B5EF4-FFF2-40B4-BE49-F238E27FC236}">
                <a16:creationId xmlns:a16="http://schemas.microsoft.com/office/drawing/2014/main" id="{A4D91110-1569-4F79-9AEA-C71A1499EA4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41933619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013435"/>
            <a:ext cx="8928992" cy="4503797"/>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à 2 frappes successives pour améliorer le placement dans diverses situations</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Cet exercice peut se décliner en jeu, en ajoutant un aspect mental:</a:t>
            </a:r>
          </a:p>
          <a:p>
            <a:pPr marL="354032" marR="4453" indent="-342900" algn="just">
              <a:spcBef>
                <a:spcPts val="377"/>
              </a:spcBef>
              <a:buFont typeface="+mj-lt"/>
              <a:buAutoNum type="alphaLcParenR"/>
            </a:pPr>
            <a:r>
              <a:rPr lang="fr-FR" sz="1600" dirty="0">
                <a:latin typeface="Times New Roman"/>
                <a:cs typeface="Times New Roman"/>
              </a:rPr>
              <a:t>Utiliser différents types de balles auxquels les patients s’adapteront.</a:t>
            </a:r>
          </a:p>
          <a:p>
            <a:pPr marL="354032" marR="4453" indent="-342900" algn="just">
              <a:spcBef>
                <a:spcPts val="377"/>
              </a:spcBef>
              <a:buFont typeface="+mj-lt"/>
              <a:buAutoNum type="alphaLcParenR"/>
            </a:pPr>
            <a:r>
              <a:rPr lang="fr-FR" sz="1600" dirty="0">
                <a:latin typeface="Times New Roman"/>
                <a:cs typeface="Times New Roman"/>
              </a:rPr>
              <a:t>Pour contrôler la balle, se placer correctement plutôt que de changer son geste de frappe.</a:t>
            </a:r>
          </a:p>
          <a:p>
            <a:pPr marL="354032" marR="4453" indent="-342900" algn="just">
              <a:spcBef>
                <a:spcPts val="377"/>
              </a:spcBef>
              <a:buFont typeface="+mj-lt"/>
              <a:buAutoNum type="alphaLcParenR"/>
            </a:pPr>
            <a:r>
              <a:rPr lang="fr-FR" sz="1600" dirty="0">
                <a:latin typeface="Times New Roman"/>
                <a:cs typeface="Times New Roman"/>
              </a:rPr>
              <a:t>Frapper la balle le plus tard possible, ce qui rend plus probable le meilleur placement.</a:t>
            </a:r>
          </a:p>
          <a:p>
            <a:pPr marL="11132" marR="4453" algn="just">
              <a:spcBef>
                <a:spcPts val="377"/>
              </a:spcBef>
            </a:pP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2 - Le moniteur envoie un croisé qui touche le mur latéral droit.</a:t>
            </a:r>
          </a:p>
          <a:p>
            <a:pPr marL="11132" marR="4453" algn="just">
              <a:spcBef>
                <a:spcPts val="377"/>
              </a:spcBef>
            </a:pPr>
            <a:r>
              <a:rPr lang="fr-FR" sz="1600" dirty="0">
                <a:latin typeface="Times New Roman"/>
                <a:cs typeface="Times New Roman"/>
              </a:rPr>
              <a:t>Juger la trajectoire de la balle en provenance du mur latéral est difficile.</a:t>
            </a:r>
          </a:p>
          <a:p>
            <a:pPr marL="11132" marR="4453" algn="just">
              <a:spcBef>
                <a:spcPts val="377"/>
              </a:spcBef>
            </a:pPr>
            <a:r>
              <a:rPr lang="fr-FR" sz="1600" dirty="0">
                <a:latin typeface="Times New Roman"/>
                <a:cs typeface="Times New Roman"/>
              </a:rPr>
              <a:t>La distribution haute et en cloche est adaptée à tous les niveaux de joueurs.</a:t>
            </a:r>
          </a:p>
          <a:p>
            <a:pPr marL="11132" marR="4453" algn="just">
              <a:spcBef>
                <a:spcPts val="377"/>
              </a:spcBef>
            </a:pPr>
            <a:r>
              <a:rPr lang="fr-FR" sz="1600" dirty="0">
                <a:latin typeface="Times New Roman"/>
                <a:cs typeface="Times New Roman"/>
              </a:rPr>
              <a:t>Le patient doit frapper sa // de CD en cloche afin de gagner du temps pour contrôler son double mur de CD.</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du placement avant la frappe de balle.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rapide, tous type de balles.</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Placement</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30</a:t>
            </a:fld>
            <a:endParaRPr dirty="0"/>
          </a:p>
        </p:txBody>
      </p:sp>
    </p:spTree>
    <p:extLst>
      <p:ext uri="{BB962C8B-B14F-4D97-AF65-F5344CB8AC3E}">
        <p14:creationId xmlns:p14="http://schemas.microsoft.com/office/powerpoint/2010/main" val="38186172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98339"/>
            <a:ext cx="8928992" cy="4452501"/>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à 2 frappes successives pour améliorer le placement dans diverses situations</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3 – Idem 1, mais le patient est placé devant la ligne médiane sur le ¼ de court gauche.</a:t>
            </a:r>
          </a:p>
          <a:p>
            <a:pPr marL="11132" marR="4453" algn="just">
              <a:spcBef>
                <a:spcPts val="377"/>
              </a:spcBef>
            </a:pPr>
            <a:r>
              <a:rPr lang="fr-FR" sz="1600" dirty="0">
                <a:latin typeface="Times New Roman"/>
                <a:cs typeface="Times New Roman"/>
              </a:rPr>
              <a:t>Il frappe une // de RV pour lui-même en cloche, puis il enchaîne après le 1</a:t>
            </a:r>
            <a:r>
              <a:rPr lang="fr-FR" sz="1600" baseline="30000" dirty="0">
                <a:latin typeface="Times New Roman"/>
                <a:cs typeface="Times New Roman"/>
              </a:rPr>
              <a:t>er</a:t>
            </a:r>
            <a:r>
              <a:rPr lang="fr-FR" sz="1600" dirty="0">
                <a:latin typeface="Times New Roman"/>
                <a:cs typeface="Times New Roman"/>
              </a:rPr>
              <a:t> rebond par un double mur de RV vers le ¼ de court avant droit.</a:t>
            </a:r>
          </a:p>
          <a:p>
            <a:pPr marL="11132" marR="4453" algn="just">
              <a:spcBef>
                <a:spcPts val="377"/>
              </a:spcBef>
            </a:pPr>
            <a:r>
              <a:rPr lang="fr-FR" sz="1600" dirty="0">
                <a:latin typeface="Times New Roman"/>
                <a:cs typeface="Times New Roman"/>
              </a:rPr>
              <a:t>Le moniteur, placé à droite, lui renvoie un croisé.</a:t>
            </a:r>
          </a:p>
          <a:p>
            <a:pPr marL="11132" marR="4453" algn="just">
              <a:spcBef>
                <a:spcPts val="377"/>
              </a:spcBef>
            </a:pPr>
            <a:r>
              <a:rPr lang="fr-FR" sz="1600" dirty="0">
                <a:latin typeface="Times New Roman"/>
                <a:cs typeface="Times New Roman"/>
              </a:rPr>
              <a:t>Le RV est plus difficile, un bon placement est encore plus crucial.</a:t>
            </a:r>
          </a:p>
          <a:p>
            <a:pPr marL="11132" marR="4453" algn="just">
              <a:spcBef>
                <a:spcPts val="377"/>
              </a:spcBef>
            </a:pPr>
            <a:r>
              <a:rPr lang="fr-FR" sz="1600" dirty="0">
                <a:latin typeface="Times New Roman"/>
                <a:cs typeface="Times New Roman"/>
              </a:rPr>
              <a:t>Le point de contact pour une // de RV se situe dans l’axe de l’épaule la plus proche du mur frontal.</a:t>
            </a:r>
          </a:p>
          <a:p>
            <a:pPr marL="11132" marR="4453" algn="just">
              <a:spcBef>
                <a:spcPts val="377"/>
              </a:spcBef>
            </a:pPr>
            <a:r>
              <a:rPr lang="fr-FR" sz="1600" dirty="0">
                <a:latin typeface="Times New Roman"/>
                <a:cs typeface="Times New Roman"/>
              </a:rPr>
              <a:t>Apprendre au patient le déplacement pas à pas afin de trouver une position très favorable.</a:t>
            </a:r>
          </a:p>
          <a:p>
            <a:pPr marL="11132" marR="4453" algn="just">
              <a:spcBef>
                <a:spcPts val="377"/>
              </a:spcBef>
            </a:pPr>
            <a:r>
              <a:rPr lang="fr-FR" sz="1600" dirty="0">
                <a:latin typeface="Times New Roman"/>
                <a:cs typeface="Times New Roman"/>
              </a:rPr>
              <a:t>Le point de contact pour le double mur se situe derrière le corps avec un geste de frappe régulier.</a:t>
            </a:r>
          </a:p>
          <a:p>
            <a:pPr marL="11132" marR="4453" algn="just">
              <a:spcBef>
                <a:spcPts val="377"/>
              </a:spcBef>
            </a:pPr>
            <a:r>
              <a:rPr lang="fr-FR" sz="1600" dirty="0">
                <a:latin typeface="Times New Roman"/>
                <a:cs typeface="Times New Roman"/>
              </a:rPr>
              <a:t>Inciter le patient à frapper la balle en double mur rentrant (3 murs) pour forcer le positionnement correct.</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du placement avant la frappe de balle.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rapide.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Placement</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31</a:t>
            </a:fld>
            <a:endParaRPr dirty="0"/>
          </a:p>
        </p:txBody>
      </p:sp>
    </p:spTree>
    <p:extLst>
      <p:ext uri="{BB962C8B-B14F-4D97-AF65-F5344CB8AC3E}">
        <p14:creationId xmlns:p14="http://schemas.microsoft.com/office/powerpoint/2010/main" val="8969455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32</a:t>
            </a:fld>
            <a:endParaRPr dirty="0"/>
          </a:p>
        </p:txBody>
      </p:sp>
      <p:sp>
        <p:nvSpPr>
          <p:cNvPr id="4" name="object 3">
            <a:extLst>
              <a:ext uri="{FF2B5EF4-FFF2-40B4-BE49-F238E27FC236}">
                <a16:creationId xmlns:a16="http://schemas.microsoft.com/office/drawing/2014/main" id="{8C48D80E-B075-428A-A6E2-41259613553B}"/>
              </a:ext>
            </a:extLst>
          </p:cNvPr>
          <p:cNvSpPr txBox="1"/>
          <p:nvPr/>
        </p:nvSpPr>
        <p:spPr>
          <a:xfrm>
            <a:off x="1547664" y="3035858"/>
            <a:ext cx="6336703" cy="430887"/>
          </a:xfrm>
          <a:prstGeom prst="rect">
            <a:avLst/>
          </a:prstGeom>
        </p:spPr>
        <p:txBody>
          <a:bodyPr vert="horz" wrap="square" lIns="0" tIns="0" rIns="0" bIns="0" rtlCol="0">
            <a:spAutoFit/>
          </a:bodyPr>
          <a:lstStyle/>
          <a:p>
            <a:r>
              <a:rPr lang="fr-FR" sz="2800" b="1" dirty="0"/>
              <a:t>Jeux et exercices adaptés 6</a:t>
            </a:r>
            <a:r>
              <a:rPr lang="en-US" sz="2800" b="1" dirty="0"/>
              <a:t> – Séance 10</a:t>
            </a:r>
          </a:p>
        </p:txBody>
      </p:sp>
    </p:spTree>
    <p:extLst>
      <p:ext uri="{BB962C8B-B14F-4D97-AF65-F5344CB8AC3E}">
        <p14:creationId xmlns:p14="http://schemas.microsoft.com/office/powerpoint/2010/main" val="39013301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98339"/>
            <a:ext cx="8928992" cy="5539978"/>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pour éviter les erreurs non forcées</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Les patients disputent un jeu normal. </a:t>
            </a:r>
          </a:p>
          <a:p>
            <a:pPr marL="11132" marR="4453" algn="just">
              <a:spcBef>
                <a:spcPts val="377"/>
              </a:spcBef>
            </a:pPr>
            <a:r>
              <a:rPr lang="fr-FR" sz="1600" dirty="0">
                <a:latin typeface="Times New Roman"/>
                <a:cs typeface="Times New Roman"/>
              </a:rPr>
              <a:t>Ils peuvent marquer un point à la condition que chacun ait frappé au moins 2 coups, incluant le service et le retour de service. Ils doivent coopérer ensemble dès le début de l’échange.</a:t>
            </a:r>
          </a:p>
          <a:p>
            <a:pPr marL="11132" marR="4453" algn="just">
              <a:spcBef>
                <a:spcPts val="377"/>
              </a:spcBef>
            </a:pPr>
            <a:r>
              <a:rPr lang="fr-FR" sz="1600" dirty="0">
                <a:latin typeface="Times New Roman"/>
                <a:cs typeface="Times New Roman"/>
              </a:rPr>
              <a:t>La grande majorité des échanges chez les débutants sont perdus sur des erreurs non forcées.</a:t>
            </a:r>
          </a:p>
          <a:p>
            <a:pPr marL="11132" marR="4453" algn="just">
              <a:spcBef>
                <a:spcPts val="377"/>
              </a:spcBef>
            </a:pPr>
            <a:r>
              <a:rPr lang="fr-FR" sz="1600" dirty="0">
                <a:latin typeface="Times New Roman"/>
                <a:cs typeface="Times New Roman"/>
              </a:rPr>
              <a:t>Evolutions: </a:t>
            </a:r>
          </a:p>
          <a:p>
            <a:pPr marL="296882" marR="4453" indent="-285750" algn="just">
              <a:spcBef>
                <a:spcPts val="377"/>
              </a:spcBef>
              <a:buFont typeface="Arial" panose="020B0604020202020204" pitchFamily="34" charset="0"/>
              <a:buChar char="•"/>
            </a:pPr>
            <a:r>
              <a:rPr lang="fr-FR" sz="1600" dirty="0">
                <a:latin typeface="Times New Roman"/>
                <a:cs typeface="Times New Roman"/>
              </a:rPr>
              <a:t>2 rebonds autorisés sur certaines frappes.</a:t>
            </a:r>
          </a:p>
          <a:p>
            <a:pPr marL="296882" marR="4453" indent="-285750" algn="just">
              <a:spcBef>
                <a:spcPts val="377"/>
              </a:spcBef>
              <a:buFont typeface="Arial" panose="020B0604020202020204" pitchFamily="34" charset="0"/>
              <a:buChar char="•"/>
            </a:pPr>
            <a:r>
              <a:rPr lang="fr-FR" sz="1600" dirty="0">
                <a:latin typeface="Times New Roman"/>
                <a:cs typeface="Times New Roman"/>
              </a:rPr>
              <a:t>Utiliser une balle qui rebondit beaucoup et lentement.</a:t>
            </a:r>
          </a:p>
          <a:p>
            <a:pPr marL="11132" marR="4453" algn="just">
              <a:spcBef>
                <a:spcPts val="377"/>
              </a:spcBef>
            </a:pPr>
            <a:r>
              <a:rPr lang="fr-FR" sz="1600" dirty="0">
                <a:latin typeface="Times New Roman"/>
                <a:cs typeface="Times New Roman"/>
              </a:rPr>
              <a:t>Le retour de service est le coup le plus crucial: un geste de frappe court et lent avec une préparation précoce facilitera la prise d’information avec la balle et fera commettre moins d’erreurs non forcées.</a:t>
            </a:r>
          </a:p>
          <a:p>
            <a:pPr marL="11132" marR="4453" algn="just">
              <a:spcBef>
                <a:spcPts val="377"/>
              </a:spcBef>
            </a:pPr>
            <a:r>
              <a:rPr lang="fr-FR" sz="1600" dirty="0">
                <a:latin typeface="Times New Roman"/>
                <a:cs typeface="Times New Roman"/>
              </a:rPr>
              <a:t>Ce jeu confirme le fait que la plupart des matchs sont perdus en commettant trop d’erreurs non forcées.</a:t>
            </a:r>
          </a:p>
          <a:p>
            <a:pPr marL="11132" marR="4453" algn="just">
              <a:spcBef>
                <a:spcPts val="377"/>
              </a:spcBef>
            </a:pPr>
            <a:r>
              <a:rPr lang="fr-FR" sz="1600" dirty="0">
                <a:latin typeface="Times New Roman"/>
                <a:cs typeface="Times New Roman"/>
              </a:rPr>
              <a:t>Il est important que les patients intègrent cette notion afin de ne pas commettre trop d’erreurs non forcées lorsqu’ils commencent à jouer au squash.</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spcBef>
                <a:spcPts val="430"/>
              </a:spcBef>
            </a:pPr>
            <a:r>
              <a:rPr lang="fr-FR" sz="1600" dirty="0">
                <a:latin typeface="Times New Roman"/>
                <a:cs typeface="Times New Roman"/>
              </a:rPr>
              <a:t>Découverte</a:t>
            </a:r>
            <a:r>
              <a:rPr lang="fr-FR" sz="1600" spc="-5" dirty="0">
                <a:latin typeface="Times New Roman"/>
                <a:cs typeface="Times New Roman"/>
              </a:rPr>
              <a:t> </a:t>
            </a:r>
            <a:r>
              <a:rPr lang="fr-FR" sz="1600" dirty="0">
                <a:latin typeface="Times New Roman"/>
                <a:cs typeface="Times New Roman"/>
              </a:rPr>
              <a:t>du</a:t>
            </a:r>
            <a:r>
              <a:rPr lang="fr-FR" sz="1600" spc="5" dirty="0">
                <a:latin typeface="Times New Roman"/>
                <a:cs typeface="Times New Roman"/>
              </a:rPr>
              <a:t> </a:t>
            </a:r>
            <a:r>
              <a:rPr lang="fr-FR" sz="1600" spc="-10" dirty="0">
                <a:latin typeface="Times New Roman"/>
                <a:cs typeface="Times New Roman"/>
              </a:rPr>
              <a:t>m</a:t>
            </a:r>
            <a:r>
              <a:rPr lang="fr-FR" sz="1600" dirty="0">
                <a:latin typeface="Times New Roman"/>
                <a:cs typeface="Times New Roman"/>
              </a:rPr>
              <a:t>a</a:t>
            </a:r>
            <a:r>
              <a:rPr lang="fr-FR" sz="1600" spc="5" dirty="0">
                <a:latin typeface="Times New Roman"/>
                <a:cs typeface="Times New Roman"/>
              </a:rPr>
              <a:t>t</a:t>
            </a:r>
            <a:r>
              <a:rPr lang="fr-FR" sz="1600" dirty="0">
                <a:latin typeface="Times New Roman"/>
                <a:cs typeface="Times New Roman"/>
              </a:rPr>
              <a:t>ch de</a:t>
            </a:r>
            <a:r>
              <a:rPr lang="fr-FR" sz="1600" spc="-5" dirty="0">
                <a:latin typeface="Times New Roman"/>
                <a:cs typeface="Times New Roman"/>
              </a:rPr>
              <a:t> </a:t>
            </a:r>
            <a:r>
              <a:rPr lang="fr-FR" sz="1600" dirty="0">
                <a:latin typeface="Times New Roman"/>
                <a:cs typeface="Times New Roman"/>
              </a:rPr>
              <a:t>squash ad</a:t>
            </a:r>
            <a:r>
              <a:rPr lang="fr-FR" sz="1600" spc="5" dirty="0">
                <a:latin typeface="Times New Roman"/>
                <a:cs typeface="Times New Roman"/>
              </a:rPr>
              <a:t>a</a:t>
            </a:r>
            <a:r>
              <a:rPr lang="fr-FR" sz="1600" dirty="0">
                <a:latin typeface="Times New Roman"/>
                <a:cs typeface="Times New Roman"/>
              </a:rPr>
              <a:t>pt</a:t>
            </a:r>
            <a:r>
              <a:rPr lang="fr-FR" sz="1600" spc="5" dirty="0">
                <a:latin typeface="Times New Roman"/>
                <a:cs typeface="Times New Roman"/>
              </a:rPr>
              <a:t>é</a:t>
            </a:r>
            <a:r>
              <a:rPr lang="fr-FR" sz="1600" dirty="0">
                <a:latin typeface="Times New Roman"/>
                <a:cs typeface="Times New Roman"/>
              </a:rPr>
              <a:t>e</a:t>
            </a:r>
            <a:r>
              <a:rPr lang="fr-FR" sz="1600" spc="-10" dirty="0">
                <a:latin typeface="Times New Roman"/>
                <a:cs typeface="Times New Roman"/>
              </a:rPr>
              <a:t> </a:t>
            </a:r>
            <a:r>
              <a:rPr lang="fr-FR" sz="1600" dirty="0">
                <a:latin typeface="Times New Roman"/>
                <a:cs typeface="Times New Roman"/>
              </a:rPr>
              <a:t>aux aptitudes du patient</a:t>
            </a:r>
          </a:p>
          <a:p>
            <a:pPr marL="12700">
              <a:spcBef>
                <a:spcPts val="430"/>
              </a:spcBef>
            </a:pPr>
            <a:r>
              <a:rPr lang="fr-FR" sz="1600" dirty="0">
                <a:latin typeface="Times New Roman"/>
                <a:cs typeface="Times New Roman"/>
              </a:rPr>
              <a:t>Confro</a:t>
            </a:r>
            <a:r>
              <a:rPr lang="fr-FR" sz="1600" spc="-15" dirty="0">
                <a:latin typeface="Times New Roman"/>
                <a:cs typeface="Times New Roman"/>
              </a:rPr>
              <a:t>n</a:t>
            </a:r>
            <a:r>
              <a:rPr lang="fr-FR" sz="1600" dirty="0">
                <a:latin typeface="Times New Roman"/>
                <a:cs typeface="Times New Roman"/>
              </a:rPr>
              <a:t>ter le patient</a:t>
            </a:r>
            <a:r>
              <a:rPr lang="fr-FR" sz="1600" spc="85" dirty="0">
                <a:latin typeface="Times New Roman"/>
                <a:cs typeface="Times New Roman"/>
              </a:rPr>
              <a:t> </a:t>
            </a:r>
            <a:r>
              <a:rPr lang="fr-FR" sz="1600" dirty="0">
                <a:latin typeface="Times New Roman"/>
                <a:cs typeface="Times New Roman"/>
              </a:rPr>
              <a:t>à</a:t>
            </a:r>
            <a:r>
              <a:rPr lang="fr-FR" sz="1600" spc="70" dirty="0">
                <a:latin typeface="Times New Roman"/>
                <a:cs typeface="Times New Roman"/>
              </a:rPr>
              <a:t> </a:t>
            </a:r>
            <a:r>
              <a:rPr lang="fr-FR" sz="1600" dirty="0">
                <a:latin typeface="Times New Roman"/>
                <a:cs typeface="Times New Roman"/>
              </a:rPr>
              <a:t>des</a:t>
            </a:r>
            <a:r>
              <a:rPr lang="fr-FR" sz="1600" spc="90" dirty="0">
                <a:latin typeface="Times New Roman"/>
                <a:cs typeface="Times New Roman"/>
              </a:rPr>
              <a:t> </a:t>
            </a:r>
            <a:r>
              <a:rPr lang="fr-FR" sz="1600" dirty="0">
                <a:latin typeface="Times New Roman"/>
                <a:cs typeface="Times New Roman"/>
              </a:rPr>
              <a:t>sit</a:t>
            </a:r>
            <a:r>
              <a:rPr lang="fr-FR" sz="1600" spc="-10" dirty="0">
                <a:latin typeface="Times New Roman"/>
                <a:cs typeface="Times New Roman"/>
              </a:rPr>
              <a:t>u</a:t>
            </a:r>
            <a:r>
              <a:rPr lang="fr-FR" sz="1600" dirty="0">
                <a:latin typeface="Times New Roman"/>
                <a:cs typeface="Times New Roman"/>
              </a:rPr>
              <a:t>a</a:t>
            </a:r>
            <a:r>
              <a:rPr lang="fr-FR" sz="1600" spc="5" dirty="0">
                <a:latin typeface="Times New Roman"/>
                <a:cs typeface="Times New Roman"/>
              </a:rPr>
              <a:t>t</a:t>
            </a:r>
            <a:r>
              <a:rPr lang="fr-FR" sz="1600" dirty="0">
                <a:latin typeface="Times New Roman"/>
                <a:cs typeface="Times New Roman"/>
              </a:rPr>
              <a:t>ions</a:t>
            </a:r>
            <a:r>
              <a:rPr lang="fr-FR" sz="1600" spc="80" dirty="0">
                <a:latin typeface="Times New Roman"/>
                <a:cs typeface="Times New Roman"/>
              </a:rPr>
              <a:t> </a:t>
            </a:r>
            <a:r>
              <a:rPr lang="fr-FR" sz="1600" spc="-10" dirty="0">
                <a:latin typeface="Times New Roman"/>
                <a:cs typeface="Times New Roman"/>
              </a:rPr>
              <a:t>t</a:t>
            </a:r>
            <a:r>
              <a:rPr lang="fr-FR" sz="1600" spc="10" dirty="0">
                <a:latin typeface="Times New Roman"/>
                <a:cs typeface="Times New Roman"/>
              </a:rPr>
              <a:t>y</a:t>
            </a:r>
            <a:r>
              <a:rPr lang="fr-FR" sz="1600" spc="-15" dirty="0">
                <a:latin typeface="Times New Roman"/>
                <a:cs typeface="Times New Roman"/>
              </a:rPr>
              <a:t>p</a:t>
            </a:r>
            <a:r>
              <a:rPr lang="fr-FR" sz="1600" dirty="0">
                <a:latin typeface="Times New Roman"/>
                <a:cs typeface="Times New Roman"/>
              </a:rPr>
              <a:t>iques</a:t>
            </a:r>
            <a:r>
              <a:rPr lang="fr-FR" sz="1600" spc="100" dirty="0">
                <a:latin typeface="Times New Roman"/>
                <a:cs typeface="Times New Roman"/>
              </a:rPr>
              <a:t> </a:t>
            </a:r>
            <a:r>
              <a:rPr lang="fr-FR" sz="1600" dirty="0">
                <a:latin typeface="Times New Roman"/>
                <a:cs typeface="Times New Roman"/>
              </a:rPr>
              <a:t>du</a:t>
            </a:r>
            <a:r>
              <a:rPr lang="fr-FR" sz="1600" spc="75" dirty="0">
                <a:latin typeface="Times New Roman"/>
                <a:cs typeface="Times New Roman"/>
              </a:rPr>
              <a:t> </a:t>
            </a:r>
            <a:r>
              <a:rPr lang="fr-FR" sz="1600" spc="-10" dirty="0">
                <a:latin typeface="Times New Roman"/>
                <a:cs typeface="Times New Roman"/>
              </a:rPr>
              <a:t>j</a:t>
            </a:r>
            <a:r>
              <a:rPr lang="fr-FR" sz="1600" dirty="0">
                <a:latin typeface="Times New Roman"/>
                <a:cs typeface="Times New Roman"/>
              </a:rPr>
              <a:t>eu</a:t>
            </a:r>
            <a:r>
              <a:rPr lang="fr-FR" sz="1600" spc="95" dirty="0">
                <a:latin typeface="Times New Roman"/>
                <a:cs typeface="Times New Roman"/>
              </a:rPr>
              <a:t> </a:t>
            </a:r>
            <a:r>
              <a:rPr lang="fr-FR" sz="1600" spc="-15" dirty="0">
                <a:latin typeface="Times New Roman"/>
                <a:cs typeface="Times New Roman"/>
              </a:rPr>
              <a:t>d</a:t>
            </a:r>
            <a:r>
              <a:rPr lang="fr-FR" sz="1600" dirty="0">
                <a:latin typeface="Times New Roman"/>
                <a:cs typeface="Times New Roman"/>
              </a:rPr>
              <a:t>e</a:t>
            </a:r>
            <a:r>
              <a:rPr lang="fr-FR" sz="1600" spc="90" dirty="0">
                <a:latin typeface="Times New Roman"/>
                <a:cs typeface="Times New Roman"/>
              </a:rPr>
              <a:t> </a:t>
            </a:r>
            <a:r>
              <a:rPr lang="fr-FR" sz="1600" spc="-20" dirty="0">
                <a:latin typeface="Times New Roman"/>
                <a:cs typeface="Times New Roman"/>
              </a:rPr>
              <a:t>s</a:t>
            </a:r>
            <a:r>
              <a:rPr lang="fr-FR" sz="1600" dirty="0">
                <a:latin typeface="Times New Roman"/>
                <a:cs typeface="Times New Roman"/>
              </a:rPr>
              <a:t>quash.</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rapide, balle de </a:t>
            </a:r>
            <a:r>
              <a:rPr lang="fr-FR" sz="1600" dirty="0" err="1">
                <a:latin typeface="Times New Roman"/>
                <a:cs typeface="Times New Roman"/>
              </a:rPr>
              <a:t>racquetball</a:t>
            </a:r>
            <a:r>
              <a:rPr lang="fr-FR" sz="1600" dirty="0">
                <a:latin typeface="Times New Roman"/>
                <a:cs typeface="Times New Roman"/>
              </a:rPr>
              <a:t>.</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Jeux</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33</a:t>
            </a:fld>
            <a:endParaRPr dirty="0"/>
          </a:p>
        </p:txBody>
      </p:sp>
      <p:sp>
        <p:nvSpPr>
          <p:cNvPr id="7" name="Émoticône 6">
            <a:extLst>
              <a:ext uri="{FF2B5EF4-FFF2-40B4-BE49-F238E27FC236}">
                <a16:creationId xmlns:a16="http://schemas.microsoft.com/office/drawing/2014/main" id="{AD4652F9-3732-4BB5-8AD5-EA63CB687053}"/>
              </a:ext>
            </a:extLst>
          </p:cNvPr>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37990492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042278"/>
            <a:ext cx="8928992" cy="3754874"/>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avec différents types de raquettes afin de stimuler l’adaptation</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Les 2 patients disputent un jeu normal.</a:t>
            </a:r>
          </a:p>
          <a:p>
            <a:pPr marL="11132" marR="4453" algn="just">
              <a:spcBef>
                <a:spcPts val="377"/>
              </a:spcBef>
            </a:pPr>
            <a:r>
              <a:rPr lang="fr-FR" sz="1600" dirty="0">
                <a:latin typeface="Times New Roman"/>
                <a:cs typeface="Times New Roman"/>
              </a:rPr>
              <a:t>Mais en fonction du niveau de chacun ils peuvent jouer avec une raquette différente. Ceci permet de donner un handicap au meilleur d’entre eux.</a:t>
            </a:r>
          </a:p>
          <a:p>
            <a:pPr marL="11132" marR="4453" algn="just">
              <a:spcBef>
                <a:spcPts val="377"/>
              </a:spcBef>
            </a:pPr>
            <a:r>
              <a:rPr lang="fr-FR" sz="1600" dirty="0">
                <a:latin typeface="Times New Roman"/>
                <a:cs typeface="Times New Roman"/>
              </a:rPr>
              <a:t>Chaque raquette a ses propres caractéristiques, mais le patient doit s’adapter de la même manière.</a:t>
            </a:r>
          </a:p>
          <a:p>
            <a:pPr marL="11132" marR="4453" algn="just">
              <a:spcBef>
                <a:spcPts val="377"/>
              </a:spcBef>
            </a:pPr>
            <a:r>
              <a:rPr lang="fr-FR" sz="1600" dirty="0">
                <a:latin typeface="Times New Roman"/>
                <a:cs typeface="Times New Roman"/>
              </a:rPr>
              <a:t>Ils doivent également s’adapter au niveau de leur adversaire.</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lvl="1">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a:t>
            </a:r>
            <a:r>
              <a:rPr lang="fr-FR" sz="1600" spc="-5" dirty="0">
                <a:latin typeface="Times New Roman"/>
                <a:cs typeface="Times New Roman"/>
              </a:rPr>
              <a:t> </a:t>
            </a:r>
            <a:r>
              <a:rPr lang="fr-FR" sz="1600" dirty="0">
                <a:latin typeface="Times New Roman"/>
                <a:cs typeface="Times New Roman"/>
              </a:rPr>
              <a:t>du contrôle de la raquette et de la balle.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Tous types de raquettes: squash en bois, en alu, récente, </a:t>
            </a:r>
            <a:r>
              <a:rPr lang="fr-FR" sz="1600" dirty="0" err="1">
                <a:latin typeface="Times New Roman"/>
                <a:cs typeface="Times New Roman"/>
              </a:rPr>
              <a:t>racquetball</a:t>
            </a:r>
            <a:r>
              <a:rPr lang="fr-FR" sz="1600" dirty="0">
                <a:latin typeface="Times New Roman"/>
                <a:cs typeface="Times New Roman"/>
              </a:rPr>
              <a:t>, jokari, beach ball, ping-pong, mini tennis, mini squash, etc. Avec des tensions de cordage variables.</a:t>
            </a:r>
          </a:p>
          <a:p>
            <a:pPr marL="11132" algn="just">
              <a:tabLst>
                <a:tab pos="354540" algn="l"/>
              </a:tabLst>
            </a:pPr>
            <a:r>
              <a:rPr lang="fr-FR" sz="1600" dirty="0">
                <a:latin typeface="Times New Roman"/>
                <a:cs typeface="Times New Roman"/>
              </a:rPr>
              <a:t>Balles rapides.</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Contrôle et adaptation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34</a:t>
            </a:fld>
            <a:endParaRPr dirty="0"/>
          </a:p>
        </p:txBody>
      </p:sp>
      <p:sp>
        <p:nvSpPr>
          <p:cNvPr id="7" name="Émoticône 6">
            <a:extLst>
              <a:ext uri="{FF2B5EF4-FFF2-40B4-BE49-F238E27FC236}">
                <a16:creationId xmlns:a16="http://schemas.microsoft.com/office/drawing/2014/main" id="{C055EFDE-1315-4881-BE1B-FD694502092C}"/>
              </a:ext>
            </a:extLst>
          </p:cNvPr>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23648189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195392"/>
            <a:ext cx="8928992" cy="3313728"/>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 dans un espace réduit pour augmenter la durée de l’échange</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Les patients disputent un jeu normal. </a:t>
            </a:r>
          </a:p>
          <a:p>
            <a:pPr marL="11132" marR="4453" algn="just">
              <a:spcBef>
                <a:spcPts val="377"/>
              </a:spcBef>
            </a:pPr>
            <a:r>
              <a:rPr lang="fr-FR" sz="1600" dirty="0">
                <a:latin typeface="Times New Roman"/>
                <a:cs typeface="Times New Roman"/>
              </a:rPr>
              <a:t>Tous les coups sont joués au-dessus de la ligne de service et le rebond doit se situer devant la ligne médiane.</a:t>
            </a:r>
          </a:p>
          <a:p>
            <a:pPr marL="11132" marR="4453" algn="just">
              <a:spcBef>
                <a:spcPts val="377"/>
              </a:spcBef>
            </a:pPr>
            <a:r>
              <a:rPr lang="fr-FR" sz="1600" dirty="0">
                <a:latin typeface="Times New Roman"/>
                <a:cs typeface="Times New Roman"/>
              </a:rPr>
              <a:t>Il s’agit d’un très bon exercice pour appréhender le rythme de la balle et faire durer les échanges.</a:t>
            </a:r>
          </a:p>
          <a:p>
            <a:pPr marL="11132" marR="4453" algn="just">
              <a:spcBef>
                <a:spcPts val="377"/>
              </a:spcBef>
            </a:pPr>
            <a:r>
              <a:rPr lang="fr-FR" sz="1600" dirty="0">
                <a:latin typeface="Times New Roman"/>
                <a:cs typeface="Times New Roman"/>
              </a:rPr>
              <a:t>Le service est joué le long ou sur le mur latéral, du moment que la balle rebondit du côté opposé.</a:t>
            </a:r>
          </a:p>
          <a:p>
            <a:pPr marL="11132" marR="4453" algn="just">
              <a:spcBef>
                <a:spcPts val="377"/>
              </a:spcBef>
            </a:pPr>
            <a:r>
              <a:rPr lang="fr-FR" sz="1600" dirty="0">
                <a:latin typeface="Times New Roman"/>
                <a:cs typeface="Times New Roman"/>
              </a:rPr>
              <a:t>Le patient s’assure que sa prise est ouverte de façon à jouer les balles en cloche.</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spcBef>
                <a:spcPts val="430"/>
              </a:spcBef>
            </a:pPr>
            <a:r>
              <a:rPr lang="fr-FR" sz="1600" dirty="0">
                <a:latin typeface="Times New Roman"/>
                <a:cs typeface="Times New Roman"/>
              </a:rPr>
              <a:t>Découverte</a:t>
            </a:r>
            <a:r>
              <a:rPr lang="fr-FR" sz="1600" spc="-5" dirty="0">
                <a:latin typeface="Times New Roman"/>
                <a:cs typeface="Times New Roman"/>
              </a:rPr>
              <a:t> </a:t>
            </a:r>
            <a:r>
              <a:rPr lang="fr-FR" sz="1600" dirty="0">
                <a:latin typeface="Times New Roman"/>
                <a:cs typeface="Times New Roman"/>
              </a:rPr>
              <a:t>du</a:t>
            </a:r>
            <a:r>
              <a:rPr lang="fr-FR" sz="1600" spc="5" dirty="0">
                <a:latin typeface="Times New Roman"/>
                <a:cs typeface="Times New Roman"/>
              </a:rPr>
              <a:t> </a:t>
            </a:r>
            <a:r>
              <a:rPr lang="fr-FR" sz="1600" spc="-10" dirty="0">
                <a:latin typeface="Times New Roman"/>
                <a:cs typeface="Times New Roman"/>
              </a:rPr>
              <a:t>m</a:t>
            </a:r>
            <a:r>
              <a:rPr lang="fr-FR" sz="1600" dirty="0">
                <a:latin typeface="Times New Roman"/>
                <a:cs typeface="Times New Roman"/>
              </a:rPr>
              <a:t>a</a:t>
            </a:r>
            <a:r>
              <a:rPr lang="fr-FR" sz="1600" spc="5" dirty="0">
                <a:latin typeface="Times New Roman"/>
                <a:cs typeface="Times New Roman"/>
              </a:rPr>
              <a:t>t</a:t>
            </a:r>
            <a:r>
              <a:rPr lang="fr-FR" sz="1600" dirty="0">
                <a:latin typeface="Times New Roman"/>
                <a:cs typeface="Times New Roman"/>
              </a:rPr>
              <a:t>ch de</a:t>
            </a:r>
            <a:r>
              <a:rPr lang="fr-FR" sz="1600" spc="-5" dirty="0">
                <a:latin typeface="Times New Roman"/>
                <a:cs typeface="Times New Roman"/>
              </a:rPr>
              <a:t> </a:t>
            </a:r>
            <a:r>
              <a:rPr lang="fr-FR" sz="1600" dirty="0">
                <a:latin typeface="Times New Roman"/>
                <a:cs typeface="Times New Roman"/>
              </a:rPr>
              <a:t>squash ad</a:t>
            </a:r>
            <a:r>
              <a:rPr lang="fr-FR" sz="1600" spc="5" dirty="0">
                <a:latin typeface="Times New Roman"/>
                <a:cs typeface="Times New Roman"/>
              </a:rPr>
              <a:t>a</a:t>
            </a:r>
            <a:r>
              <a:rPr lang="fr-FR" sz="1600" dirty="0">
                <a:latin typeface="Times New Roman"/>
                <a:cs typeface="Times New Roman"/>
              </a:rPr>
              <a:t>pt</a:t>
            </a:r>
            <a:r>
              <a:rPr lang="fr-FR" sz="1600" spc="5" dirty="0">
                <a:latin typeface="Times New Roman"/>
                <a:cs typeface="Times New Roman"/>
              </a:rPr>
              <a:t>é</a:t>
            </a:r>
            <a:r>
              <a:rPr lang="fr-FR" sz="1600" dirty="0">
                <a:latin typeface="Times New Roman"/>
                <a:cs typeface="Times New Roman"/>
              </a:rPr>
              <a:t>e</a:t>
            </a:r>
            <a:r>
              <a:rPr lang="fr-FR" sz="1600" spc="-10" dirty="0">
                <a:latin typeface="Times New Roman"/>
                <a:cs typeface="Times New Roman"/>
              </a:rPr>
              <a:t> </a:t>
            </a:r>
            <a:r>
              <a:rPr lang="fr-FR" sz="1600" dirty="0">
                <a:latin typeface="Times New Roman"/>
                <a:cs typeface="Times New Roman"/>
              </a:rPr>
              <a:t>aux aptitudes du patient.</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rapide.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Jeux</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35</a:t>
            </a:fld>
            <a:endParaRPr dirty="0"/>
          </a:p>
        </p:txBody>
      </p:sp>
      <p:sp>
        <p:nvSpPr>
          <p:cNvPr id="7" name="Émoticône 6">
            <a:extLst>
              <a:ext uri="{FF2B5EF4-FFF2-40B4-BE49-F238E27FC236}">
                <a16:creationId xmlns:a16="http://schemas.microsoft.com/office/drawing/2014/main" id="{61B94998-1603-437A-ABBD-848EF5356442}"/>
              </a:ext>
            </a:extLst>
          </p:cNvPr>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4114661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4</a:t>
            </a:fld>
            <a:endParaRPr dirty="0"/>
          </a:p>
        </p:txBody>
      </p:sp>
      <p:sp>
        <p:nvSpPr>
          <p:cNvPr id="4" name="object 3">
            <a:extLst>
              <a:ext uri="{FF2B5EF4-FFF2-40B4-BE49-F238E27FC236}">
                <a16:creationId xmlns:a16="http://schemas.microsoft.com/office/drawing/2014/main" id="{6964F896-CE4A-4230-846D-04B235252449}"/>
              </a:ext>
            </a:extLst>
          </p:cNvPr>
          <p:cNvSpPr txBox="1"/>
          <p:nvPr/>
        </p:nvSpPr>
        <p:spPr>
          <a:xfrm>
            <a:off x="1547664" y="3035858"/>
            <a:ext cx="6336703" cy="430887"/>
          </a:xfrm>
          <a:prstGeom prst="rect">
            <a:avLst/>
          </a:prstGeom>
        </p:spPr>
        <p:txBody>
          <a:bodyPr vert="horz" wrap="square" lIns="0" tIns="0" rIns="0" bIns="0" rtlCol="0">
            <a:spAutoFit/>
          </a:bodyPr>
          <a:lstStyle/>
          <a:p>
            <a:r>
              <a:rPr lang="fr-FR" sz="2800" b="1" dirty="0"/>
              <a:t>Jeux et exercices adaptés 6</a:t>
            </a:r>
            <a:r>
              <a:rPr lang="en-US" sz="2800" b="1" dirty="0"/>
              <a:t> – Séance 2</a:t>
            </a:r>
          </a:p>
        </p:txBody>
      </p:sp>
    </p:spTree>
    <p:extLst>
      <p:ext uri="{BB962C8B-B14F-4D97-AF65-F5344CB8AC3E}">
        <p14:creationId xmlns:p14="http://schemas.microsoft.com/office/powerpoint/2010/main" val="2986298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196752"/>
            <a:ext cx="8928992" cy="5488682"/>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d’auto-distribution à mi-court</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moniteur suspend 3 ballons de baudruche au milieu et juste en dessous de la ligne de service.</a:t>
            </a:r>
          </a:p>
          <a:p>
            <a:pPr marL="11132" marR="4453" algn="just">
              <a:spcBef>
                <a:spcPts val="377"/>
              </a:spcBef>
            </a:pPr>
            <a:r>
              <a:rPr lang="fr-FR" sz="1600" dirty="0">
                <a:latin typeface="Times New Roman"/>
                <a:cs typeface="Times New Roman"/>
              </a:rPr>
              <a:t>En partant du carré de service gauche, Le patient lance la balle pour lui-même et la frappe en // de CD après le 1</a:t>
            </a:r>
            <a:r>
              <a:rPr lang="fr-FR" sz="1600" baseline="30000" dirty="0">
                <a:latin typeface="Times New Roman"/>
                <a:cs typeface="Times New Roman"/>
              </a:rPr>
              <a:t>er</a:t>
            </a:r>
            <a:r>
              <a:rPr lang="fr-FR" sz="1600" dirty="0">
                <a:latin typeface="Times New Roman"/>
                <a:cs typeface="Times New Roman"/>
              </a:rPr>
              <a:t> rebond au niveau du T. Il essaie d’atteindre les ballons dès la 1</a:t>
            </a:r>
            <a:r>
              <a:rPr lang="fr-FR" sz="1600" baseline="30000" dirty="0">
                <a:latin typeface="Times New Roman"/>
                <a:cs typeface="Times New Roman"/>
              </a:rPr>
              <a:t>ère</a:t>
            </a:r>
            <a:r>
              <a:rPr lang="fr-FR" sz="1600" dirty="0">
                <a:latin typeface="Times New Roman"/>
                <a:cs typeface="Times New Roman"/>
              </a:rPr>
              <a:t> frappe. </a:t>
            </a:r>
          </a:p>
          <a:p>
            <a:pPr marL="11132" marR="4453" algn="just">
              <a:spcBef>
                <a:spcPts val="377"/>
              </a:spcBef>
            </a:pPr>
            <a:r>
              <a:rPr lang="fr-FR" sz="1600" dirty="0">
                <a:latin typeface="Times New Roman"/>
                <a:cs typeface="Times New Roman"/>
              </a:rPr>
              <a:t>Dès la 1</a:t>
            </a:r>
            <a:r>
              <a:rPr lang="fr-FR" sz="1600" baseline="30000" dirty="0">
                <a:latin typeface="Times New Roman"/>
                <a:cs typeface="Times New Roman"/>
              </a:rPr>
              <a:t>ère</a:t>
            </a:r>
            <a:r>
              <a:rPr lang="fr-FR" sz="1600" dirty="0">
                <a:latin typeface="Times New Roman"/>
                <a:cs typeface="Times New Roman"/>
              </a:rPr>
              <a:t> frappe le patient va naturellement apprendre à contrôler la balle pour se mettre dans une position favorable pour la 2</a:t>
            </a:r>
            <a:r>
              <a:rPr lang="fr-FR" sz="1600" baseline="30000" dirty="0">
                <a:latin typeface="Times New Roman"/>
                <a:cs typeface="Times New Roman"/>
              </a:rPr>
              <a:t>ème</a:t>
            </a:r>
            <a:r>
              <a:rPr lang="fr-FR" sz="1600" dirty="0">
                <a:latin typeface="Times New Roman"/>
                <a:cs typeface="Times New Roman"/>
              </a:rPr>
              <a:t> frappe.</a:t>
            </a:r>
          </a:p>
          <a:p>
            <a:pPr marL="11132" marR="4453" algn="just">
              <a:spcBef>
                <a:spcPts val="377"/>
              </a:spcBef>
            </a:pPr>
            <a:r>
              <a:rPr lang="fr-FR" sz="1600" dirty="0">
                <a:latin typeface="Times New Roman"/>
                <a:cs typeface="Times New Roman"/>
              </a:rPr>
              <a:t>Il s’agit d’un exercice très motivant pour le patient car il va apprendre à contrôler la balle, se positionner correctement et développer un geste de frappe (swing) relâché.</a:t>
            </a:r>
          </a:p>
          <a:p>
            <a:pPr marL="11132" marR="4453" algn="just">
              <a:spcBef>
                <a:spcPts val="377"/>
              </a:spcBef>
            </a:pPr>
            <a:r>
              <a:rPr lang="fr-FR" sz="1600" dirty="0">
                <a:latin typeface="Times New Roman"/>
                <a:cs typeface="Times New Roman"/>
              </a:rPr>
              <a:t>Un autre point important est la préparation de raquette lorsque le patient se déplace sur sa 2</a:t>
            </a:r>
            <a:r>
              <a:rPr lang="fr-FR" sz="1600" baseline="30000" dirty="0">
                <a:latin typeface="Times New Roman"/>
                <a:cs typeface="Times New Roman"/>
              </a:rPr>
              <a:t>ème</a:t>
            </a:r>
            <a:r>
              <a:rPr lang="fr-FR" sz="1600" dirty="0">
                <a:latin typeface="Times New Roman"/>
                <a:cs typeface="Times New Roman"/>
              </a:rPr>
              <a:t> frappe.</a:t>
            </a:r>
          </a:p>
          <a:p>
            <a:pPr marL="11132" marR="4453" algn="just">
              <a:spcBef>
                <a:spcPts val="377"/>
              </a:spcBef>
            </a:pPr>
            <a:r>
              <a:rPr lang="fr-FR" sz="1600" dirty="0">
                <a:latin typeface="Times New Roman"/>
                <a:cs typeface="Times New Roman"/>
              </a:rPr>
              <a:t>La 2</a:t>
            </a:r>
            <a:r>
              <a:rPr lang="fr-FR" sz="1600" baseline="30000" dirty="0">
                <a:latin typeface="Times New Roman"/>
                <a:cs typeface="Times New Roman"/>
              </a:rPr>
              <a:t>ème</a:t>
            </a:r>
            <a:r>
              <a:rPr lang="fr-FR" sz="1600" dirty="0">
                <a:latin typeface="Times New Roman"/>
                <a:cs typeface="Times New Roman"/>
              </a:rPr>
              <a:t> frappe peut être utilisée simplement pour viser les ballons et apprendre à contrôler la balle.</a:t>
            </a:r>
          </a:p>
          <a:p>
            <a:pPr marL="11132" marR="4453" algn="just">
              <a:spcBef>
                <a:spcPts val="377"/>
              </a:spcBef>
            </a:pPr>
            <a:r>
              <a:rPr lang="fr-FR" sz="1600" dirty="0">
                <a:latin typeface="Times New Roman"/>
                <a:cs typeface="Times New Roman"/>
              </a:rPr>
              <a:t>A un meilleur niveau, essayer de toucher un ballon est plus instructif pour le patient qui cherche un compromis entre puissance et contrôle pour atteindre sa cible, ce qui se traduit bien dans un vrai coup de squash. Il doit toujours y avoir un équilibre entre puissance et précision.</a:t>
            </a:r>
          </a:p>
          <a:p>
            <a:pPr marL="11132" marR="4453" algn="just">
              <a:spcBef>
                <a:spcPts val="377"/>
              </a:spcBef>
            </a:pPr>
            <a:r>
              <a:rPr lang="fr-FR" sz="1600" dirty="0">
                <a:latin typeface="Times New Roman"/>
                <a:cs typeface="Times New Roman"/>
              </a:rPr>
              <a:t>Les fondamentaux sur un bon déplacement sont renforcés et sont nécessaires pour atteindre le ballon.</a:t>
            </a:r>
          </a:p>
          <a:p>
            <a:pPr marL="11132" marR="4453" algn="just">
              <a:spcBef>
                <a:spcPts val="377"/>
              </a:spcBef>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lvl="1">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a:t>
            </a:r>
            <a:r>
              <a:rPr lang="fr-FR" sz="1600" spc="-5" dirty="0">
                <a:latin typeface="Times New Roman"/>
                <a:cs typeface="Times New Roman"/>
              </a:rPr>
              <a:t> </a:t>
            </a:r>
            <a:r>
              <a:rPr lang="fr-FR" sz="1600" dirty="0">
                <a:latin typeface="Times New Roman"/>
                <a:cs typeface="Times New Roman"/>
              </a:rPr>
              <a:t>du placement, du contrôle de la balle et du relâchement sur la frappe.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noire rapide ou bleue, ballons de baudruche.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Trajectoires et placement</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5</a:t>
            </a:fld>
            <a:endParaRPr dirty="0"/>
          </a:p>
        </p:txBody>
      </p:sp>
      <p:sp>
        <p:nvSpPr>
          <p:cNvPr id="7" name="Émoticône 6">
            <a:extLst>
              <a:ext uri="{FF2B5EF4-FFF2-40B4-BE49-F238E27FC236}">
                <a16:creationId xmlns:a16="http://schemas.microsoft.com/office/drawing/2014/main" id="{07C32BB5-69F9-46B0-9B6F-F94095E1E003}"/>
              </a:ext>
            </a:extLst>
          </p:cNvPr>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a:extLst>
              <a:ext uri="{FF2B5EF4-FFF2-40B4-BE49-F238E27FC236}">
                <a16:creationId xmlns:a16="http://schemas.microsoft.com/office/drawing/2014/main" id="{6A187B03-9E42-450D-A8EA-4C06743565F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3718161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196752"/>
            <a:ext cx="8928992" cy="3559949"/>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d’auto-distribution à mi-court</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2 - Idem 1 mais en partant du carré de service droit. Depuis cet endroit, le patient apprend souvent naturellement à reculer.</a:t>
            </a:r>
          </a:p>
          <a:p>
            <a:pPr marL="11132" marR="4453" algn="just">
              <a:spcBef>
                <a:spcPts val="377"/>
              </a:spcBef>
            </a:pPr>
            <a:r>
              <a:rPr lang="fr-FR" sz="1600" dirty="0">
                <a:latin typeface="Times New Roman"/>
                <a:cs typeface="Times New Roman"/>
              </a:rPr>
              <a:t>Frapper du CD et du RV.</a:t>
            </a:r>
          </a:p>
          <a:p>
            <a:pPr marL="11132" marR="4453" algn="just">
              <a:spcBef>
                <a:spcPts val="377"/>
              </a:spcBef>
            </a:pPr>
            <a:r>
              <a:rPr lang="fr-FR" sz="1600" dirty="0">
                <a:latin typeface="Times New Roman"/>
                <a:cs typeface="Times New Roman"/>
              </a:rPr>
              <a:t>3 – Idem 2 mais frapper le 1</a:t>
            </a:r>
            <a:r>
              <a:rPr lang="fr-FR" sz="1600" baseline="30000" dirty="0">
                <a:latin typeface="Times New Roman"/>
                <a:cs typeface="Times New Roman"/>
              </a:rPr>
              <a:t>er</a:t>
            </a:r>
            <a:r>
              <a:rPr lang="fr-FR" sz="1600" dirty="0">
                <a:latin typeface="Times New Roman"/>
                <a:cs typeface="Times New Roman"/>
              </a:rPr>
              <a:t> coup de CD en cloche vers le mur latéral, puis dès le 1</a:t>
            </a:r>
            <a:r>
              <a:rPr lang="fr-FR" sz="1600" baseline="30000" dirty="0">
                <a:latin typeface="Times New Roman"/>
                <a:cs typeface="Times New Roman"/>
              </a:rPr>
              <a:t>er</a:t>
            </a:r>
            <a:r>
              <a:rPr lang="fr-FR" sz="1600" dirty="0">
                <a:latin typeface="Times New Roman"/>
                <a:cs typeface="Times New Roman"/>
              </a:rPr>
              <a:t> rebond frapper le 2</a:t>
            </a:r>
            <a:r>
              <a:rPr lang="fr-FR" sz="1600" baseline="30000" dirty="0">
                <a:latin typeface="Times New Roman"/>
                <a:cs typeface="Times New Roman"/>
              </a:rPr>
              <a:t>ème</a:t>
            </a:r>
            <a:r>
              <a:rPr lang="fr-FR" sz="1600" dirty="0">
                <a:latin typeface="Times New Roman"/>
                <a:cs typeface="Times New Roman"/>
              </a:rPr>
              <a:t> coup en // de CD pour atteindre la cible.</a:t>
            </a:r>
          </a:p>
          <a:p>
            <a:pPr marL="11132" marR="4453" algn="just">
              <a:spcBef>
                <a:spcPts val="377"/>
              </a:spcBef>
            </a:pPr>
            <a:r>
              <a:rPr lang="fr-FR" sz="1600" dirty="0">
                <a:latin typeface="Times New Roman"/>
                <a:cs typeface="Times New Roman"/>
              </a:rPr>
              <a:t>Le patient se concentre sur son positionnement et le contrôle de la balle.</a:t>
            </a:r>
          </a:p>
          <a:p>
            <a:pPr marL="11132" marR="4453" algn="just">
              <a:spcBef>
                <a:spcPts val="377"/>
              </a:spcBef>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lvl="1">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a:t>
            </a:r>
            <a:r>
              <a:rPr lang="fr-FR" sz="1600" spc="-5" dirty="0">
                <a:latin typeface="Times New Roman"/>
                <a:cs typeface="Times New Roman"/>
              </a:rPr>
              <a:t> </a:t>
            </a:r>
            <a:r>
              <a:rPr lang="fr-FR" sz="1600" dirty="0">
                <a:latin typeface="Times New Roman"/>
                <a:cs typeface="Times New Roman"/>
              </a:rPr>
              <a:t>du contrôle de la balle, du placement et du relâchement sur la frappe.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noire rapide ou bleue, ballons de baudruche.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Trajectoires et placement</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6</a:t>
            </a:fld>
            <a:endParaRPr dirty="0"/>
          </a:p>
        </p:txBody>
      </p:sp>
      <p:sp>
        <p:nvSpPr>
          <p:cNvPr id="7" name="Émoticône 6">
            <a:extLst>
              <a:ext uri="{FF2B5EF4-FFF2-40B4-BE49-F238E27FC236}">
                <a16:creationId xmlns:a16="http://schemas.microsoft.com/office/drawing/2014/main" id="{EE404A76-9E54-4BF3-BF85-CFBD766BDE37}"/>
              </a:ext>
            </a:extLst>
          </p:cNvPr>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19808641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7</a:t>
            </a:fld>
            <a:endParaRPr dirty="0"/>
          </a:p>
        </p:txBody>
      </p:sp>
      <p:sp>
        <p:nvSpPr>
          <p:cNvPr id="4" name="object 3">
            <a:extLst>
              <a:ext uri="{FF2B5EF4-FFF2-40B4-BE49-F238E27FC236}">
                <a16:creationId xmlns:a16="http://schemas.microsoft.com/office/drawing/2014/main" id="{C7425B3F-5ADA-4CEA-A135-B30E756B702B}"/>
              </a:ext>
            </a:extLst>
          </p:cNvPr>
          <p:cNvSpPr txBox="1"/>
          <p:nvPr/>
        </p:nvSpPr>
        <p:spPr>
          <a:xfrm>
            <a:off x="1547664" y="3035858"/>
            <a:ext cx="6336703" cy="430887"/>
          </a:xfrm>
          <a:prstGeom prst="rect">
            <a:avLst/>
          </a:prstGeom>
        </p:spPr>
        <p:txBody>
          <a:bodyPr vert="horz" wrap="square" lIns="0" tIns="0" rIns="0" bIns="0" rtlCol="0">
            <a:spAutoFit/>
          </a:bodyPr>
          <a:lstStyle/>
          <a:p>
            <a:r>
              <a:rPr lang="fr-FR" sz="2800" b="1" dirty="0"/>
              <a:t>Jeux et exercices adaptés 6</a:t>
            </a:r>
            <a:r>
              <a:rPr lang="en-US" sz="2800" b="1" dirty="0"/>
              <a:t> – Séance 3</a:t>
            </a:r>
          </a:p>
        </p:txBody>
      </p:sp>
    </p:spTree>
    <p:extLst>
      <p:ext uri="{BB962C8B-B14F-4D97-AF65-F5344CB8AC3E}">
        <p14:creationId xmlns:p14="http://schemas.microsoft.com/office/powerpoint/2010/main" val="398127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311339"/>
            <a:ext cx="8928992" cy="4349909"/>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 de frappes en amortie vers une cible et selon différents angles</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Installer un filet de récupération de balles de golf (ou équivalent) vers l’angle avant gauche du court.</a:t>
            </a:r>
          </a:p>
          <a:p>
            <a:pPr marL="11132" marR="4453" algn="just">
              <a:spcBef>
                <a:spcPts val="377"/>
              </a:spcBef>
            </a:pPr>
            <a:r>
              <a:rPr lang="fr-FR" sz="1600" dirty="0">
                <a:latin typeface="Times New Roman"/>
                <a:cs typeface="Times New Roman"/>
              </a:rPr>
              <a:t>Placer 7 à 8 balles au sol, espacées de 0,4 m, du centre et vers la droite de ligne médiane.</a:t>
            </a:r>
          </a:p>
          <a:p>
            <a:pPr marL="11132" marR="4453" algn="just">
              <a:spcBef>
                <a:spcPts val="377"/>
              </a:spcBef>
            </a:pPr>
            <a:r>
              <a:rPr lang="fr-FR" sz="1600" dirty="0">
                <a:latin typeface="Times New Roman"/>
                <a:cs typeface="Times New Roman"/>
              </a:rPr>
              <a:t>Sensibiliser le patient sur les différents angles exigés pour frapper la balle vers le filet, selon l’endroit de déclenchement de sa frappe.</a:t>
            </a:r>
          </a:p>
          <a:p>
            <a:pPr marL="11132" marR="4453" algn="just">
              <a:spcBef>
                <a:spcPts val="377"/>
              </a:spcBef>
            </a:pPr>
            <a:r>
              <a:rPr lang="fr-FR" sz="1600" dirty="0">
                <a:latin typeface="Times New Roman"/>
                <a:cs typeface="Times New Roman"/>
              </a:rPr>
              <a:t>À partir du milieu du court, la balle est frappée plus sur le côté du joueur, vers le mur latéral, la balle est frappée plus loin en avant du pied d’appui avant.</a:t>
            </a:r>
          </a:p>
          <a:p>
            <a:pPr marL="11132" marR="4453" algn="just">
              <a:spcBef>
                <a:spcPts val="377"/>
              </a:spcBef>
            </a:pPr>
            <a:r>
              <a:rPr lang="fr-FR" sz="1600" dirty="0">
                <a:latin typeface="Times New Roman"/>
                <a:cs typeface="Times New Roman"/>
              </a:rPr>
              <a:t>Le patient se déplace de la gauche vers la droite, prend chaque balle, se place correctement, lance la balle pour lui-même et ajuste le point de contact pour frapper de volée un CD amorti croisé vers le filet.</a:t>
            </a:r>
          </a:p>
          <a:p>
            <a:pPr marL="11132" marR="4453" algn="just">
              <a:spcBef>
                <a:spcPts val="377"/>
              </a:spcBef>
            </a:pPr>
            <a:r>
              <a:rPr lang="fr-FR" sz="1600" dirty="0">
                <a:latin typeface="Times New Roman"/>
                <a:cs typeface="Times New Roman"/>
              </a:rPr>
              <a:t>L’exercice sera réalisé dans l’autre sens, depuis le mur latéral droit vers le centre du court.  </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du contrôle de la balle.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balles noires, filet de récupération de balles de golf (ou équivalent).</a:t>
            </a:r>
          </a:p>
        </p:txBody>
      </p:sp>
      <p:sp>
        <p:nvSpPr>
          <p:cNvPr id="5" name="object 5"/>
          <p:cNvSpPr txBox="1">
            <a:spLocks noGrp="1"/>
          </p:cNvSpPr>
          <p:nvPr>
            <p:ph type="title"/>
          </p:nvPr>
        </p:nvSpPr>
        <p:spPr>
          <a:xfrm>
            <a:off x="115119" y="174497"/>
            <a:ext cx="7247434" cy="677108"/>
          </a:xfrm>
          <a:prstGeom prst="rect">
            <a:avLst/>
          </a:prstGeom>
        </p:spPr>
        <p:txBody>
          <a:bodyPr vert="horz" wrap="square" lIns="0" tIns="0" rIns="0" bIns="0" rtlCol="0">
            <a:spAutoFit/>
          </a:bodyPr>
          <a:lstStyle/>
          <a:p>
            <a:pPr marL="11132" algn="l"/>
            <a:r>
              <a:rPr lang="fr-FR" spc="75" dirty="0"/>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8</a:t>
            </a:fld>
            <a:endParaRPr dirty="0"/>
          </a:p>
        </p:txBody>
      </p:sp>
      <p:pic>
        <p:nvPicPr>
          <p:cNvPr id="8" name="Picture 17" descr="tip">
            <a:extLst>
              <a:ext uri="{FF2B5EF4-FFF2-40B4-BE49-F238E27FC236}">
                <a16:creationId xmlns:a16="http://schemas.microsoft.com/office/drawing/2014/main" id="{593AEB5B-6BC2-4494-BE85-1D89B848D95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1413254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311339"/>
            <a:ext cx="8928992" cy="4349909"/>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 d’interception d’une balle lourde avec la raquette pour ressentir la fermeté du poignet</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Le moniteur et le patient sont placés à 4 m l’un en face de l’autre. Du plat de la raquette, le moniteur envoie le ballon en cloche (CD) vers le patient. Le ballon est intercepté en CD par le patient du plat de la raquette après le 1</a:t>
            </a:r>
            <a:r>
              <a:rPr lang="fr-FR" sz="1600" baseline="30000" dirty="0">
                <a:latin typeface="Times New Roman"/>
                <a:cs typeface="Times New Roman"/>
              </a:rPr>
              <a:t>er</a:t>
            </a:r>
            <a:r>
              <a:rPr lang="fr-FR" sz="1600" dirty="0">
                <a:latin typeface="Times New Roman"/>
                <a:cs typeface="Times New Roman"/>
              </a:rPr>
              <a:t> rebond, il renvoie le ballon en CD vers le moniteur, et ainsi de suite.</a:t>
            </a:r>
          </a:p>
          <a:p>
            <a:pPr marL="11132" marR="4453" algn="just">
              <a:spcBef>
                <a:spcPts val="377"/>
              </a:spcBef>
            </a:pPr>
            <a:r>
              <a:rPr lang="fr-FR" sz="1600" dirty="0">
                <a:latin typeface="Times New Roman"/>
                <a:cs typeface="Times New Roman"/>
              </a:rPr>
              <a:t>Le moniteur adopte des trajectoires variées pour faire déplacer le patient en pas de côté.</a:t>
            </a:r>
          </a:p>
          <a:p>
            <a:pPr marL="11132" marR="4453" algn="just">
              <a:spcBef>
                <a:spcPts val="377"/>
              </a:spcBef>
            </a:pPr>
            <a:r>
              <a:rPr lang="fr-FR" sz="1600" dirty="0">
                <a:latin typeface="Times New Roman"/>
                <a:cs typeface="Times New Roman"/>
              </a:rPr>
              <a:t>Le poignet doit être assez ferme afin d’absorber l’énergie du ballon.</a:t>
            </a:r>
          </a:p>
          <a:p>
            <a:pPr marL="11132" marR="4453" algn="just">
              <a:spcBef>
                <a:spcPts val="377"/>
              </a:spcBef>
            </a:pPr>
            <a:r>
              <a:rPr lang="fr-FR" sz="1600" dirty="0">
                <a:latin typeface="Times New Roman"/>
                <a:cs typeface="Times New Roman"/>
              </a:rPr>
              <a:t>Alterner CD et RV en incluant un déplacement. Evolutions:</a:t>
            </a:r>
          </a:p>
          <a:p>
            <a:pPr marL="296882" marR="4453" indent="-285750" algn="just">
              <a:spcBef>
                <a:spcPts val="377"/>
              </a:spcBef>
              <a:buFont typeface="Arial" panose="020B0604020202020204" pitchFamily="34" charset="0"/>
              <a:buChar char="•"/>
            </a:pPr>
            <a:r>
              <a:rPr lang="fr-FR" sz="1600" dirty="0">
                <a:latin typeface="Times New Roman"/>
                <a:cs typeface="Times New Roman"/>
              </a:rPr>
              <a:t>Intercepter la balle à la volée.</a:t>
            </a:r>
          </a:p>
          <a:p>
            <a:pPr marL="296882" marR="4453" indent="-285750" algn="just">
              <a:spcBef>
                <a:spcPts val="377"/>
              </a:spcBef>
              <a:buFont typeface="Arial" panose="020B0604020202020204" pitchFamily="34" charset="0"/>
              <a:buChar char="•"/>
            </a:pPr>
            <a:r>
              <a:rPr lang="fr-FR" sz="1600" dirty="0">
                <a:latin typeface="Times New Roman"/>
                <a:cs typeface="Times New Roman"/>
              </a:rPr>
              <a:t>Le moniteur et le patient se placent face au mur frontal et échangent des frappes croisées. L’interception s’opère après le 1</a:t>
            </a:r>
            <a:r>
              <a:rPr lang="fr-FR" sz="1600" baseline="30000" dirty="0">
                <a:latin typeface="Times New Roman"/>
                <a:cs typeface="Times New Roman"/>
              </a:rPr>
              <a:t>er</a:t>
            </a:r>
            <a:r>
              <a:rPr lang="fr-FR" sz="1600" dirty="0">
                <a:latin typeface="Times New Roman"/>
                <a:cs typeface="Times New Roman"/>
              </a:rPr>
              <a:t> rebond.</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du contrôle de la raquette.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de hand-ball en plastique.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9</a:t>
            </a:fld>
            <a:endParaRPr dirty="0"/>
          </a:p>
        </p:txBody>
      </p:sp>
      <p:pic>
        <p:nvPicPr>
          <p:cNvPr id="8" name="Picture 17" descr="tip">
            <a:extLst>
              <a:ext uri="{FF2B5EF4-FFF2-40B4-BE49-F238E27FC236}">
                <a16:creationId xmlns:a16="http://schemas.microsoft.com/office/drawing/2014/main" id="{0A9FBB32-C906-41AA-BBFD-A92B9E002AC9}"/>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356211353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20064</TotalTime>
  <Words>4601</Words>
  <Application>Microsoft Office PowerPoint</Application>
  <PresentationFormat>Affichage à l'écran (4:3)</PresentationFormat>
  <Paragraphs>426</Paragraphs>
  <Slides>35</Slides>
  <Notes>35</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35</vt:i4>
      </vt:variant>
    </vt:vector>
  </HeadingPairs>
  <TitlesOfParts>
    <vt:vector size="39" baseType="lpstr">
      <vt:lpstr>Arial</vt:lpstr>
      <vt:lpstr>Calibri</vt:lpstr>
      <vt:lpstr>Times New Roman</vt:lpstr>
      <vt:lpstr>Thème Office</vt:lpstr>
      <vt:lpstr>Présentation PowerPoint</vt:lpstr>
      <vt:lpstr>Coordination et différenciation</vt:lpstr>
      <vt:lpstr>Coordination et différenciation</vt:lpstr>
      <vt:lpstr>Présentation PowerPoint</vt:lpstr>
      <vt:lpstr>Trajectoires et placement</vt:lpstr>
      <vt:lpstr>Trajectoires et placement</vt:lpstr>
      <vt:lpstr>Présentation PowerPoint</vt:lpstr>
      <vt:lpstr>Contrôle</vt:lpstr>
      <vt:lpstr>Contrôle</vt:lpstr>
      <vt:lpstr>Présentation PowerPoint</vt:lpstr>
      <vt:lpstr>Contrôle</vt:lpstr>
      <vt:lpstr>Présentation PowerPoint</vt:lpstr>
      <vt:lpstr>Placement</vt:lpstr>
      <vt:lpstr>Placement</vt:lpstr>
      <vt:lpstr>Placement</vt:lpstr>
      <vt:lpstr>Présentation PowerPoint</vt:lpstr>
      <vt:lpstr>Placement</vt:lpstr>
      <vt:lpstr>Placement</vt:lpstr>
      <vt:lpstr>Placement</vt:lpstr>
      <vt:lpstr>Présentation PowerPoint</vt:lpstr>
      <vt:lpstr>Contrôle et équilibre</vt:lpstr>
      <vt:lpstr>Placement</vt:lpstr>
      <vt:lpstr>Placement</vt:lpstr>
      <vt:lpstr>Présentation PowerPoint</vt:lpstr>
      <vt:lpstr>Contrôle</vt:lpstr>
      <vt:lpstr>Contrôle</vt:lpstr>
      <vt:lpstr>Présentation PowerPoint</vt:lpstr>
      <vt:lpstr>Trajectoires</vt:lpstr>
      <vt:lpstr>Placement</vt:lpstr>
      <vt:lpstr>Placement</vt:lpstr>
      <vt:lpstr>Placement</vt:lpstr>
      <vt:lpstr>Présentation PowerPoint</vt:lpstr>
      <vt:lpstr>Jeux</vt:lpstr>
      <vt:lpstr>Contrôle et adaptation</vt:lpstr>
      <vt:lpstr>Jeux</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Roland Bassibey</dc:creator>
  <cp:lastModifiedBy>RBA</cp:lastModifiedBy>
  <cp:revision>249</cp:revision>
  <dcterms:created xsi:type="dcterms:W3CDTF">2016-11-05T11:30:01Z</dcterms:created>
  <dcterms:modified xsi:type="dcterms:W3CDTF">2019-02-18T15:36:10Z</dcterms:modified>
</cp:coreProperties>
</file>