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handoutMasterIdLst>
    <p:handoutMasterId r:id="rId49"/>
  </p:handoutMasterIdLst>
  <p:sldIdLst>
    <p:sldId id="257" r:id="rId2"/>
    <p:sldId id="283" r:id="rId3"/>
    <p:sldId id="287" r:id="rId4"/>
    <p:sldId id="289" r:id="rId5"/>
    <p:sldId id="286" r:id="rId6"/>
    <p:sldId id="291" r:id="rId7"/>
    <p:sldId id="292" r:id="rId8"/>
    <p:sldId id="288" r:id="rId9"/>
    <p:sldId id="294" r:id="rId10"/>
    <p:sldId id="295" r:id="rId11"/>
    <p:sldId id="296" r:id="rId12"/>
    <p:sldId id="290" r:id="rId13"/>
    <p:sldId id="298" r:id="rId14"/>
    <p:sldId id="293" r:id="rId15"/>
    <p:sldId id="300" r:id="rId16"/>
    <p:sldId id="302" r:id="rId17"/>
    <p:sldId id="297" r:id="rId18"/>
    <p:sldId id="304" r:id="rId19"/>
    <p:sldId id="306" r:id="rId20"/>
    <p:sldId id="299" r:id="rId21"/>
    <p:sldId id="308" r:id="rId22"/>
    <p:sldId id="309" r:id="rId23"/>
    <p:sldId id="310" r:id="rId24"/>
    <p:sldId id="301" r:id="rId25"/>
    <p:sldId id="312" r:id="rId26"/>
    <p:sldId id="303" r:id="rId27"/>
    <p:sldId id="314" r:id="rId28"/>
    <p:sldId id="305" r:id="rId29"/>
    <p:sldId id="316" r:id="rId30"/>
    <p:sldId id="317" r:id="rId31"/>
    <p:sldId id="307" r:id="rId32"/>
    <p:sldId id="319" r:id="rId33"/>
    <p:sldId id="311" r:id="rId34"/>
    <p:sldId id="321" r:id="rId35"/>
    <p:sldId id="313" r:id="rId36"/>
    <p:sldId id="323" r:id="rId37"/>
    <p:sldId id="325" r:id="rId38"/>
    <p:sldId id="327" r:id="rId39"/>
    <p:sldId id="315" r:id="rId40"/>
    <p:sldId id="329" r:id="rId41"/>
    <p:sldId id="331" r:id="rId42"/>
    <p:sldId id="318" r:id="rId43"/>
    <p:sldId id="333" r:id="rId44"/>
    <p:sldId id="320" r:id="rId45"/>
    <p:sldId id="335" r:id="rId46"/>
    <p:sldId id="336" r:id="rId4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11" autoAdjust="0"/>
    <p:restoredTop sz="94660"/>
  </p:normalViewPr>
  <p:slideViewPr>
    <p:cSldViewPr>
      <p:cViewPr varScale="1">
        <p:scale>
          <a:sx n="77" d="100"/>
          <a:sy n="77" d="100"/>
        </p:scale>
        <p:origin x="144" y="9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9173D45D-266B-4B13-8B36-29AC22B32513}" type="datetimeFigureOut">
              <a:rPr lang="fr-FR" smtClean="0"/>
              <a:t>26/02/2019</a:t>
            </a:fld>
            <a:endParaRPr lang="fr-FR" dirty="0"/>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0AB621-67C7-4C0A-97B3-288976D9DB3F}" type="slidenum">
              <a:rPr lang="fr-FR" smtClean="0"/>
              <a:t>‹N°›</a:t>
            </a:fld>
            <a:endParaRPr lang="fr-FR" dirty="0"/>
          </a:p>
        </p:txBody>
      </p:sp>
    </p:spTree>
    <p:extLst>
      <p:ext uri="{BB962C8B-B14F-4D97-AF65-F5344CB8AC3E}">
        <p14:creationId xmlns:p14="http://schemas.microsoft.com/office/powerpoint/2010/main" val="34186569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1DEEC3-EF63-47ED-B16A-601F1C5C9568}" type="datetimeFigureOut">
              <a:rPr lang="fr-FR" smtClean="0"/>
              <a:t>26/02/2019</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4E8FE9-4616-42EA-86D2-B4E2B3742A48}" type="slidenum">
              <a:rPr lang="fr-FR" smtClean="0"/>
              <a:t>‹N°›</a:t>
            </a:fld>
            <a:endParaRPr lang="fr-FR" dirty="0"/>
          </a:p>
        </p:txBody>
      </p:sp>
    </p:spTree>
    <p:extLst>
      <p:ext uri="{BB962C8B-B14F-4D97-AF65-F5344CB8AC3E}">
        <p14:creationId xmlns:p14="http://schemas.microsoft.com/office/powerpoint/2010/main" val="3683837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1213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927074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195622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12483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778763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453113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90185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468144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9801999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13364713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20955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7490371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879596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37450315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571788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026607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653005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699967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983851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5580488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1468681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02281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5456612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9952889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89116834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3290266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5333736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3830984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2540613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77001808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67372759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65281163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2849528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7136696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8210248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73649248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417169334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890591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573627291"/>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81583779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057826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68661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393870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697606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1002371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838441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4112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873405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77776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3090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347387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524267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64674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983313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184447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2799761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7D369EF6-F720-43F1-A8CF-AD8C4BBE44FA}" type="datetimeFigureOut">
              <a:rPr lang="fr-FR" smtClean="0"/>
              <a:t>26/02/2019</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7CDBF1AF-76DA-4CDE-BFA6-4D44F8040FF8}" type="slidenum">
              <a:rPr lang="fr-FR" smtClean="0"/>
              <a:t>‹N°›</a:t>
            </a:fld>
            <a:endParaRPr lang="fr-FR" dirty="0"/>
          </a:p>
        </p:txBody>
      </p:sp>
    </p:spTree>
    <p:extLst>
      <p:ext uri="{BB962C8B-B14F-4D97-AF65-F5344CB8AC3E}">
        <p14:creationId xmlns:p14="http://schemas.microsoft.com/office/powerpoint/2010/main" val="3429139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369EF6-F720-43F1-A8CF-AD8C4BBE44FA}" type="datetimeFigureOut">
              <a:rPr lang="fr-FR" smtClean="0"/>
              <a:t>26/02/2019</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DBF1AF-76DA-4CDE-BFA6-4D44F8040FF8}" type="slidenum">
              <a:rPr lang="fr-FR" smtClean="0"/>
              <a:t>‹N°›</a:t>
            </a:fld>
            <a:endParaRPr lang="fr-FR" dirty="0"/>
          </a:p>
        </p:txBody>
      </p:sp>
    </p:spTree>
    <p:extLst>
      <p:ext uri="{BB962C8B-B14F-4D97-AF65-F5344CB8AC3E}">
        <p14:creationId xmlns:p14="http://schemas.microsoft.com/office/powerpoint/2010/main" val="2138927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1</a:t>
            </a: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a:t>
            </a:fld>
            <a:endParaRPr dirty="0"/>
          </a:p>
        </p:txBody>
      </p:sp>
    </p:spTree>
    <p:extLst>
      <p:ext uri="{BB962C8B-B14F-4D97-AF65-F5344CB8AC3E}">
        <p14:creationId xmlns:p14="http://schemas.microsoft.com/office/powerpoint/2010/main" val="14317967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82774"/>
            <a:ext cx="8928992" cy="588879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coordonner la préparation de raquette avec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Idem 1, le moniteur distribue lentement une balle de </a:t>
            </a:r>
            <a:r>
              <a:rPr lang="fr-FR" sz="1600" dirty="0" err="1">
                <a:latin typeface="Times New Roman"/>
                <a:cs typeface="Times New Roman"/>
              </a:rPr>
              <a:t>racquetball</a:t>
            </a:r>
            <a:r>
              <a:rPr lang="fr-FR" sz="1600" dirty="0">
                <a:latin typeface="Times New Roman"/>
                <a:cs typeface="Times New Roman"/>
              </a:rPr>
              <a:t> au patient qui doit appliquer le même mouvement. </a:t>
            </a:r>
          </a:p>
          <a:p>
            <a:pPr marL="11132" marR="4453" algn="just">
              <a:spcBef>
                <a:spcPts val="377"/>
              </a:spcBef>
            </a:pPr>
            <a:r>
              <a:rPr lang="fr-FR" sz="1600" dirty="0">
                <a:latin typeface="Times New Roman"/>
                <a:cs typeface="Times New Roman"/>
              </a:rPr>
              <a:t>Le patient répètera ce mouvement jusqu’à sa bonne application. Effectuer le mouvement à vide pour apporter les corrections. Evolutions: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peut frapper la balle après le 2</a:t>
            </a:r>
            <a:r>
              <a:rPr lang="fr-FR" sz="1600" baseline="30000" dirty="0">
                <a:latin typeface="Times New Roman"/>
                <a:cs typeface="Times New Roman"/>
              </a:rPr>
              <a:t>ème</a:t>
            </a:r>
            <a:r>
              <a:rPr lang="fr-FR" sz="1600" dirty="0">
                <a:latin typeface="Times New Roman"/>
                <a:cs typeface="Times New Roman"/>
              </a:rPr>
              <a:t> rebond afin de lui laisser le temps de se déplacer correctement.</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différents types de balles et travailler en même temps sur la synchronisation de la frappe.</a:t>
            </a:r>
          </a:p>
          <a:p>
            <a:pPr marL="296882" marR="4453" indent="-285750" algn="just">
              <a:spcBef>
                <a:spcPts val="377"/>
              </a:spcBef>
              <a:buFont typeface="Arial" panose="020B0604020202020204" pitchFamily="34" charset="0"/>
              <a:buChar char="•"/>
            </a:pPr>
            <a:r>
              <a:rPr lang="fr-FR" sz="1600" dirty="0">
                <a:latin typeface="Times New Roman"/>
                <a:cs typeface="Times New Roman"/>
              </a:rPr>
              <a:t>Revenir à la frappe au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Le patient doit se focaliser sur un seul aspect à la fois: la préparation de raquette ou le déplacement.</a:t>
            </a:r>
          </a:p>
          <a:p>
            <a:pPr marL="296882" marR="4453" indent="-285750" algn="just">
              <a:spcBef>
                <a:spcPts val="377"/>
              </a:spcBef>
              <a:buFont typeface="Arial" panose="020B0604020202020204" pitchFamily="34" charset="0"/>
              <a:buChar char="•"/>
            </a:pPr>
            <a:r>
              <a:rPr lang="fr-FR" sz="1600" dirty="0">
                <a:latin typeface="Times New Roman"/>
                <a:cs typeface="Times New Roman"/>
              </a:rPr>
              <a:t>Envoyer les balles un peu plus en cloche afin de donner un peu plus de temps au patient.</a:t>
            </a:r>
          </a:p>
          <a:p>
            <a:pPr marL="11132" marR="4453" algn="just">
              <a:spcBef>
                <a:spcPts val="377"/>
              </a:spcBef>
            </a:pPr>
            <a:r>
              <a:rPr lang="fr-FR" sz="1600" dirty="0">
                <a:latin typeface="Times New Roman"/>
                <a:cs typeface="Times New Roman"/>
              </a:rPr>
              <a:t>Insister sur la préparation de raquette dès le début du déplacement.</a:t>
            </a:r>
          </a:p>
          <a:p>
            <a:pPr marL="296882" marR="4453" indent="-285750" algn="just">
              <a:spcBef>
                <a:spcPts val="377"/>
              </a:spcBef>
              <a:buFont typeface="Arial" panose="020B0604020202020204" pitchFamily="34" charset="0"/>
              <a:buChar char="•"/>
            </a:pPr>
            <a:r>
              <a:rPr lang="fr-FR" sz="1600" dirty="0">
                <a:latin typeface="Times New Roman"/>
                <a:cs typeface="Times New Roman"/>
              </a:rPr>
              <a:t>Varier les trajectoires de distribution pour augmenter la difficulté.</a:t>
            </a:r>
          </a:p>
          <a:p>
            <a:pPr marL="11132" marR="4453" algn="just">
              <a:spcBef>
                <a:spcPts val="377"/>
              </a:spcBef>
            </a:pPr>
            <a:r>
              <a:rPr lang="fr-FR" sz="1600" dirty="0">
                <a:latin typeface="Times New Roman"/>
                <a:cs typeface="Times New Roman"/>
              </a:rPr>
              <a:t>Le patient répète le mouvement à vide autant de fois que nécessaire, pour des corrections.</a:t>
            </a:r>
          </a:p>
          <a:p>
            <a:pPr marL="11132" marR="4453" algn="just">
              <a:spcBef>
                <a:spcPts val="377"/>
              </a:spcBef>
            </a:pPr>
            <a:r>
              <a:rPr lang="fr-FR" sz="1600" dirty="0">
                <a:latin typeface="Times New Roman"/>
                <a:cs typeface="Times New Roman"/>
              </a:rPr>
              <a:t>Un déplacement fluide et lent augmente le taux de réussite de l’exercice.</a:t>
            </a:r>
          </a:p>
          <a:p>
            <a:pPr marL="296882" marR="4453" indent="-285750" algn="just">
              <a:spcBef>
                <a:spcPts val="377"/>
              </a:spcBef>
              <a:buFont typeface="Arial" panose="020B0604020202020204" pitchFamily="34" charset="0"/>
              <a:buChar char="•"/>
            </a:pPr>
            <a:endParaRPr lang="fr-FR" sz="1600" dirty="0">
              <a:latin typeface="Times New Roman"/>
              <a:cs typeface="Times New Roman"/>
            </a:endParaRPr>
          </a:p>
          <a:p>
            <a:pPr marL="11132" marR="4453" algn="just">
              <a:spcBef>
                <a:spcPts val="377"/>
              </a:spcBef>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gn="just">
              <a:spcBef>
                <a:spcPts val="434"/>
              </a:spcBef>
            </a:pPr>
            <a:r>
              <a:rPr lang="fr-FR" sz="1600" dirty="0">
                <a:latin typeface="Times New Roman"/>
                <a:cs typeface="Times New Roman"/>
              </a:rPr>
              <a:t>Développement de la coordination du déplacement et de la préparation de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de </a:t>
            </a:r>
            <a:r>
              <a:rPr lang="fr-FR" sz="1600" dirty="0" err="1">
                <a:latin typeface="Times New Roman"/>
                <a:cs typeface="Times New Roman"/>
              </a:rPr>
              <a:t>racquetball</a:t>
            </a:r>
            <a:r>
              <a:rPr lang="fr-FR" sz="1600" dirty="0">
                <a:latin typeface="Times New Roman"/>
                <a:cs typeface="Times New Roman"/>
              </a:rPr>
              <a:t>, balles de tous types.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10</a:t>
            </a:fld>
            <a:endParaRPr dirty="0"/>
          </a:p>
        </p:txBody>
      </p:sp>
      <p:pic>
        <p:nvPicPr>
          <p:cNvPr id="7" name="Picture 17" descr="tip">
            <a:extLst>
              <a:ext uri="{FF2B5EF4-FFF2-40B4-BE49-F238E27FC236}">
                <a16:creationId xmlns:a16="http://schemas.microsoft.com/office/drawing/2014/main" id="{3887436D-7633-40D8-96FE-2F9B625D210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686143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5392"/>
            <a:ext cx="8928992" cy="464742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coordonner la préparation de raquette avec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Idem 1 mais la frappe est effectuée en CD.</a:t>
            </a:r>
          </a:p>
          <a:p>
            <a:pPr marL="11132" marR="4453" algn="just">
              <a:spcBef>
                <a:spcPts val="377"/>
              </a:spcBef>
            </a:pPr>
            <a:r>
              <a:rPr lang="fr-FR" sz="1600" dirty="0">
                <a:latin typeface="Times New Roman"/>
                <a:cs typeface="Times New Roman"/>
              </a:rPr>
              <a:t>La frappe de CD peut s’opérer indifféremment sur le pied gauche ou sur le pied droit en avant. (pour un joueur droitier).</a:t>
            </a:r>
          </a:p>
          <a:p>
            <a:pPr marL="11132" marR="4453" algn="just">
              <a:spcBef>
                <a:spcPts val="377"/>
              </a:spcBef>
            </a:pPr>
            <a:r>
              <a:rPr lang="fr-FR" sz="1600" dirty="0">
                <a:latin typeface="Times New Roman"/>
                <a:cs typeface="Times New Roman"/>
              </a:rPr>
              <a:t>Le moniteur démarre l’exercice en tenant à bout de bras une balle en mousse suspendue à un fil (50 cm du sol). Il est plus aisé pour le patient de frapper une balle immobile.</a:t>
            </a:r>
          </a:p>
          <a:p>
            <a:pPr marL="11132" marR="4453" algn="just">
              <a:spcBef>
                <a:spcPts val="377"/>
              </a:spcBef>
            </a:pPr>
            <a:r>
              <a:rPr lang="fr-FR" sz="1600" dirty="0">
                <a:latin typeface="Times New Roman"/>
                <a:cs typeface="Times New Roman"/>
              </a:rPr>
              <a:t>Apprendre au patient à démarrer sa préparation de raquette dès qu’il commence à se déplacer vers la balle.</a:t>
            </a:r>
          </a:p>
          <a:p>
            <a:pPr marL="11132" marR="4453" algn="just">
              <a:spcBef>
                <a:spcPts val="377"/>
              </a:spcBef>
            </a:pPr>
            <a:r>
              <a:rPr lang="fr-FR" sz="1600" dirty="0">
                <a:latin typeface="Times New Roman"/>
                <a:cs typeface="Times New Roman"/>
              </a:rPr>
              <a:t>Evolution: introduire une autre notion de la coordination: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moniteur se tient bras tendu avec la balle effectuant un mouvement pendulaire d’avant en arrière. Le patient doit synchroniser son déplacement, sa préparation et son placement de manière à se situer à la bonne distance de la balle au moment du point d’impact de la frappe.</a:t>
            </a:r>
          </a:p>
          <a:p>
            <a:pPr marL="296882" marR="4453" indent="-285750" algn="just">
              <a:spcBef>
                <a:spcPts val="377"/>
              </a:spcBef>
              <a:buFont typeface="Arial" panose="020B0604020202020204" pitchFamily="34" charset="0"/>
              <a:buChar char="•"/>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Développement de la coordination du déplacement et de la préparation de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11</a:t>
            </a:fld>
            <a:endParaRPr dirty="0"/>
          </a:p>
        </p:txBody>
      </p:sp>
      <p:pic>
        <p:nvPicPr>
          <p:cNvPr id="7" name="Picture 17" descr="tip">
            <a:extLst>
              <a:ext uri="{FF2B5EF4-FFF2-40B4-BE49-F238E27FC236}">
                <a16:creationId xmlns:a16="http://schemas.microsoft.com/office/drawing/2014/main" id="{1BBED79E-2219-494C-84EA-3947F494307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014370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12</a:t>
            </a:fld>
            <a:endParaRPr dirty="0"/>
          </a:p>
        </p:txBody>
      </p:sp>
      <p:sp>
        <p:nvSpPr>
          <p:cNvPr id="4" name="object 3">
            <a:extLst>
              <a:ext uri="{FF2B5EF4-FFF2-40B4-BE49-F238E27FC236}">
                <a16:creationId xmlns:a16="http://schemas.microsoft.com/office/drawing/2014/main" id="{015CBA94-33B6-47AD-BF71-352A1F63B877}"/>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4</a:t>
            </a:r>
            <a:endParaRPr lang="en-US" sz="2800" b="1" dirty="0"/>
          </a:p>
        </p:txBody>
      </p:sp>
    </p:spTree>
    <p:extLst>
      <p:ext uri="{BB962C8B-B14F-4D97-AF65-F5344CB8AC3E}">
        <p14:creationId xmlns:p14="http://schemas.microsoft.com/office/powerpoint/2010/main" val="3132906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39408"/>
            <a:ext cx="8928992" cy="331372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Cohérence dans la frappe du service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2 patients disputent un jeu mais disposent d’autant de tentatives possibles pour servir sans faire faute.</a:t>
            </a:r>
          </a:p>
          <a:p>
            <a:pPr marL="11132" marR="4453" algn="just">
              <a:spcBef>
                <a:spcPts val="377"/>
              </a:spcBef>
            </a:pPr>
            <a:r>
              <a:rPr lang="fr-FR" sz="1600" dirty="0">
                <a:latin typeface="Times New Roman"/>
                <a:cs typeface="Times New Roman"/>
              </a:rPr>
              <a:t>L’échange débute après un service correct.</a:t>
            </a:r>
          </a:p>
          <a:p>
            <a:pPr marL="11132" marR="4453" algn="just">
              <a:spcBef>
                <a:spcPts val="377"/>
              </a:spcBef>
            </a:pPr>
            <a:r>
              <a:rPr lang="fr-FR" sz="1600" dirty="0">
                <a:latin typeface="Times New Roman"/>
                <a:cs typeface="Times New Roman"/>
              </a:rPr>
              <a:t>Commencer à servir sans toucher le mur latéral, l’échange sera d’autant plus facile.</a:t>
            </a:r>
          </a:p>
          <a:p>
            <a:pPr marL="11132" marR="4453" algn="just">
              <a:spcBef>
                <a:spcPts val="377"/>
              </a:spcBef>
            </a:pPr>
            <a:r>
              <a:rPr lang="fr-FR" sz="1600" dirty="0">
                <a:latin typeface="Times New Roman"/>
                <a:cs typeface="Times New Roman"/>
              </a:rPr>
              <a:t>Évolution: servir de manière à ce que la balle touche le mur latéral derrière la ligne médiane, avant de rebondir sur le plancher.</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Apprendre à servir.</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balle noire rapide.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13</a:t>
            </a:fld>
            <a:endParaRPr dirty="0"/>
          </a:p>
        </p:txBody>
      </p:sp>
      <p:sp>
        <p:nvSpPr>
          <p:cNvPr id="8" name="Émoticône 7">
            <a:extLst>
              <a:ext uri="{FF2B5EF4-FFF2-40B4-BE49-F238E27FC236}">
                <a16:creationId xmlns:a16="http://schemas.microsoft.com/office/drawing/2014/main" id="{7FADE140-83C9-413E-B092-40DC446A996F}"/>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985003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14</a:t>
            </a:fld>
            <a:endParaRPr dirty="0"/>
          </a:p>
        </p:txBody>
      </p:sp>
      <p:sp>
        <p:nvSpPr>
          <p:cNvPr id="4" name="object 3">
            <a:extLst>
              <a:ext uri="{FF2B5EF4-FFF2-40B4-BE49-F238E27FC236}">
                <a16:creationId xmlns:a16="http://schemas.microsoft.com/office/drawing/2014/main" id="{9436F107-5410-4DD3-AE98-2A3E35FF3B6F}"/>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5</a:t>
            </a:r>
            <a:endParaRPr lang="en-US" sz="2800" b="1" dirty="0"/>
          </a:p>
        </p:txBody>
      </p:sp>
    </p:spTree>
    <p:extLst>
      <p:ext uri="{BB962C8B-B14F-4D97-AF65-F5344CB8AC3E}">
        <p14:creationId xmlns:p14="http://schemas.microsoft.com/office/powerpoint/2010/main" val="260292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39408"/>
            <a:ext cx="8928992" cy="494494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Balle attachée à un fil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se tient bras tendu face au patient avec une petite balle en mousse suspendue à 50 cm du sol. Le patient effectue 2 pas en avant en préparant sa raquette puis déclenche sa frappe en CD. La tête de raquette se déplace du haut vers le bas.</a:t>
            </a:r>
          </a:p>
          <a:p>
            <a:pPr marL="11132" marR="4453" algn="just">
              <a:spcBef>
                <a:spcPts val="377"/>
              </a:spcBef>
            </a:pPr>
            <a:r>
              <a:rPr lang="fr-FR" sz="1600" dirty="0">
                <a:latin typeface="Times New Roman"/>
                <a:cs typeface="Times New Roman"/>
              </a:rPr>
              <a:t>Apprendre au patient à démarrer sa préparation de raquette dès qu’il commence à se déplacer vers la balle.</a:t>
            </a:r>
          </a:p>
          <a:p>
            <a:pPr marL="11132" marR="4453" algn="just">
              <a:spcBef>
                <a:spcPts val="377"/>
              </a:spcBef>
            </a:pPr>
            <a:r>
              <a:rPr lang="fr-FR" sz="1600" dirty="0">
                <a:latin typeface="Times New Roman"/>
                <a:cs typeface="Times New Roman"/>
              </a:rPr>
              <a:t>Bien expliquer au patient le mode opératoire avant sa première tentative de frappe.</a:t>
            </a:r>
          </a:p>
          <a:p>
            <a:pPr marL="11132" marR="4453" algn="just">
              <a:spcBef>
                <a:spcPts val="377"/>
              </a:spcBef>
            </a:pPr>
            <a:r>
              <a:rPr lang="fr-FR" sz="1600" dirty="0">
                <a:latin typeface="Times New Roman"/>
                <a:cs typeface="Times New Roman"/>
              </a:rPr>
              <a:t>La préparation de raquette doit être optimale au début du 2</a:t>
            </a:r>
            <a:r>
              <a:rPr lang="fr-FR" sz="1600" baseline="30000" dirty="0">
                <a:latin typeface="Times New Roman"/>
                <a:cs typeface="Times New Roman"/>
              </a:rPr>
              <a:t>ème</a:t>
            </a:r>
            <a:r>
              <a:rPr lang="fr-FR" sz="1600" dirty="0">
                <a:latin typeface="Times New Roman"/>
                <a:cs typeface="Times New Roman"/>
              </a:rPr>
              <a:t> pas.</a:t>
            </a:r>
          </a:p>
          <a:p>
            <a:pPr marL="11132" marR="4453" algn="just">
              <a:spcBef>
                <a:spcPts val="377"/>
              </a:spcBef>
            </a:pPr>
            <a:r>
              <a:rPr lang="fr-FR" sz="1600" dirty="0">
                <a:latin typeface="Times New Roman"/>
                <a:cs typeface="Times New Roman"/>
              </a:rPr>
              <a:t>La frappe de CD peut s’opérer indifféremment sur le pied gauche ou sur le pied droit en avant. (pour un joueur droitier).</a:t>
            </a:r>
          </a:p>
          <a:p>
            <a:pPr marL="11132" marR="4453" algn="just">
              <a:spcBef>
                <a:spcPts val="377"/>
              </a:spcBef>
            </a:pPr>
            <a:r>
              <a:rPr lang="fr-FR" sz="1600" dirty="0">
                <a:latin typeface="Times New Roman"/>
                <a:cs typeface="Times New Roman"/>
              </a:rPr>
              <a:t>Le patient répète le mouvement à vide autant de fois que nécessaire, pour des corrections.</a:t>
            </a:r>
          </a:p>
          <a:p>
            <a:pPr marL="11132" marR="4453" algn="just">
              <a:spcBef>
                <a:spcPts val="377"/>
              </a:spcBef>
            </a:pPr>
            <a:r>
              <a:rPr lang="fr-FR" sz="1600" dirty="0">
                <a:latin typeface="Times New Roman"/>
                <a:cs typeface="Times New Roman"/>
              </a:rPr>
              <a:t>Il peut être bénéfique de laisser faire le patient une première fois, sans aucune instruction, afin d’identifier les principaux points d’amélioration.</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Développement de la coordination du déplacement et de la préparation de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en mousse, ficelle.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15</a:t>
            </a:fld>
            <a:endParaRPr dirty="0"/>
          </a:p>
        </p:txBody>
      </p:sp>
      <p:sp>
        <p:nvSpPr>
          <p:cNvPr id="7" name="Émoticône 6">
            <a:extLst>
              <a:ext uri="{FF2B5EF4-FFF2-40B4-BE49-F238E27FC236}">
                <a16:creationId xmlns:a16="http://schemas.microsoft.com/office/drawing/2014/main" id="{8DF8555A-4198-4A3C-BC47-0F899014CB18}"/>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5B1CB626-8E23-4360-92EF-36354986C4C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1663508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39408"/>
            <a:ext cx="8928992" cy="52937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Coordination de la préparation de raquette et du déplacement sur une frappe difficile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place le patient au niveau de la partie arrière du carré de service et à 2 m face au mur latéral droit.</a:t>
            </a:r>
          </a:p>
          <a:p>
            <a:pPr marL="11132" marR="4453" algn="just">
              <a:spcBef>
                <a:spcPts val="377"/>
              </a:spcBef>
            </a:pPr>
            <a:r>
              <a:rPr lang="fr-FR" sz="1600" dirty="0">
                <a:latin typeface="Times New Roman"/>
                <a:cs typeface="Times New Roman"/>
              </a:rPr>
              <a:t>Le moniteur distribue des // en cloche qui frappent la vitre arrière.</a:t>
            </a:r>
          </a:p>
          <a:p>
            <a:pPr marL="11132" marR="4453" algn="just">
              <a:spcBef>
                <a:spcPts val="377"/>
              </a:spcBef>
            </a:pPr>
            <a:r>
              <a:rPr lang="fr-FR" sz="1600" dirty="0">
                <a:latin typeface="Times New Roman"/>
                <a:cs typeface="Times New Roman"/>
              </a:rPr>
              <a:t>Le patient doit se placer de manière à frapper la balle en // de CD après son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Le but pour le patient est de préparer sa raquette dès qu’il commence à se déplacer vers la balle. Ce qui est difficile sur un coup comme celui-ci pour les joueurs débutants.</a:t>
            </a:r>
          </a:p>
          <a:p>
            <a:pPr marL="11132" marR="4453" algn="just">
              <a:spcBef>
                <a:spcPts val="377"/>
              </a:spcBef>
            </a:pPr>
            <a:r>
              <a:rPr lang="fr-FR" sz="1600" dirty="0">
                <a:latin typeface="Times New Roman"/>
                <a:cs typeface="Times New Roman"/>
              </a:rPr>
              <a:t>2 – Le moniteur frappe un double-mur qui rebondit vers la partie avant droite du court.</a:t>
            </a:r>
          </a:p>
          <a:p>
            <a:pPr marL="11132" marR="4453" algn="just">
              <a:spcBef>
                <a:spcPts val="377"/>
              </a:spcBef>
            </a:pPr>
            <a:r>
              <a:rPr lang="fr-FR" sz="1600" dirty="0">
                <a:latin typeface="Times New Roman"/>
                <a:cs typeface="Times New Roman"/>
              </a:rPr>
              <a:t>Le patient se situe le plus près possible du point de contact de la balle au plancher puis se place pour la frapper en croisé de CD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Le patient doit préparer sa raquette dès qu’il commence à se déplacer vers la balle.</a:t>
            </a:r>
          </a:p>
          <a:p>
            <a:pPr marL="11132" marR="4453" algn="just">
              <a:spcBef>
                <a:spcPts val="377"/>
              </a:spcBef>
            </a:pPr>
            <a:r>
              <a:rPr lang="fr-FR" sz="1600" dirty="0">
                <a:latin typeface="Times New Roman"/>
                <a:cs typeface="Times New Roman"/>
              </a:rPr>
              <a:t>Évolution: le patient effectue 2 pas en avant en préparant sa raquette puis déclenche sa frappe en CD. </a:t>
            </a:r>
          </a:p>
          <a:p>
            <a:pPr marL="11132" marR="4453" algn="just">
              <a:spcBef>
                <a:spcPts val="377"/>
              </a:spcBef>
            </a:pPr>
            <a:r>
              <a:rPr lang="fr-FR" sz="1600" dirty="0">
                <a:latin typeface="Times New Roman"/>
                <a:cs typeface="Times New Roman"/>
              </a:rPr>
              <a:t>Le seul objectif pour le patient est de préparer sa raquette dès qu’il commence à se déplacer vers la balle.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Développement de la coordination du déplacement et de la préparation de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balle noire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16</a:t>
            </a:fld>
            <a:endParaRPr dirty="0"/>
          </a:p>
        </p:txBody>
      </p:sp>
    </p:spTree>
    <p:extLst>
      <p:ext uri="{BB962C8B-B14F-4D97-AF65-F5344CB8AC3E}">
        <p14:creationId xmlns:p14="http://schemas.microsoft.com/office/powerpoint/2010/main" val="7298433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17</a:t>
            </a:fld>
            <a:endParaRPr dirty="0"/>
          </a:p>
        </p:txBody>
      </p:sp>
      <p:sp>
        <p:nvSpPr>
          <p:cNvPr id="4" name="object 3">
            <a:extLst>
              <a:ext uri="{FF2B5EF4-FFF2-40B4-BE49-F238E27FC236}">
                <a16:creationId xmlns:a16="http://schemas.microsoft.com/office/drawing/2014/main" id="{32A30E46-32AA-47EC-B46A-381FB7A36902}"/>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6</a:t>
            </a:r>
            <a:endParaRPr lang="en-US" sz="2800" b="1" dirty="0"/>
          </a:p>
        </p:txBody>
      </p:sp>
    </p:spTree>
    <p:extLst>
      <p:ext uri="{BB962C8B-B14F-4D97-AF65-F5344CB8AC3E}">
        <p14:creationId xmlns:p14="http://schemas.microsoft.com/office/powerpoint/2010/main" val="2750503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39408"/>
            <a:ext cx="8928992" cy="326243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balle rapide et plusieurs rebonds autorisés.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patients disputent des jeux et peuvent laisser rebondir la balle plusieurs fois entre chaque coup. Le but est de ne pas laisser rouler la balle.</a:t>
            </a:r>
          </a:p>
          <a:p>
            <a:pPr marL="11132" marR="4453" algn="just">
              <a:spcBef>
                <a:spcPts val="377"/>
              </a:spcBef>
            </a:pPr>
            <a:r>
              <a:rPr lang="fr-FR" sz="1600" dirty="0">
                <a:latin typeface="Times New Roman"/>
                <a:cs typeface="Times New Roman"/>
              </a:rPr>
              <a:t>Le patient « perd une vie » si la balle roule avant qu’il n’ait pu la frapper.</a:t>
            </a:r>
          </a:p>
          <a:p>
            <a:pPr marL="11132" marR="4453" algn="just">
              <a:spcBef>
                <a:spcPts val="377"/>
              </a:spcBef>
            </a:pPr>
            <a:r>
              <a:rPr lang="fr-FR" sz="1600" dirty="0">
                <a:latin typeface="Times New Roman"/>
                <a:cs typeface="Times New Roman"/>
              </a:rPr>
              <a:t>La balle peut être frappée sur toutes les surfaces avant de toucher le mur frontal. Hormis le nombre de rebonds, les patients appliquent les règles du jeu classiques.</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ou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18</a:t>
            </a:fld>
            <a:endParaRPr dirty="0"/>
          </a:p>
        </p:txBody>
      </p:sp>
      <p:sp>
        <p:nvSpPr>
          <p:cNvPr id="7" name="Émoticône 6">
            <a:extLst>
              <a:ext uri="{FF2B5EF4-FFF2-40B4-BE49-F238E27FC236}">
                <a16:creationId xmlns:a16="http://schemas.microsoft.com/office/drawing/2014/main" id="{548594E7-0A1F-46A7-9039-A33323A687DA}"/>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99488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54782"/>
            <a:ext cx="8928992" cy="564257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Longueur de balle: apprendre à frapper la balle jusqu’au mur arrière.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Placer le patient à 2 m des murs, frontal et latéral droit.</a:t>
            </a:r>
          </a:p>
          <a:p>
            <a:pPr marL="11132" marR="4453" algn="just">
              <a:spcBef>
                <a:spcPts val="377"/>
              </a:spcBef>
            </a:pPr>
            <a:r>
              <a:rPr lang="fr-FR" sz="1600" dirty="0">
                <a:latin typeface="Times New Roman"/>
                <a:cs typeface="Times New Roman"/>
              </a:rPr>
              <a:t>Le patient lance la balle pour lui-même puis frappe une // en volée de CD sans que le moniteur ne lui apporte une préconisation ou un conseil.</a:t>
            </a:r>
          </a:p>
          <a:p>
            <a:pPr marL="11132" marR="4453" algn="just">
              <a:spcBef>
                <a:spcPts val="377"/>
              </a:spcBef>
            </a:pPr>
            <a:r>
              <a:rPr lang="fr-FR" sz="1600" dirty="0">
                <a:latin typeface="Times New Roman"/>
                <a:cs typeface="Times New Roman"/>
              </a:rPr>
              <a:t>Puis le moniteur démontre comment frapper la balle de manière à ce qu’elle rebondisse une fois avant de toucher le mur arrière.</a:t>
            </a:r>
          </a:p>
          <a:p>
            <a:pPr marL="11132" marR="4453" algn="just">
              <a:spcBef>
                <a:spcPts val="377"/>
              </a:spcBef>
            </a:pPr>
            <a:r>
              <a:rPr lang="fr-FR" sz="1600" dirty="0">
                <a:latin typeface="Times New Roman"/>
                <a:cs typeface="Times New Roman"/>
              </a:rPr>
              <a:t>Le but est de frapper la balle sur le côté et non pas au-dessus de soi.</a:t>
            </a:r>
          </a:p>
          <a:p>
            <a:pPr marL="11132" marR="4453" algn="just">
              <a:spcBef>
                <a:spcPts val="377"/>
              </a:spcBef>
            </a:pPr>
            <a:r>
              <a:rPr lang="fr-FR" sz="1600" dirty="0">
                <a:latin typeface="Times New Roman"/>
                <a:cs typeface="Times New Roman"/>
              </a:rPr>
              <a:t>S’auto-distribuer la balle de 5 façons:</a:t>
            </a:r>
          </a:p>
          <a:p>
            <a:pPr marL="354032" marR="4453" indent="-342900" algn="just">
              <a:spcBef>
                <a:spcPts val="377"/>
              </a:spcBef>
              <a:buFont typeface="+mj-lt"/>
              <a:buAutoNum type="alphaLcParenR"/>
            </a:pPr>
            <a:r>
              <a:rPr lang="fr-FR" sz="1600" dirty="0">
                <a:latin typeface="Times New Roman"/>
                <a:cs typeface="Times New Roman"/>
              </a:rPr>
              <a:t>La lancer en cloche vers le mur latéral puis la frapper après le 1</a:t>
            </a:r>
            <a:r>
              <a:rPr lang="fr-FR" sz="1600" baseline="30000" dirty="0">
                <a:latin typeface="Times New Roman"/>
                <a:cs typeface="Times New Roman"/>
              </a:rPr>
              <a:t>er</a:t>
            </a:r>
            <a:r>
              <a:rPr lang="fr-FR" sz="1600" dirty="0">
                <a:latin typeface="Times New Roman"/>
                <a:cs typeface="Times New Roman"/>
              </a:rPr>
              <a:t> rebond.</a:t>
            </a:r>
          </a:p>
          <a:p>
            <a:pPr marL="354032" marR="4453" indent="-342900" algn="just">
              <a:spcBef>
                <a:spcPts val="377"/>
              </a:spcBef>
              <a:buFont typeface="+mj-lt"/>
              <a:buAutoNum type="alphaLcParenR"/>
            </a:pPr>
            <a:r>
              <a:rPr lang="fr-FR" sz="1600" dirty="0">
                <a:latin typeface="Times New Roman"/>
                <a:cs typeface="Times New Roman"/>
              </a:rPr>
              <a:t>La lâcher devant soi puis la frapper après le 1</a:t>
            </a:r>
            <a:r>
              <a:rPr lang="fr-FR" sz="1600" baseline="30000" dirty="0">
                <a:latin typeface="Times New Roman"/>
                <a:cs typeface="Times New Roman"/>
              </a:rPr>
              <a:t>er</a:t>
            </a:r>
            <a:r>
              <a:rPr lang="fr-FR" sz="1600" dirty="0">
                <a:latin typeface="Times New Roman"/>
                <a:cs typeface="Times New Roman"/>
              </a:rPr>
              <a:t> rebond.</a:t>
            </a:r>
          </a:p>
          <a:p>
            <a:pPr marL="354032" marR="4453" indent="-342900" algn="just">
              <a:spcBef>
                <a:spcPts val="377"/>
              </a:spcBef>
              <a:buFont typeface="+mj-lt"/>
              <a:buAutoNum type="alphaLcParenR"/>
            </a:pPr>
            <a:r>
              <a:rPr lang="fr-FR" sz="1600" dirty="0">
                <a:latin typeface="Times New Roman"/>
                <a:cs typeface="Times New Roman"/>
              </a:rPr>
              <a:t>La lancer devant soi puis la frapper en volée.</a:t>
            </a:r>
          </a:p>
          <a:p>
            <a:pPr marL="354032" marR="4453" indent="-342900" algn="just">
              <a:spcBef>
                <a:spcPts val="377"/>
              </a:spcBef>
              <a:buFont typeface="+mj-lt"/>
              <a:buAutoNum type="alphaLcParenR"/>
            </a:pPr>
            <a:r>
              <a:rPr lang="fr-FR" sz="1600" dirty="0">
                <a:latin typeface="Times New Roman"/>
                <a:cs typeface="Times New Roman"/>
              </a:rPr>
              <a:t>La lancer en cloche vers le mur frontal puis la frapper après le 1</a:t>
            </a:r>
            <a:r>
              <a:rPr lang="fr-FR" sz="1600" baseline="30000" dirty="0">
                <a:latin typeface="Times New Roman"/>
                <a:cs typeface="Times New Roman"/>
              </a:rPr>
              <a:t>er</a:t>
            </a:r>
            <a:r>
              <a:rPr lang="fr-FR" sz="1600" dirty="0">
                <a:latin typeface="Times New Roman"/>
                <a:cs typeface="Times New Roman"/>
              </a:rPr>
              <a:t> rebond.</a:t>
            </a:r>
          </a:p>
          <a:p>
            <a:pPr marL="354032" marR="4453" indent="-342900" algn="just">
              <a:spcBef>
                <a:spcPts val="377"/>
              </a:spcBef>
              <a:buFont typeface="+mj-lt"/>
              <a:buAutoNum type="alphaLcParenR"/>
            </a:pPr>
            <a:r>
              <a:rPr lang="fr-FR" sz="1600" dirty="0">
                <a:latin typeface="Times New Roman"/>
                <a:cs typeface="Times New Roman"/>
              </a:rPr>
              <a:t>La lancer en cloche vers le mur latéral puis la frapper en volée.</a:t>
            </a:r>
          </a:p>
          <a:p>
            <a:pPr marL="11132" marR="4453" algn="just">
              <a:spcBef>
                <a:spcPts val="377"/>
              </a:spcBef>
            </a:pPr>
            <a:r>
              <a:rPr lang="fr-FR" sz="1600" dirty="0">
                <a:latin typeface="Times New Roman"/>
                <a:cs typeface="Times New Roman"/>
              </a:rPr>
              <a:t>Sur tous ces types de lancers, la raquette doit être préparée avant d’essayer de frapper la balle.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Recherche</a:t>
            </a:r>
            <a:r>
              <a:rPr lang="fr-FR" sz="1600" spc="-45"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spc="-10" dirty="0">
                <a:latin typeface="Times New Roman"/>
                <a:cs typeface="Times New Roman"/>
              </a:rPr>
              <a:t>l</a:t>
            </a:r>
            <a:r>
              <a:rPr lang="fr-FR" sz="1600" dirty="0">
                <a:latin typeface="Times New Roman"/>
                <a:cs typeface="Times New Roman"/>
              </a:rPr>
              <a:t>ongueur</a:t>
            </a:r>
            <a:r>
              <a:rPr lang="fr-FR" sz="1600" spc="-10" dirty="0">
                <a:latin typeface="Times New Roman"/>
                <a:cs typeface="Times New Roman"/>
              </a:rPr>
              <a:t> </a:t>
            </a:r>
            <a:r>
              <a:rPr lang="fr-FR" sz="1600" spc="-5" dirty="0">
                <a:latin typeface="Times New Roman"/>
                <a:cs typeface="Times New Roman"/>
              </a:rPr>
              <a:t>e</a:t>
            </a:r>
            <a:r>
              <a:rPr lang="fr-FR" sz="1600" dirty="0">
                <a:latin typeface="Times New Roman"/>
                <a:cs typeface="Times New Roman"/>
              </a:rPr>
              <a:t>t</a:t>
            </a:r>
            <a:r>
              <a:rPr lang="fr-FR" sz="1600" spc="-15" dirty="0">
                <a:latin typeface="Times New Roman"/>
                <a:cs typeface="Times New Roman"/>
              </a:rPr>
              <a:t> </a:t>
            </a:r>
            <a:r>
              <a:rPr lang="fr-FR" sz="1600" dirty="0">
                <a:latin typeface="Times New Roman"/>
                <a:cs typeface="Times New Roman"/>
              </a:rPr>
              <a:t>d’a</a:t>
            </a:r>
            <a:r>
              <a:rPr lang="fr-FR" sz="1600" spc="-15" dirty="0">
                <a:latin typeface="Times New Roman"/>
                <a:cs typeface="Times New Roman"/>
              </a:rPr>
              <a:t>m</a:t>
            </a:r>
            <a:r>
              <a:rPr lang="fr-FR" sz="1600" dirty="0">
                <a:latin typeface="Times New Roman"/>
                <a:cs typeface="Times New Roman"/>
              </a:rPr>
              <a:t>p</a:t>
            </a:r>
            <a:r>
              <a:rPr lang="fr-FR" sz="1600" spc="-10" dirty="0">
                <a:latin typeface="Times New Roman"/>
                <a:cs typeface="Times New Roman"/>
              </a:rPr>
              <a:t>lit</a:t>
            </a:r>
            <a:r>
              <a:rPr lang="fr-FR" sz="1600" dirty="0">
                <a:latin typeface="Times New Roman"/>
                <a:cs typeface="Times New Roman"/>
              </a:rPr>
              <a:t>ude.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noire rapide.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19</a:t>
            </a:fld>
            <a:endParaRPr dirty="0"/>
          </a:p>
        </p:txBody>
      </p:sp>
    </p:spTree>
    <p:extLst>
      <p:ext uri="{BB962C8B-B14F-4D97-AF65-F5344CB8AC3E}">
        <p14:creationId xmlns:p14="http://schemas.microsoft.com/office/powerpoint/2010/main" val="3095716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93110"/>
            <a:ext cx="8928992" cy="46987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ballons de baudruche et balles « nerveuses »</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Raquette à plat et en CD (paume vers le haut), le patient jongle le plus longtemps possible avec 1 ballon peu gonflé. Evolutions:</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une raquette de racquetball pour les plus jeunes.</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une balle de squash entourée d’elastoplast afin de générer un rebond aléatoire.</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une demie-balle en mousse.</a:t>
            </a:r>
          </a:p>
          <a:p>
            <a:pPr marL="296882" marR="4453" indent="-285750" algn="just">
              <a:spcBef>
                <a:spcPts val="377"/>
              </a:spcBef>
              <a:buFont typeface="Arial" panose="020B0604020202020204" pitchFamily="34" charset="0"/>
              <a:buChar char="•"/>
            </a:pPr>
            <a:r>
              <a:rPr lang="fr-FR" sz="1600" dirty="0">
                <a:latin typeface="Times New Roman"/>
                <a:cs typeface="Times New Roman"/>
              </a:rPr>
              <a:t>Utiliser différents types de balles.</a:t>
            </a:r>
          </a:p>
          <a:p>
            <a:pPr marL="296882" marR="4453" indent="-285750" algn="just">
              <a:spcBef>
                <a:spcPts val="377"/>
              </a:spcBef>
              <a:buFont typeface="Arial" panose="020B0604020202020204" pitchFamily="34" charset="0"/>
              <a:buChar char="•"/>
            </a:pPr>
            <a:r>
              <a:rPr lang="fr-FR" sz="1600" dirty="0">
                <a:latin typeface="Times New Roman"/>
                <a:cs typeface="Times New Roman"/>
              </a:rPr>
              <a:t>Changer de main.</a:t>
            </a:r>
          </a:p>
          <a:p>
            <a:pPr marL="11132" marR="4453" algn="just">
              <a:spcBef>
                <a:spcPts val="377"/>
              </a:spcBef>
            </a:pPr>
            <a:r>
              <a:rPr lang="fr-FR" sz="1600" dirty="0">
                <a:latin typeface="Times New Roman"/>
                <a:cs typeface="Times New Roman"/>
              </a:rPr>
              <a:t>Tenter de faire le meilleur score avec chaque type de balle.</a:t>
            </a:r>
          </a:p>
          <a:p>
            <a:pPr marL="11132" marR="4453" algn="just">
              <a:spcBef>
                <a:spcPts val="377"/>
              </a:spcBef>
            </a:pPr>
            <a:r>
              <a:rPr lang="fr-FR" sz="1600" dirty="0">
                <a:latin typeface="Times New Roman"/>
                <a:cs typeface="Times New Roman"/>
              </a:rPr>
              <a:t>Le principal objectif est de jongler avec la balle le plus longtemps possible, en restant sur place.</a:t>
            </a:r>
          </a:p>
          <a:p>
            <a:pPr lvl="1">
              <a:spcBef>
                <a:spcPts val="30"/>
              </a:spcBef>
            </a:pPr>
            <a:endParaRPr sz="1600" dirty="0">
              <a:latin typeface="Times New Roman"/>
              <a:cs typeface="Times New Roman"/>
            </a:endParaRPr>
          </a:p>
          <a:p>
            <a:pPr marL="11132" algn="just">
              <a:tabLst>
                <a:tab pos="354540" algn="l"/>
              </a:tabLst>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Développement de l’orientation dans l’espace, du contrôle de la raquette.</a:t>
            </a:r>
            <a:r>
              <a:rPr lang="fr-FR" sz="1600" dirty="0">
                <a:latin typeface="Times New Roman"/>
                <a:cs typeface="Times New Roman"/>
              </a:rPr>
              <a:t> </a:t>
            </a:r>
          </a:p>
          <a:p>
            <a:pPr marL="12700" algn="just">
              <a:spcBef>
                <a:spcPts val="434"/>
              </a:spcBef>
            </a:pPr>
            <a:r>
              <a:rPr lang="fr-FR" sz="1600" spc="-60" dirty="0">
                <a:latin typeface="Times New Roman"/>
                <a:cs typeface="Times New Roman"/>
              </a:rPr>
              <a:t>Améliorer sa coordination par rapport à un objet se déplaçant en l’air</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ballons de baudruche, balles de tous types, balles déformées.</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a:t>
            </a:fld>
            <a:endParaRPr dirty="0"/>
          </a:p>
        </p:txBody>
      </p:sp>
      <p:sp>
        <p:nvSpPr>
          <p:cNvPr id="7" name="Émoticône 6">
            <a:extLst>
              <a:ext uri="{FF2B5EF4-FFF2-40B4-BE49-F238E27FC236}">
                <a16:creationId xmlns:a16="http://schemas.microsoft.com/office/drawing/2014/main" id="{6E4E1FCD-DB12-45F1-8300-E857812E032F}"/>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E9E894AE-2BF8-4B4B-842C-799F6516A7B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3575187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20</a:t>
            </a:fld>
            <a:endParaRPr dirty="0"/>
          </a:p>
        </p:txBody>
      </p:sp>
      <p:sp>
        <p:nvSpPr>
          <p:cNvPr id="4" name="object 3">
            <a:extLst>
              <a:ext uri="{FF2B5EF4-FFF2-40B4-BE49-F238E27FC236}">
                <a16:creationId xmlns:a16="http://schemas.microsoft.com/office/drawing/2014/main" id="{A18B1B82-79B5-4C99-8C4C-CA40C2F3ED57}"/>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7</a:t>
            </a:r>
            <a:endParaRPr lang="en-US" sz="2800" b="1" dirty="0"/>
          </a:p>
        </p:txBody>
      </p:sp>
    </p:spTree>
    <p:extLst>
      <p:ext uri="{BB962C8B-B14F-4D97-AF65-F5344CB8AC3E}">
        <p14:creationId xmlns:p14="http://schemas.microsoft.com/office/powerpoint/2010/main" val="3572642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10952"/>
            <a:ext cx="8928992" cy="420628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Coordonner la préparation de raquette avec le déplacement sur les coups rapides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Placer le patient sur la ligne médiane au niveau du carré de service droit. </a:t>
            </a:r>
          </a:p>
          <a:p>
            <a:pPr marL="11132" marR="4453" algn="just">
              <a:spcBef>
                <a:spcPts val="377"/>
              </a:spcBef>
            </a:pPr>
            <a:r>
              <a:rPr lang="fr-FR" sz="1600" dirty="0">
                <a:latin typeface="Times New Roman"/>
                <a:cs typeface="Times New Roman"/>
              </a:rPr>
              <a:t>Le patient doit défendre sa ligne avec sa raquette préparée en CD (PAPA).</a:t>
            </a:r>
          </a:p>
          <a:p>
            <a:pPr marL="11132" marR="4453" algn="just">
              <a:spcBef>
                <a:spcPts val="377"/>
              </a:spcBef>
            </a:pPr>
            <a:r>
              <a:rPr lang="fr-FR" sz="1600" dirty="0">
                <a:latin typeface="Times New Roman"/>
                <a:cs typeface="Times New Roman"/>
              </a:rPr>
              <a:t>Le moniteur est placé devant la ligne médiane et distribue des // rapides et basses.</a:t>
            </a:r>
          </a:p>
          <a:p>
            <a:pPr marL="11132" marR="4453" algn="just">
              <a:spcBef>
                <a:spcPts val="377"/>
              </a:spcBef>
            </a:pPr>
            <a:r>
              <a:rPr lang="fr-FR" sz="1600" dirty="0">
                <a:latin typeface="Times New Roman"/>
                <a:cs typeface="Times New Roman"/>
              </a:rPr>
              <a:t>Le but pour le patient est de préparer sa raquette tôt et rapidement, dès qu’il commence à se déplacer vers la balle.</a:t>
            </a:r>
          </a:p>
          <a:p>
            <a:pPr marL="11132" marR="4453" algn="just">
              <a:spcBef>
                <a:spcPts val="377"/>
              </a:spcBef>
            </a:pPr>
            <a:r>
              <a:rPr lang="fr-FR" sz="1600" dirty="0">
                <a:latin typeface="Times New Roman"/>
                <a:cs typeface="Times New Roman"/>
              </a:rPr>
              <a:t>Le patient répète le mouvement à vide autant de fois que nécessaire, pour des corrections.</a:t>
            </a:r>
          </a:p>
          <a:p>
            <a:pPr marL="11132" marR="4453" algn="just">
              <a:spcBef>
                <a:spcPts val="377"/>
              </a:spcBef>
            </a:pPr>
            <a:r>
              <a:rPr lang="fr-FR" sz="1600" dirty="0">
                <a:latin typeface="Times New Roman"/>
                <a:cs typeface="Times New Roman"/>
              </a:rPr>
              <a:t>La raquette doit frôler le mur latéral au moment de l’impact avec la balle.</a:t>
            </a:r>
          </a:p>
          <a:p>
            <a:pPr marL="11132" marR="4453" algn="just">
              <a:spcBef>
                <a:spcPts val="377"/>
              </a:spcBef>
            </a:pPr>
            <a:r>
              <a:rPr lang="fr-FR" sz="1600" dirty="0">
                <a:latin typeface="Times New Roman"/>
                <a:cs typeface="Times New Roman"/>
              </a:rPr>
              <a:t>Pour ce type d’exercice à mi-court le geste de frappe (swing) est un peu moins accentué.</a:t>
            </a:r>
          </a:p>
          <a:p>
            <a:pPr marL="354032" marR="4453" indent="-342900" algn="just">
              <a:spcBef>
                <a:spcPts val="377"/>
              </a:spcBef>
              <a:buFont typeface="+mj-lt"/>
              <a:buAutoNum type="alphaLcParenR"/>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 à</a:t>
            </a:r>
            <a:r>
              <a:rPr lang="fr-FR" sz="1600" spc="-5" dirty="0">
                <a:latin typeface="Times New Roman"/>
                <a:cs typeface="Times New Roman"/>
              </a:rPr>
              <a:t> </a:t>
            </a:r>
            <a:r>
              <a:rPr lang="fr-FR" sz="1600" dirty="0">
                <a:latin typeface="Times New Roman"/>
                <a:cs typeface="Times New Roman"/>
              </a:rPr>
              <a:t>jouer</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balle</a:t>
            </a:r>
            <a:r>
              <a:rPr lang="fr-FR" sz="1600" spc="-10" dirty="0">
                <a:latin typeface="Times New Roman"/>
                <a:cs typeface="Times New Roman"/>
              </a:rPr>
              <a:t> </a:t>
            </a:r>
            <a:r>
              <a:rPr lang="fr-FR" sz="1600" dirty="0">
                <a:latin typeface="Times New Roman"/>
                <a:cs typeface="Times New Roman"/>
              </a:rPr>
              <a:t>avant qu’el</a:t>
            </a:r>
            <a:r>
              <a:rPr lang="fr-FR" sz="1600" spc="5" dirty="0">
                <a:latin typeface="Times New Roman"/>
                <a:cs typeface="Times New Roman"/>
              </a:rPr>
              <a:t>l</a:t>
            </a:r>
            <a:r>
              <a:rPr lang="fr-FR" sz="1600" dirty="0">
                <a:latin typeface="Times New Roman"/>
                <a:cs typeface="Times New Roman"/>
              </a:rPr>
              <a:t>e</a:t>
            </a:r>
            <a:r>
              <a:rPr lang="fr-FR" sz="1600" spc="-15" dirty="0">
                <a:latin typeface="Times New Roman"/>
                <a:cs typeface="Times New Roman"/>
              </a:rPr>
              <a:t> </a:t>
            </a:r>
            <a:r>
              <a:rPr lang="fr-FR" sz="1600" spc="-5" dirty="0">
                <a:latin typeface="Times New Roman"/>
                <a:cs typeface="Times New Roman"/>
              </a:rPr>
              <a:t>n</a:t>
            </a:r>
            <a:r>
              <a:rPr lang="fr-FR" sz="1600" dirty="0">
                <a:latin typeface="Times New Roman"/>
                <a:cs typeface="Times New Roman"/>
              </a:rPr>
              <a:t>e</a:t>
            </a:r>
            <a:r>
              <a:rPr lang="fr-FR" sz="1600" spc="-5" dirty="0">
                <a:latin typeface="Times New Roman"/>
                <a:cs typeface="Times New Roman"/>
              </a:rPr>
              <a:t> </a:t>
            </a:r>
            <a:r>
              <a:rPr lang="fr-FR" sz="1600" dirty="0">
                <a:latin typeface="Times New Roman"/>
                <a:cs typeface="Times New Roman"/>
              </a:rPr>
              <a:t>rebondis</a:t>
            </a:r>
            <a:r>
              <a:rPr lang="fr-FR" sz="1600" spc="-10" dirty="0">
                <a:latin typeface="Times New Roman"/>
                <a:cs typeface="Times New Roman"/>
              </a:rPr>
              <a:t>s</a:t>
            </a:r>
            <a:r>
              <a:rPr lang="fr-FR" sz="1600" dirty="0">
                <a:latin typeface="Times New Roman"/>
                <a:cs typeface="Times New Roman"/>
              </a:rPr>
              <a:t>e dans la</a:t>
            </a:r>
            <a:r>
              <a:rPr lang="fr-FR" sz="1600" spc="-5" dirty="0">
                <a:latin typeface="Times New Roman"/>
                <a:cs typeface="Times New Roman"/>
              </a:rPr>
              <a:t> </a:t>
            </a:r>
            <a:r>
              <a:rPr lang="fr-FR" sz="1600" dirty="0">
                <a:latin typeface="Times New Roman"/>
                <a:cs typeface="Times New Roman"/>
              </a:rPr>
              <a:t>part</a:t>
            </a:r>
            <a:r>
              <a:rPr lang="fr-FR" sz="1600" spc="5" dirty="0">
                <a:latin typeface="Times New Roman"/>
                <a:cs typeface="Times New Roman"/>
              </a:rPr>
              <a:t>i</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arrière.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bleue, ou en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21</a:t>
            </a:fld>
            <a:endParaRPr dirty="0"/>
          </a:p>
        </p:txBody>
      </p:sp>
    </p:spTree>
    <p:extLst>
      <p:ext uri="{BB962C8B-B14F-4D97-AF65-F5344CB8AC3E}">
        <p14:creationId xmlns:p14="http://schemas.microsoft.com/office/powerpoint/2010/main" val="18030822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78627"/>
            <a:ext cx="8928992" cy="390876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Coordonner la préparation de raquette avec le déplacement sur les coups rapides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2 - Répéter l’exercice en RV, toujours au niveau de la ligne médiane:</a:t>
            </a:r>
          </a:p>
          <a:p>
            <a:pPr marL="11132" marR="4453" algn="just">
              <a:spcBef>
                <a:spcPts val="377"/>
              </a:spcBef>
            </a:pPr>
            <a:r>
              <a:rPr lang="fr-FR" sz="1600" dirty="0">
                <a:latin typeface="Times New Roman"/>
                <a:cs typeface="Times New Roman"/>
              </a:rPr>
              <a:t>Le patient doit se placer face au mur latéral, il peut avoir un geste de frappe très court pour défendre la balle.</a:t>
            </a:r>
          </a:p>
          <a:p>
            <a:pPr marL="11132" marR="4453" algn="just">
              <a:spcBef>
                <a:spcPts val="377"/>
              </a:spcBef>
            </a:pPr>
            <a:r>
              <a:rPr lang="fr-FR" sz="1600" dirty="0">
                <a:latin typeface="Times New Roman"/>
                <a:cs typeface="Times New Roman"/>
              </a:rPr>
              <a:t>Plus difficile, le patient se place les hanches face au mur frontal (PAPA).</a:t>
            </a:r>
          </a:p>
          <a:p>
            <a:pPr marL="11132" marR="4453" algn="just">
              <a:spcBef>
                <a:spcPts val="377"/>
              </a:spcBef>
            </a:pPr>
            <a:r>
              <a:rPr lang="fr-FR" sz="1600" dirty="0">
                <a:latin typeface="Times New Roman"/>
                <a:cs typeface="Times New Roman"/>
              </a:rPr>
              <a:t>Le patient se place d’abord sur son pied gauche, puis réalise les frappes suivantes sur son pied droit. </a:t>
            </a:r>
          </a:p>
          <a:p>
            <a:pPr marL="11132" marR="4453" algn="just">
              <a:spcBef>
                <a:spcPts val="377"/>
              </a:spcBef>
            </a:pPr>
            <a:r>
              <a:rPr lang="fr-FR" sz="1600" dirty="0">
                <a:latin typeface="Times New Roman"/>
                <a:cs typeface="Times New Roman"/>
              </a:rPr>
              <a:t>Sous une contrainte de temps il est souvent plus avantageux de frapper la balle en position ouverte (appui inversé).</a:t>
            </a:r>
          </a:p>
          <a:p>
            <a:pPr marL="11132" marR="4453" algn="just">
              <a:spcBef>
                <a:spcPts val="377"/>
              </a:spcBef>
            </a:pPr>
            <a:r>
              <a:rPr lang="fr-FR" sz="1600" dirty="0">
                <a:latin typeface="Times New Roman"/>
                <a:cs typeface="Times New Roman"/>
              </a:rPr>
              <a:t>Apprendre au patient a bien gérer son équilibre au moment de la frappe (position de confort).</a:t>
            </a:r>
          </a:p>
          <a:p>
            <a:pPr marL="354032" marR="4453" indent="-342900" algn="just">
              <a:spcBef>
                <a:spcPts val="377"/>
              </a:spcBef>
              <a:buFont typeface="+mj-lt"/>
              <a:buAutoNum type="alphaLcParenR"/>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 à</a:t>
            </a:r>
            <a:r>
              <a:rPr lang="fr-FR" sz="1600" spc="-5" dirty="0">
                <a:latin typeface="Times New Roman"/>
                <a:cs typeface="Times New Roman"/>
              </a:rPr>
              <a:t> </a:t>
            </a:r>
            <a:r>
              <a:rPr lang="fr-FR" sz="1600" dirty="0">
                <a:latin typeface="Times New Roman"/>
                <a:cs typeface="Times New Roman"/>
              </a:rPr>
              <a:t>jouer</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balle</a:t>
            </a:r>
            <a:r>
              <a:rPr lang="fr-FR" sz="1600" spc="-10" dirty="0">
                <a:latin typeface="Times New Roman"/>
                <a:cs typeface="Times New Roman"/>
              </a:rPr>
              <a:t> </a:t>
            </a:r>
            <a:r>
              <a:rPr lang="fr-FR" sz="1600" dirty="0">
                <a:latin typeface="Times New Roman"/>
                <a:cs typeface="Times New Roman"/>
              </a:rPr>
              <a:t>avant qu’el</a:t>
            </a:r>
            <a:r>
              <a:rPr lang="fr-FR" sz="1600" spc="5" dirty="0">
                <a:latin typeface="Times New Roman"/>
                <a:cs typeface="Times New Roman"/>
              </a:rPr>
              <a:t>l</a:t>
            </a:r>
            <a:r>
              <a:rPr lang="fr-FR" sz="1600" dirty="0">
                <a:latin typeface="Times New Roman"/>
                <a:cs typeface="Times New Roman"/>
              </a:rPr>
              <a:t>e</a:t>
            </a:r>
            <a:r>
              <a:rPr lang="fr-FR" sz="1600" spc="-15" dirty="0">
                <a:latin typeface="Times New Roman"/>
                <a:cs typeface="Times New Roman"/>
              </a:rPr>
              <a:t> </a:t>
            </a:r>
            <a:r>
              <a:rPr lang="fr-FR" sz="1600" spc="-5" dirty="0">
                <a:latin typeface="Times New Roman"/>
                <a:cs typeface="Times New Roman"/>
              </a:rPr>
              <a:t>n</a:t>
            </a:r>
            <a:r>
              <a:rPr lang="fr-FR" sz="1600" dirty="0">
                <a:latin typeface="Times New Roman"/>
                <a:cs typeface="Times New Roman"/>
              </a:rPr>
              <a:t>e</a:t>
            </a:r>
            <a:r>
              <a:rPr lang="fr-FR" sz="1600" spc="-5" dirty="0">
                <a:latin typeface="Times New Roman"/>
                <a:cs typeface="Times New Roman"/>
              </a:rPr>
              <a:t> </a:t>
            </a:r>
            <a:r>
              <a:rPr lang="fr-FR" sz="1600" dirty="0">
                <a:latin typeface="Times New Roman"/>
                <a:cs typeface="Times New Roman"/>
              </a:rPr>
              <a:t>rebondis</a:t>
            </a:r>
            <a:r>
              <a:rPr lang="fr-FR" sz="1600" spc="-10" dirty="0">
                <a:latin typeface="Times New Roman"/>
                <a:cs typeface="Times New Roman"/>
              </a:rPr>
              <a:t>s</a:t>
            </a:r>
            <a:r>
              <a:rPr lang="fr-FR" sz="1600" dirty="0">
                <a:latin typeface="Times New Roman"/>
                <a:cs typeface="Times New Roman"/>
              </a:rPr>
              <a:t>e dans la</a:t>
            </a:r>
            <a:r>
              <a:rPr lang="fr-FR" sz="1600" spc="-5" dirty="0">
                <a:latin typeface="Times New Roman"/>
                <a:cs typeface="Times New Roman"/>
              </a:rPr>
              <a:t> </a:t>
            </a:r>
            <a:r>
              <a:rPr lang="fr-FR" sz="1600" dirty="0">
                <a:latin typeface="Times New Roman"/>
                <a:cs typeface="Times New Roman"/>
              </a:rPr>
              <a:t>part</a:t>
            </a:r>
            <a:r>
              <a:rPr lang="fr-FR" sz="1600" spc="5" dirty="0">
                <a:latin typeface="Times New Roman"/>
                <a:cs typeface="Times New Roman"/>
              </a:rPr>
              <a:t>i</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arrière.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bleue, ou en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22</a:t>
            </a:fld>
            <a:endParaRPr dirty="0"/>
          </a:p>
        </p:txBody>
      </p:sp>
    </p:spTree>
    <p:extLst>
      <p:ext uri="{BB962C8B-B14F-4D97-AF65-F5344CB8AC3E}">
        <p14:creationId xmlns:p14="http://schemas.microsoft.com/office/powerpoint/2010/main" val="3755092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78627"/>
            <a:ext cx="8928992" cy="480131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Coordonner la préparation de raquette avec le déplacement sur les coups rapides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Le patient est placé au T, le moniteur distribue des // depuis l’arrière du court.</a:t>
            </a:r>
          </a:p>
          <a:p>
            <a:pPr marL="11132" marR="4453" algn="just">
              <a:spcBef>
                <a:spcPts val="377"/>
              </a:spcBef>
            </a:pPr>
            <a:r>
              <a:rPr lang="fr-FR" sz="1600" dirty="0">
                <a:latin typeface="Times New Roman"/>
                <a:cs typeface="Times New Roman"/>
              </a:rPr>
              <a:t>Le patient effectue d’abord un pas de côté avant de frapper la balle.</a:t>
            </a:r>
          </a:p>
          <a:p>
            <a:pPr marL="11132" marR="4453" algn="just">
              <a:spcBef>
                <a:spcPts val="377"/>
              </a:spcBef>
            </a:pPr>
            <a:r>
              <a:rPr lang="fr-FR" sz="1600" dirty="0">
                <a:latin typeface="Times New Roman"/>
                <a:cs typeface="Times New Roman"/>
              </a:rPr>
              <a:t>Puis le patient effectue 2 pas de côté.</a:t>
            </a:r>
          </a:p>
          <a:p>
            <a:pPr marL="11132" marR="4453" algn="just">
              <a:spcBef>
                <a:spcPts val="377"/>
              </a:spcBef>
            </a:pPr>
            <a:r>
              <a:rPr lang="fr-FR" sz="1600" dirty="0">
                <a:latin typeface="Times New Roman"/>
                <a:cs typeface="Times New Roman"/>
              </a:rPr>
              <a:t>Le patient peut se placer en appui inversé (pour un droitier, pied d’appui droit sur CD) sur les frappes rapides.</a:t>
            </a:r>
          </a:p>
          <a:p>
            <a:pPr marL="11132" marR="4453" algn="just">
              <a:spcBef>
                <a:spcPts val="377"/>
              </a:spcBef>
            </a:pPr>
            <a:r>
              <a:rPr lang="fr-FR" sz="1600" dirty="0">
                <a:latin typeface="Times New Roman"/>
                <a:cs typeface="Times New Roman"/>
              </a:rPr>
              <a:t>Le moniteur doit expliquer clairement et fréquemment le but recherché, en décomposant chaque mouvement.</a:t>
            </a:r>
          </a:p>
          <a:p>
            <a:pPr marL="11132" marR="4453" algn="just">
              <a:spcBef>
                <a:spcPts val="377"/>
              </a:spcBef>
            </a:pPr>
            <a:r>
              <a:rPr lang="fr-FR" sz="1600" dirty="0">
                <a:latin typeface="Times New Roman"/>
                <a:cs typeface="Times New Roman"/>
              </a:rPr>
              <a:t>4 – Répéter l’exercice en RV, toujours au niveau du T.</a:t>
            </a:r>
          </a:p>
          <a:p>
            <a:pPr marL="11132" marR="4453" algn="just">
              <a:spcBef>
                <a:spcPts val="377"/>
              </a:spcBef>
            </a:pPr>
            <a:r>
              <a:rPr lang="fr-FR" sz="1600" dirty="0">
                <a:latin typeface="Times New Roman"/>
                <a:cs typeface="Times New Roman"/>
              </a:rPr>
              <a:t>Le patient se place les hanches face au mur frontal (PAPA).</a:t>
            </a:r>
          </a:p>
          <a:p>
            <a:pPr marL="11132" marR="4453" algn="just">
              <a:spcBef>
                <a:spcPts val="377"/>
              </a:spcBef>
            </a:pPr>
            <a:r>
              <a:rPr lang="fr-FR" sz="1600" dirty="0">
                <a:latin typeface="Times New Roman"/>
                <a:cs typeface="Times New Roman"/>
              </a:rPr>
              <a:t>Le seul objectif pour le patient est de préparer sa raquette dès qu’il commence à se déplacer vers la balle.</a:t>
            </a:r>
          </a:p>
          <a:p>
            <a:pPr marL="11132" marR="4453" algn="just">
              <a:spcBef>
                <a:spcPts val="377"/>
              </a:spcBef>
            </a:pPr>
            <a:r>
              <a:rPr lang="fr-FR" sz="1600" dirty="0">
                <a:latin typeface="Times New Roman"/>
                <a:cs typeface="Times New Roman"/>
              </a:rPr>
              <a:t>Après une préparation réussie sur un pas, le patient réalise l’exercice sur 2 pas.</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A</a:t>
            </a:r>
            <a:r>
              <a:rPr lang="fr-FR" sz="1600" spc="-10" dirty="0">
                <a:latin typeface="Times New Roman"/>
                <a:cs typeface="Times New Roman"/>
              </a:rPr>
              <a:t>p</a:t>
            </a:r>
            <a:r>
              <a:rPr lang="fr-FR" sz="1600" dirty="0">
                <a:latin typeface="Times New Roman"/>
                <a:cs typeface="Times New Roman"/>
              </a:rPr>
              <a:t>prendre à</a:t>
            </a:r>
            <a:r>
              <a:rPr lang="fr-FR" sz="1600" spc="-5" dirty="0">
                <a:latin typeface="Times New Roman"/>
                <a:cs typeface="Times New Roman"/>
              </a:rPr>
              <a:t> </a:t>
            </a:r>
            <a:r>
              <a:rPr lang="fr-FR" sz="1600" dirty="0">
                <a:latin typeface="Times New Roman"/>
                <a:cs typeface="Times New Roman"/>
              </a:rPr>
              <a:t>jouer</a:t>
            </a:r>
            <a:r>
              <a:rPr lang="fr-FR" sz="1600" spc="-5" dirty="0">
                <a:latin typeface="Times New Roman"/>
                <a:cs typeface="Times New Roman"/>
              </a:rPr>
              <a:t> </a:t>
            </a:r>
            <a:r>
              <a:rPr lang="fr-FR" sz="1600" dirty="0">
                <a:latin typeface="Times New Roman"/>
                <a:cs typeface="Times New Roman"/>
              </a:rPr>
              <a:t>la</a:t>
            </a:r>
            <a:r>
              <a:rPr lang="fr-FR" sz="1600" spc="-5" dirty="0">
                <a:latin typeface="Times New Roman"/>
                <a:cs typeface="Times New Roman"/>
              </a:rPr>
              <a:t> </a:t>
            </a:r>
            <a:r>
              <a:rPr lang="fr-FR" sz="1600" dirty="0">
                <a:latin typeface="Times New Roman"/>
                <a:cs typeface="Times New Roman"/>
              </a:rPr>
              <a:t>balle</a:t>
            </a:r>
            <a:r>
              <a:rPr lang="fr-FR" sz="1600" spc="-10" dirty="0">
                <a:latin typeface="Times New Roman"/>
                <a:cs typeface="Times New Roman"/>
              </a:rPr>
              <a:t> </a:t>
            </a:r>
            <a:r>
              <a:rPr lang="fr-FR" sz="1600" dirty="0">
                <a:latin typeface="Times New Roman"/>
                <a:cs typeface="Times New Roman"/>
              </a:rPr>
              <a:t>avant qu’el</a:t>
            </a:r>
            <a:r>
              <a:rPr lang="fr-FR" sz="1600" spc="5" dirty="0">
                <a:latin typeface="Times New Roman"/>
                <a:cs typeface="Times New Roman"/>
              </a:rPr>
              <a:t>l</a:t>
            </a:r>
            <a:r>
              <a:rPr lang="fr-FR" sz="1600" dirty="0">
                <a:latin typeface="Times New Roman"/>
                <a:cs typeface="Times New Roman"/>
              </a:rPr>
              <a:t>e</a:t>
            </a:r>
            <a:r>
              <a:rPr lang="fr-FR" sz="1600" spc="-15" dirty="0">
                <a:latin typeface="Times New Roman"/>
                <a:cs typeface="Times New Roman"/>
              </a:rPr>
              <a:t> </a:t>
            </a:r>
            <a:r>
              <a:rPr lang="fr-FR" sz="1600" spc="-5" dirty="0">
                <a:latin typeface="Times New Roman"/>
                <a:cs typeface="Times New Roman"/>
              </a:rPr>
              <a:t>n</a:t>
            </a:r>
            <a:r>
              <a:rPr lang="fr-FR" sz="1600" dirty="0">
                <a:latin typeface="Times New Roman"/>
                <a:cs typeface="Times New Roman"/>
              </a:rPr>
              <a:t>e</a:t>
            </a:r>
            <a:r>
              <a:rPr lang="fr-FR" sz="1600" spc="-5" dirty="0">
                <a:latin typeface="Times New Roman"/>
                <a:cs typeface="Times New Roman"/>
              </a:rPr>
              <a:t> </a:t>
            </a:r>
            <a:r>
              <a:rPr lang="fr-FR" sz="1600" dirty="0">
                <a:latin typeface="Times New Roman"/>
                <a:cs typeface="Times New Roman"/>
              </a:rPr>
              <a:t>rebondis</a:t>
            </a:r>
            <a:r>
              <a:rPr lang="fr-FR" sz="1600" spc="-10" dirty="0">
                <a:latin typeface="Times New Roman"/>
                <a:cs typeface="Times New Roman"/>
              </a:rPr>
              <a:t>s</a:t>
            </a:r>
            <a:r>
              <a:rPr lang="fr-FR" sz="1600" dirty="0">
                <a:latin typeface="Times New Roman"/>
                <a:cs typeface="Times New Roman"/>
              </a:rPr>
              <a:t>e dans la</a:t>
            </a:r>
            <a:r>
              <a:rPr lang="fr-FR" sz="1600" spc="-5" dirty="0">
                <a:latin typeface="Times New Roman"/>
                <a:cs typeface="Times New Roman"/>
              </a:rPr>
              <a:t> </a:t>
            </a:r>
            <a:r>
              <a:rPr lang="fr-FR" sz="1600" dirty="0">
                <a:latin typeface="Times New Roman"/>
                <a:cs typeface="Times New Roman"/>
              </a:rPr>
              <a:t>part</a:t>
            </a:r>
            <a:r>
              <a:rPr lang="fr-FR" sz="1600" spc="5" dirty="0">
                <a:latin typeface="Times New Roman"/>
                <a:cs typeface="Times New Roman"/>
              </a:rPr>
              <a:t>i</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arrière.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bleue, ou en mousse.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23</a:t>
            </a:fld>
            <a:endParaRPr dirty="0"/>
          </a:p>
        </p:txBody>
      </p:sp>
    </p:spTree>
    <p:extLst>
      <p:ext uri="{BB962C8B-B14F-4D97-AF65-F5344CB8AC3E}">
        <p14:creationId xmlns:p14="http://schemas.microsoft.com/office/powerpoint/2010/main" val="6605512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24</a:t>
            </a:fld>
            <a:endParaRPr dirty="0"/>
          </a:p>
        </p:txBody>
      </p:sp>
      <p:sp>
        <p:nvSpPr>
          <p:cNvPr id="4" name="object 3">
            <a:extLst>
              <a:ext uri="{FF2B5EF4-FFF2-40B4-BE49-F238E27FC236}">
                <a16:creationId xmlns:a16="http://schemas.microsoft.com/office/drawing/2014/main" id="{99FCB7A1-00BF-4733-AFF3-29F3B6991DEE}"/>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8</a:t>
            </a:r>
            <a:endParaRPr lang="en-US" sz="2800" b="1" dirty="0"/>
          </a:p>
        </p:txBody>
      </p:sp>
    </p:spTree>
    <p:extLst>
      <p:ext uri="{BB962C8B-B14F-4D97-AF65-F5344CB8AC3E}">
        <p14:creationId xmlns:p14="http://schemas.microsoft.com/office/powerpoint/2010/main" val="419477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10952"/>
            <a:ext cx="8928992" cy="3559949"/>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S’adapter à différents types de balles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Les patients jouent chaque jeu ou tous les 5 points avec une balle différente.</a:t>
            </a:r>
          </a:p>
          <a:p>
            <a:pPr marL="11132" marR="4453" algn="just">
              <a:spcBef>
                <a:spcPts val="377"/>
              </a:spcBef>
            </a:pPr>
            <a:r>
              <a:rPr lang="fr-FR" sz="1600" dirty="0">
                <a:latin typeface="Times New Roman"/>
                <a:cs typeface="Times New Roman"/>
              </a:rPr>
              <a:t>S’adapter rapidement à une balle différente est un savoir-faire important.</a:t>
            </a:r>
          </a:p>
          <a:p>
            <a:pPr marL="11132" marR="4453" algn="just">
              <a:spcBef>
                <a:spcPts val="377"/>
              </a:spcBef>
            </a:pPr>
            <a:r>
              <a:rPr lang="fr-FR" sz="1600" dirty="0">
                <a:latin typeface="Times New Roman"/>
                <a:cs typeface="Times New Roman"/>
              </a:rPr>
              <a:t>L’adaptation est la plus importante des facultés pour les expériences futures.</a:t>
            </a:r>
          </a:p>
          <a:p>
            <a:pPr marL="11132" marR="4453" algn="just">
              <a:spcBef>
                <a:spcPts val="377"/>
              </a:spcBef>
            </a:pPr>
            <a:r>
              <a:rPr lang="fr-FR" sz="1600" dirty="0">
                <a:latin typeface="Times New Roman"/>
                <a:cs typeface="Times New Roman"/>
              </a:rPr>
              <a:t>Pour maîtriser leur adaptation, les patients doivent être exposés à une quantité maximum d’exercices impliquant toutes les compétences de coordination de base telles que l'équilibre, la réaction, l'orientation, le rythme, ...</a:t>
            </a:r>
          </a:p>
          <a:p>
            <a:pPr marL="354032" marR="4453" indent="-342900" algn="just">
              <a:spcBef>
                <a:spcPts val="377"/>
              </a:spcBef>
              <a:buFont typeface="+mj-lt"/>
              <a:buAutoNum type="alphaLcParenR"/>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tous types de balles: squash point jaune, bleu, blanc, rouge, bleue, racquetball, mousse, tennis.</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25</a:t>
            </a:fld>
            <a:endParaRPr dirty="0"/>
          </a:p>
        </p:txBody>
      </p:sp>
      <p:sp>
        <p:nvSpPr>
          <p:cNvPr id="7" name="Émoticône 6">
            <a:extLst>
              <a:ext uri="{FF2B5EF4-FFF2-40B4-BE49-F238E27FC236}">
                <a16:creationId xmlns:a16="http://schemas.microsoft.com/office/drawing/2014/main" id="{E0ED792D-2ADF-48CA-9EDF-ECD8FE61C0FA}"/>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7554530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26</a:t>
            </a:fld>
            <a:endParaRPr dirty="0"/>
          </a:p>
        </p:txBody>
      </p:sp>
      <p:sp>
        <p:nvSpPr>
          <p:cNvPr id="4" name="object 3">
            <a:extLst>
              <a:ext uri="{FF2B5EF4-FFF2-40B4-BE49-F238E27FC236}">
                <a16:creationId xmlns:a16="http://schemas.microsoft.com/office/drawing/2014/main" id="{476B1DFE-A386-4BE6-95ED-441EBD69E541}"/>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9</a:t>
            </a:r>
            <a:endParaRPr lang="en-US" sz="2800" b="1" dirty="0"/>
          </a:p>
        </p:txBody>
      </p:sp>
    </p:spTree>
    <p:extLst>
      <p:ext uri="{BB962C8B-B14F-4D97-AF65-F5344CB8AC3E}">
        <p14:creationId xmlns:p14="http://schemas.microsoft.com/office/powerpoint/2010/main" val="360003883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53997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en solo pour débutants complets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1,5 m du mur latéral droit au niveau du carré de service.</a:t>
            </a:r>
          </a:p>
          <a:p>
            <a:pPr marL="11132" marR="4453" algn="just">
              <a:spcBef>
                <a:spcPts val="377"/>
              </a:spcBef>
            </a:pPr>
            <a:r>
              <a:rPr lang="fr-FR" sz="1600" dirty="0">
                <a:latin typeface="Times New Roman"/>
                <a:cs typeface="Times New Roman"/>
              </a:rPr>
              <a:t>Il frappe la balle en // de CD et en cloche après le 1</a:t>
            </a:r>
            <a:r>
              <a:rPr lang="fr-FR" sz="1600" baseline="30000" dirty="0">
                <a:latin typeface="Times New Roman"/>
                <a:cs typeface="Times New Roman"/>
              </a:rPr>
              <a:t>er</a:t>
            </a:r>
            <a:r>
              <a:rPr lang="fr-FR" sz="1600" dirty="0">
                <a:latin typeface="Times New Roman"/>
                <a:cs typeface="Times New Roman"/>
              </a:rPr>
              <a:t> rebond de manière à ce qu’elle retombe dans le carré.</a:t>
            </a:r>
          </a:p>
          <a:p>
            <a:pPr marL="11132" marR="4453" algn="just">
              <a:spcBef>
                <a:spcPts val="377"/>
              </a:spcBef>
            </a:pPr>
            <a:r>
              <a:rPr lang="fr-FR" sz="1600" dirty="0">
                <a:latin typeface="Times New Roman"/>
                <a:cs typeface="Times New Roman"/>
              </a:rPr>
              <a:t>Le patient se place sur le côté et effectue des frappes en continu.</a:t>
            </a:r>
          </a:p>
          <a:p>
            <a:pPr marL="11132" marR="4453" algn="just">
              <a:spcBef>
                <a:spcPts val="377"/>
              </a:spcBef>
            </a:pPr>
            <a:r>
              <a:rPr lang="fr-FR" sz="1600" dirty="0">
                <a:latin typeface="Times New Roman"/>
                <a:cs typeface="Times New Roman"/>
              </a:rPr>
              <a:t>Le moniteur montre le bon placement avec le corps perpendiculaire au mur frontal.</a:t>
            </a:r>
          </a:p>
          <a:p>
            <a:pPr marL="11132" marR="4453" algn="just">
              <a:spcBef>
                <a:spcPts val="377"/>
              </a:spcBef>
            </a:pPr>
            <a:r>
              <a:rPr lang="fr-FR" sz="1600" dirty="0">
                <a:latin typeface="Times New Roman"/>
                <a:cs typeface="Times New Roman"/>
              </a:rPr>
              <a:t>Évolutions: </a:t>
            </a:r>
          </a:p>
          <a:p>
            <a:pPr marL="354032" marR="4453" indent="-342900" algn="just">
              <a:spcBef>
                <a:spcPts val="377"/>
              </a:spcBef>
              <a:buFont typeface="+mj-lt"/>
              <a:buAutoNum type="alphaLcParenR"/>
            </a:pPr>
            <a:r>
              <a:rPr lang="fr-FR" sz="1600" dirty="0">
                <a:latin typeface="Times New Roman"/>
                <a:cs typeface="Times New Roman"/>
              </a:rPr>
              <a:t>Réaliser l’exercice en frappes de RV pendant la même durée. Montrer au patient le point de contact de la balle qui se situe sur le côté du corps.</a:t>
            </a:r>
          </a:p>
          <a:p>
            <a:pPr marL="354032" marR="4453" indent="-342900" algn="just">
              <a:spcBef>
                <a:spcPts val="377"/>
              </a:spcBef>
              <a:buFont typeface="+mj-lt"/>
              <a:buAutoNum type="alphaLcParenR"/>
            </a:pPr>
            <a:r>
              <a:rPr lang="fr-FR" sz="1600" dirty="0">
                <a:latin typeface="Times New Roman"/>
                <a:cs typeface="Times New Roman"/>
              </a:rPr>
              <a:t>Alterner les frappes de RV et de CD dans le carré de service. Une fois encore, montrer au patient que le point de contact de la balle se situe sur le côté du corps, dans les 2 cas.</a:t>
            </a:r>
          </a:p>
          <a:p>
            <a:pPr marL="354032" marR="4453" indent="-342900" algn="just">
              <a:spcBef>
                <a:spcPts val="377"/>
              </a:spcBef>
              <a:buFont typeface="+mj-lt"/>
              <a:buAutoNum type="alphaLcParenR"/>
            </a:pPr>
            <a:r>
              <a:rPr lang="fr-FR" sz="1600" dirty="0">
                <a:latin typeface="Times New Roman"/>
                <a:cs typeface="Times New Roman"/>
              </a:rPr>
              <a:t>Idem b) mais face au mur frontal (3 m). Si l’exercice est difficile, se rapprocher du mur frontal.</a:t>
            </a:r>
          </a:p>
          <a:p>
            <a:pPr marL="354032" marR="4453" indent="-342900" algn="just">
              <a:spcBef>
                <a:spcPts val="377"/>
              </a:spcBef>
              <a:buFont typeface="+mj-lt"/>
              <a:buAutoNum type="alphaLcParenR"/>
            </a:pPr>
            <a:r>
              <a:rPr lang="fr-FR" sz="1600" dirty="0">
                <a:latin typeface="Times New Roman"/>
                <a:cs typeface="Times New Roman"/>
              </a:rPr>
              <a:t>Le patient se place au niveau du carré de service droit et frappe la balle en continu en // de CD. Le but est d’effectuer des frappes en continu après le 1</a:t>
            </a:r>
            <a:r>
              <a:rPr lang="fr-FR" sz="1600" baseline="30000" dirty="0">
                <a:latin typeface="Times New Roman"/>
                <a:cs typeface="Times New Roman"/>
              </a:rPr>
              <a:t>er</a:t>
            </a:r>
            <a:r>
              <a:rPr lang="fr-FR" sz="1600" dirty="0">
                <a:latin typeface="Times New Roman"/>
                <a:cs typeface="Times New Roman"/>
              </a:rPr>
              <a:t> rebond dans le ¼ de court (couloirs 1 et 2). Frapper la balle en cloche de manière à ce qu’elle rebondisse le plus loin possible vers l’arrière du court.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27</a:t>
            </a:fld>
            <a:endParaRPr dirty="0"/>
          </a:p>
        </p:txBody>
      </p:sp>
    </p:spTree>
    <p:extLst>
      <p:ext uri="{BB962C8B-B14F-4D97-AF65-F5344CB8AC3E}">
        <p14:creationId xmlns:p14="http://schemas.microsoft.com/office/powerpoint/2010/main" val="16068119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28</a:t>
            </a:fld>
            <a:endParaRPr dirty="0"/>
          </a:p>
        </p:txBody>
      </p:sp>
      <p:sp>
        <p:nvSpPr>
          <p:cNvPr id="4" name="object 3">
            <a:extLst>
              <a:ext uri="{FF2B5EF4-FFF2-40B4-BE49-F238E27FC236}">
                <a16:creationId xmlns:a16="http://schemas.microsoft.com/office/drawing/2014/main" id="{4F3F18A4-BAA5-4194-AA26-277195B763AA}"/>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10</a:t>
            </a:r>
            <a:endParaRPr lang="en-US" sz="2800" b="1" dirty="0"/>
          </a:p>
        </p:txBody>
      </p:sp>
    </p:spTree>
    <p:extLst>
      <p:ext uri="{BB962C8B-B14F-4D97-AF65-F5344CB8AC3E}">
        <p14:creationId xmlns:p14="http://schemas.microsoft.com/office/powerpoint/2010/main" val="13757588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06542"/>
            <a:ext cx="8928992" cy="469872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et jeux avec le mur latéral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Tracer une ligne au milieu du court, jusqu’au mur frontal.</a:t>
            </a:r>
          </a:p>
          <a:p>
            <a:pPr marL="11132" marR="4453" algn="just">
              <a:spcBef>
                <a:spcPts val="377"/>
              </a:spcBef>
            </a:pPr>
            <a:r>
              <a:rPr lang="fr-FR" sz="1600" dirty="0">
                <a:latin typeface="Times New Roman"/>
                <a:cs typeface="Times New Roman"/>
              </a:rPr>
              <a:t>Le patient frappe en continu de CD vers le mur latéral. La balle rebondit après la ligne centrale.</a:t>
            </a:r>
          </a:p>
          <a:p>
            <a:pPr marL="11132" marR="4453" algn="just">
              <a:spcBef>
                <a:spcPts val="377"/>
              </a:spcBef>
            </a:pPr>
            <a:r>
              <a:rPr lang="fr-FR" sz="1600" dirty="0">
                <a:latin typeface="Times New Roman"/>
                <a:cs typeface="Times New Roman"/>
              </a:rPr>
              <a:t>Le patient compte le nombre de coups réussis d’affilée. Si la balle rebondit avant la ligne, reprendre à zéro.</a:t>
            </a:r>
          </a:p>
          <a:p>
            <a:pPr marL="11132" marR="4453" algn="just">
              <a:spcBef>
                <a:spcPts val="377"/>
              </a:spcBef>
            </a:pPr>
            <a:r>
              <a:rPr lang="fr-FR" sz="1600" dirty="0">
                <a:latin typeface="Times New Roman"/>
                <a:cs typeface="Times New Roman"/>
              </a:rPr>
              <a:t>2 - Les 2 patients se placent du même côté de la ligne centrale, séparés de 4 – 5 m. Chacun avec leur balle ils frappent en CD (idem 1). Ils disputent un match de 5 mn. Celui qui termine avec le plus grand nombre de points a gagné.</a:t>
            </a:r>
          </a:p>
          <a:p>
            <a:pPr marL="11132" marR="4453" algn="just">
              <a:spcBef>
                <a:spcPts val="377"/>
              </a:spcBef>
            </a:pPr>
            <a:r>
              <a:rPr lang="fr-FR" sz="1600" dirty="0">
                <a:latin typeface="Times New Roman"/>
                <a:cs typeface="Times New Roman"/>
              </a:rPr>
              <a:t>Le but est de frapper le plus longtemps possible en continu, en ajustant l’amplitude et la vitesse du geste de frappe (swing).</a:t>
            </a:r>
          </a:p>
          <a:p>
            <a:pPr marL="11132" marR="4453" algn="just">
              <a:spcBef>
                <a:spcPts val="377"/>
              </a:spcBef>
            </a:pPr>
            <a:r>
              <a:rPr lang="fr-FR" sz="1600" dirty="0">
                <a:latin typeface="Times New Roman"/>
                <a:cs typeface="Times New Roman"/>
              </a:rPr>
              <a:t>Frapper vers le mur latéral favorise un geste de frappe court dans un espace étroit.</a:t>
            </a:r>
          </a:p>
          <a:p>
            <a:pPr marL="11132" marR="4453" algn="just">
              <a:spcBef>
                <a:spcPts val="377"/>
              </a:spcBef>
            </a:pPr>
            <a:r>
              <a:rPr lang="fr-FR" sz="1600" dirty="0">
                <a:latin typeface="Times New Roman"/>
                <a:cs typeface="Times New Roman"/>
              </a:rPr>
              <a:t>Le patient doit se concentrer sur l’ouverture de sa tête de raquette et sur le bon positionnement du corps.</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29</a:t>
            </a:fld>
            <a:endParaRPr dirty="0"/>
          </a:p>
        </p:txBody>
      </p:sp>
      <p:sp>
        <p:nvSpPr>
          <p:cNvPr id="7" name="Émoticône 6">
            <a:extLst>
              <a:ext uri="{FF2B5EF4-FFF2-40B4-BE49-F238E27FC236}">
                <a16:creationId xmlns:a16="http://schemas.microsoft.com/office/drawing/2014/main" id="{F3467F8E-82BE-4F93-9B21-292A24261174}"/>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39712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93110"/>
            <a:ext cx="8928992" cy="548868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simples d’auto-distribution et de frappe vers une cible</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Montrer le « nick » au patient. Il s’agit de la cible idéale pour un coup amorti. </a:t>
            </a:r>
          </a:p>
          <a:p>
            <a:pPr marL="11132" marR="4453" algn="just">
              <a:spcBef>
                <a:spcPts val="377"/>
              </a:spcBef>
            </a:pPr>
            <a:r>
              <a:rPr lang="fr-FR" sz="1600" dirty="0">
                <a:latin typeface="Times New Roman"/>
                <a:cs typeface="Times New Roman"/>
              </a:rPr>
              <a:t>Tracer 2 carrés de 1,2 m de côté au pied de chaque angle du mur frontal. </a:t>
            </a:r>
          </a:p>
          <a:p>
            <a:pPr marL="11132" marR="4453" algn="just">
              <a:spcBef>
                <a:spcPts val="377"/>
              </a:spcBef>
            </a:pPr>
            <a:r>
              <a:rPr lang="fr-FR" sz="1600" dirty="0">
                <a:latin typeface="Times New Roman"/>
                <a:cs typeface="Times New Roman"/>
              </a:rPr>
              <a:t>Le patient se place au milieu du court et s’envoie la balle pour la frapper en volée de CD vers le carré de droite. Evolutions depuis le même emplacement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lâche la balle au sol, puis au 1</a:t>
            </a:r>
            <a:r>
              <a:rPr lang="fr-FR" sz="1600" baseline="30000" dirty="0">
                <a:latin typeface="Times New Roman"/>
                <a:cs typeface="Times New Roman"/>
              </a:rPr>
              <a:t>er</a:t>
            </a:r>
            <a:r>
              <a:rPr lang="fr-FR" sz="1600" dirty="0">
                <a:latin typeface="Times New Roman"/>
                <a:cs typeface="Times New Roman"/>
              </a:rPr>
              <a:t> rebond il frappe en CD vers le carré de droite.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lance la balle en cloche vers le mur latéral puis au 1</a:t>
            </a:r>
            <a:r>
              <a:rPr lang="fr-FR" sz="1600" baseline="30000" dirty="0">
                <a:latin typeface="Times New Roman"/>
                <a:cs typeface="Times New Roman"/>
              </a:rPr>
              <a:t>er</a:t>
            </a:r>
            <a:r>
              <a:rPr lang="fr-FR" sz="1600" dirty="0">
                <a:latin typeface="Times New Roman"/>
                <a:cs typeface="Times New Roman"/>
              </a:rPr>
              <a:t> rebond il frappe en CD vers le carré de droite.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patient lance la balle en cloche vers le mur latéral puis il frappe directement en volée de CD vers le carré de droite.</a:t>
            </a:r>
          </a:p>
          <a:p>
            <a:pPr marL="11132" marR="4453" algn="just">
              <a:spcBef>
                <a:spcPts val="377"/>
              </a:spcBef>
            </a:pPr>
            <a:r>
              <a:rPr lang="fr-FR" sz="1600" dirty="0">
                <a:latin typeface="Times New Roman"/>
                <a:cs typeface="Times New Roman"/>
              </a:rPr>
              <a:t>Le principal objectif de cet exercice est de ressentir la vitesse adéquate de son geste pour frapper lentement vers la cible.</a:t>
            </a:r>
          </a:p>
          <a:p>
            <a:pPr marL="11132" marR="4453" algn="just">
              <a:spcBef>
                <a:spcPts val="377"/>
              </a:spcBef>
            </a:pPr>
            <a:r>
              <a:rPr lang="fr-FR" sz="1600" dirty="0">
                <a:latin typeface="Times New Roman"/>
                <a:cs typeface="Times New Roman"/>
              </a:rPr>
              <a:t>Le geste de frappe a besoin d’être court, lent avec un accompagnement vers la cible.</a:t>
            </a:r>
          </a:p>
          <a:p>
            <a:pPr marL="11132" marR="4453" algn="just">
              <a:spcBef>
                <a:spcPts val="377"/>
              </a:spcBef>
            </a:pPr>
            <a:r>
              <a:rPr lang="fr-FR" sz="1600" dirty="0">
                <a:latin typeface="Times New Roman"/>
                <a:cs typeface="Times New Roman"/>
              </a:rPr>
              <a:t>Le geste de frappe sur amorti a tendance à être trop rapide, en partie à cause de l'action excessive du poignet.</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 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 bleue, bande adhésive.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a:t>
            </a:fld>
            <a:endParaRPr dirty="0"/>
          </a:p>
        </p:txBody>
      </p:sp>
    </p:spTree>
    <p:extLst>
      <p:ext uri="{BB962C8B-B14F-4D97-AF65-F5344CB8AC3E}">
        <p14:creationId xmlns:p14="http://schemas.microsoft.com/office/powerpoint/2010/main" val="14132549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73475"/>
            <a:ext cx="8928992" cy="4206280"/>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et jeux avec le mur latéral</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3 - Réaliser l’exercice 2 en frappes de RV avec les mêmes critères de réussite. </a:t>
            </a:r>
          </a:p>
          <a:p>
            <a:pPr marL="11132" marR="4453" algn="just">
              <a:spcBef>
                <a:spcPts val="377"/>
              </a:spcBef>
            </a:pPr>
            <a:r>
              <a:rPr lang="fr-FR" sz="1600" dirty="0">
                <a:latin typeface="Times New Roman"/>
                <a:cs typeface="Times New Roman"/>
              </a:rPr>
              <a:t>La clé pour un contrôle constant de la balle est un bon positionnement du corps.</a:t>
            </a:r>
          </a:p>
          <a:p>
            <a:pPr marL="11132" marR="4453" algn="just">
              <a:spcBef>
                <a:spcPts val="377"/>
              </a:spcBef>
            </a:pPr>
            <a:r>
              <a:rPr lang="fr-FR" sz="1600" dirty="0">
                <a:latin typeface="Times New Roman"/>
                <a:cs typeface="Times New Roman"/>
              </a:rPr>
              <a:t>Le point de contact ne doit pas se situer trop loin du corps, mais sur le côté du corps.</a:t>
            </a:r>
          </a:p>
          <a:p>
            <a:pPr marL="11132" marR="4453" algn="just">
              <a:spcBef>
                <a:spcPts val="377"/>
              </a:spcBef>
            </a:pPr>
            <a:r>
              <a:rPr lang="fr-FR" sz="1600" dirty="0">
                <a:latin typeface="Times New Roman"/>
                <a:cs typeface="Times New Roman"/>
              </a:rPr>
              <a:t>4 - Les 2 patients s’échangent une balle en continu et en alternant CD et RV.</a:t>
            </a:r>
          </a:p>
          <a:p>
            <a:pPr marL="11132" marR="4453" algn="just">
              <a:spcBef>
                <a:spcPts val="377"/>
              </a:spcBef>
            </a:pPr>
            <a:r>
              <a:rPr lang="fr-FR" sz="1600" dirty="0">
                <a:latin typeface="Times New Roman"/>
                <a:cs typeface="Times New Roman"/>
              </a:rPr>
              <a:t>Ils cherchent à effectuer le plus grand nombre de frappes en continu.</a:t>
            </a:r>
          </a:p>
          <a:p>
            <a:pPr marL="11132" marR="4453" algn="just">
              <a:spcBef>
                <a:spcPts val="377"/>
              </a:spcBef>
            </a:pPr>
            <a:r>
              <a:rPr lang="fr-FR" sz="1600" dirty="0">
                <a:latin typeface="Times New Roman"/>
                <a:cs typeface="Times New Roman"/>
              </a:rPr>
              <a:t>Le challenge peut s’étendre à d’autres équipes de patients sur d’autres courts.</a:t>
            </a:r>
          </a:p>
          <a:p>
            <a:pPr marL="11132" marR="4453" algn="just">
              <a:spcBef>
                <a:spcPts val="377"/>
              </a:spcBef>
            </a:pPr>
            <a:r>
              <a:rPr lang="fr-FR" sz="1600" dirty="0">
                <a:latin typeface="Times New Roman"/>
                <a:cs typeface="Times New Roman"/>
              </a:rPr>
              <a:t>Les 2 patients réduisent le périmètre des frappes (devant et/ou derrière la ligne médiane) et disputent des jeux dans chaque périmètre (ou ¼ de court).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30</a:t>
            </a:fld>
            <a:endParaRPr dirty="0"/>
          </a:p>
        </p:txBody>
      </p:sp>
    </p:spTree>
    <p:extLst>
      <p:ext uri="{BB962C8B-B14F-4D97-AF65-F5344CB8AC3E}">
        <p14:creationId xmlns:p14="http://schemas.microsoft.com/office/powerpoint/2010/main" val="13167985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31</a:t>
            </a:fld>
            <a:endParaRPr dirty="0"/>
          </a:p>
        </p:txBody>
      </p:sp>
      <p:sp>
        <p:nvSpPr>
          <p:cNvPr id="4" name="object 3">
            <a:extLst>
              <a:ext uri="{FF2B5EF4-FFF2-40B4-BE49-F238E27FC236}">
                <a16:creationId xmlns:a16="http://schemas.microsoft.com/office/drawing/2014/main" id="{C4060BB5-6344-4A57-9032-70EC5F5B4E70}"/>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11</a:t>
            </a:r>
            <a:endParaRPr lang="en-US" sz="2800" b="1" dirty="0"/>
          </a:p>
        </p:txBody>
      </p:sp>
    </p:spTree>
    <p:extLst>
      <p:ext uri="{BB962C8B-B14F-4D97-AF65-F5344CB8AC3E}">
        <p14:creationId xmlns:p14="http://schemas.microsoft.com/office/powerpoint/2010/main" val="8073233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80728"/>
            <a:ext cx="8928992" cy="529375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Mieux contrôler la balle en frappes courtes et hautes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place sur la ligne médiane au niveau du carré de service droit.</a:t>
            </a:r>
          </a:p>
          <a:p>
            <a:pPr marL="11132" marR="4453" algn="just">
              <a:spcBef>
                <a:spcPts val="377"/>
              </a:spcBef>
            </a:pPr>
            <a:r>
              <a:rPr lang="fr-FR" sz="1600" dirty="0">
                <a:latin typeface="Times New Roman"/>
                <a:cs typeface="Times New Roman"/>
              </a:rPr>
              <a:t>Il frappe la balle au dessus de la ligne de service en // de CD, de manière à la faire rebondir devant la ligne médiane.</a:t>
            </a:r>
          </a:p>
          <a:p>
            <a:pPr marL="11132" marR="4453" algn="just">
              <a:spcBef>
                <a:spcPts val="377"/>
              </a:spcBef>
            </a:pPr>
            <a:r>
              <a:rPr lang="fr-FR" sz="1600" dirty="0">
                <a:latin typeface="Times New Roman"/>
                <a:cs typeface="Times New Roman"/>
              </a:rPr>
              <a:t>Le patient se place sur le côté et effectue des frappes en continu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Le but est d’utiliser une bonne prise avec la tête de raquette ouverte pour obtenir la hauteur recherchée.</a:t>
            </a:r>
          </a:p>
          <a:p>
            <a:pPr marL="11132" marR="4453" algn="just">
              <a:spcBef>
                <a:spcPts val="377"/>
              </a:spcBef>
            </a:pPr>
            <a:r>
              <a:rPr lang="fr-FR" sz="1600" dirty="0">
                <a:latin typeface="Times New Roman"/>
                <a:cs typeface="Times New Roman"/>
              </a:rPr>
              <a:t>La clé pour un contrôle constant de la balle est un bon placement.</a:t>
            </a:r>
          </a:p>
          <a:p>
            <a:pPr marL="11132" marR="4453" algn="just">
              <a:spcBef>
                <a:spcPts val="377"/>
              </a:spcBef>
            </a:pPr>
            <a:r>
              <a:rPr lang="fr-FR" sz="1600" dirty="0">
                <a:latin typeface="Times New Roman"/>
                <a:cs typeface="Times New Roman"/>
              </a:rPr>
              <a:t>2 - Frapper 2 coups différents d’affilée est excellent pour sentir le placement correct sur chaque coup:</a:t>
            </a:r>
          </a:p>
          <a:p>
            <a:pPr marL="11132" marR="4453" algn="just">
              <a:spcBef>
                <a:spcPts val="377"/>
              </a:spcBef>
            </a:pPr>
            <a:r>
              <a:rPr lang="fr-FR" sz="1600" dirty="0">
                <a:latin typeface="Times New Roman"/>
                <a:cs typeface="Times New Roman"/>
              </a:rPr>
              <a:t>Le patient se place devant le T à 3 - 4 m du mur frontal.</a:t>
            </a:r>
          </a:p>
          <a:p>
            <a:pPr marL="11132" marR="4453" algn="just">
              <a:spcBef>
                <a:spcPts val="377"/>
              </a:spcBef>
            </a:pPr>
            <a:r>
              <a:rPr lang="fr-FR" sz="1600" dirty="0">
                <a:latin typeface="Times New Roman"/>
                <a:cs typeface="Times New Roman"/>
              </a:rPr>
              <a:t>Le patient frappe d’abord en // de CD puis enchaine après le 1</a:t>
            </a:r>
            <a:r>
              <a:rPr lang="fr-FR" sz="1600" baseline="30000" dirty="0">
                <a:latin typeface="Times New Roman"/>
                <a:cs typeface="Times New Roman"/>
              </a:rPr>
              <a:t>er</a:t>
            </a:r>
            <a:r>
              <a:rPr lang="fr-FR" sz="1600" dirty="0">
                <a:latin typeface="Times New Roman"/>
                <a:cs typeface="Times New Roman"/>
              </a:rPr>
              <a:t> rebond un CD croisé qui retombe le long du mur latéral gauche. Il enchaîne ensuite en // de RV suivi d’un croisé de RV vers le mur latéral droit. Et ainsi de suite.</a:t>
            </a:r>
          </a:p>
          <a:p>
            <a:pPr marL="11132" marR="4453" algn="just">
              <a:spcBef>
                <a:spcPts val="377"/>
              </a:spcBef>
            </a:pPr>
            <a:r>
              <a:rPr lang="fr-FR" sz="1600" dirty="0">
                <a:latin typeface="Times New Roman"/>
                <a:cs typeface="Times New Roman"/>
              </a:rPr>
              <a:t>Toutes les balles sont frappées au dessus de la ligne de service et avec un rebond entre chaque frappe.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32</a:t>
            </a:fld>
            <a:endParaRPr dirty="0"/>
          </a:p>
        </p:txBody>
      </p:sp>
    </p:spTree>
    <p:extLst>
      <p:ext uri="{BB962C8B-B14F-4D97-AF65-F5344CB8AC3E}">
        <p14:creationId xmlns:p14="http://schemas.microsoft.com/office/powerpoint/2010/main" val="18029614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33</a:t>
            </a:fld>
            <a:endParaRPr dirty="0"/>
          </a:p>
        </p:txBody>
      </p:sp>
      <p:sp>
        <p:nvSpPr>
          <p:cNvPr id="4" name="object 3">
            <a:extLst>
              <a:ext uri="{FF2B5EF4-FFF2-40B4-BE49-F238E27FC236}">
                <a16:creationId xmlns:a16="http://schemas.microsoft.com/office/drawing/2014/main" id="{A01387D9-E7B5-4217-A4ED-EFCB42A01D73}"/>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12</a:t>
            </a:r>
            <a:endParaRPr lang="en-US" sz="2800" b="1" dirty="0"/>
          </a:p>
        </p:txBody>
      </p:sp>
    </p:spTree>
    <p:extLst>
      <p:ext uri="{BB962C8B-B14F-4D97-AF65-F5344CB8AC3E}">
        <p14:creationId xmlns:p14="http://schemas.microsoft.com/office/powerpoint/2010/main" val="23822093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83548"/>
            <a:ext cx="8928992" cy="5683607"/>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mises en jeu et d’amélioration de la coordination (peut servir de test d’évaluation)</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tourne le dos au mur frontal et se place à l’angle de la ligne médiane et du carré de service droit. Il frappe la balle en cloche en volée // de CD vers le mur latéral puis la rattrape en volée de la main gauche (5 frappes d’affilée).</a:t>
            </a:r>
          </a:p>
          <a:p>
            <a:pPr marL="11132" marR="4453" algn="just">
              <a:spcBef>
                <a:spcPts val="377"/>
              </a:spcBef>
            </a:pPr>
            <a:r>
              <a:rPr lang="fr-FR" sz="1600" dirty="0">
                <a:latin typeface="Times New Roman"/>
                <a:cs typeface="Times New Roman"/>
              </a:rPr>
              <a:t>2 – Idem 1 mais le patient se place au niveau de la ligne du milieu.</a:t>
            </a:r>
          </a:p>
          <a:p>
            <a:pPr marL="11132" marR="4453" algn="just">
              <a:spcBef>
                <a:spcPts val="377"/>
              </a:spcBef>
            </a:pPr>
            <a:r>
              <a:rPr lang="fr-FR" sz="1600" dirty="0">
                <a:latin typeface="Times New Roman"/>
                <a:cs typeface="Times New Roman"/>
              </a:rPr>
              <a:t>3 – Idem 1 mais le patient frappe en volée // de CD vers le mur frontal.</a:t>
            </a:r>
          </a:p>
          <a:p>
            <a:pPr marL="11132" marR="4453" algn="just">
              <a:spcBef>
                <a:spcPts val="377"/>
              </a:spcBef>
            </a:pPr>
            <a:r>
              <a:rPr lang="fr-FR" sz="1600" dirty="0">
                <a:latin typeface="Times New Roman"/>
                <a:cs typeface="Times New Roman"/>
              </a:rPr>
              <a:t>4 – Idem 3 mais le patient se place à 3 m du mur frontal et lance la balle à 1,5 m au-dessus et frappe en volée // de CD vers le mur frontal.</a:t>
            </a:r>
          </a:p>
          <a:p>
            <a:pPr marL="11132" marR="4453" algn="just">
              <a:spcBef>
                <a:spcPts val="377"/>
              </a:spcBef>
            </a:pPr>
            <a:r>
              <a:rPr lang="fr-FR" sz="1600" dirty="0">
                <a:latin typeface="Times New Roman"/>
                <a:cs typeface="Times New Roman"/>
              </a:rPr>
              <a:t>5 – Idem 4 pour le placement mais le patient lance la balle vers le mur latéral puis la frappe en volée // de CD vers le mur frontal.</a:t>
            </a:r>
          </a:p>
          <a:p>
            <a:pPr marL="11132" marR="4453" algn="just">
              <a:spcBef>
                <a:spcPts val="377"/>
              </a:spcBef>
            </a:pPr>
            <a:r>
              <a:rPr lang="fr-FR" sz="1600" dirty="0">
                <a:latin typeface="Times New Roman"/>
                <a:cs typeface="Times New Roman"/>
              </a:rPr>
              <a:t>Évolution: plus facile: idem 3, 4 et 5 mais le patient attrape la balle de racquetball de la main gauche après le 1</a:t>
            </a:r>
            <a:r>
              <a:rPr lang="fr-FR" sz="1600" baseline="30000" dirty="0">
                <a:latin typeface="Times New Roman"/>
                <a:cs typeface="Times New Roman"/>
              </a:rPr>
              <a:t>er</a:t>
            </a:r>
            <a:r>
              <a:rPr lang="fr-FR" sz="1600" dirty="0">
                <a:latin typeface="Times New Roman"/>
                <a:cs typeface="Times New Roman"/>
              </a:rPr>
              <a:t> rebond.</a:t>
            </a:r>
          </a:p>
          <a:p>
            <a:pPr marL="11132" marR="4453" algn="just">
              <a:spcBef>
                <a:spcPts val="377"/>
              </a:spcBef>
            </a:pPr>
            <a:r>
              <a:rPr lang="fr-FR" sz="1600" dirty="0">
                <a:latin typeface="Times New Roman"/>
                <a:cs typeface="Times New Roman"/>
              </a:rPr>
              <a:t>6 – Le patient se place à 2 m du mur latéral droit et du mur frontal. Il frappe la balle en cloche en double-mur de CD vers le mur latéral puis la rattrape en volée de la main gauche après son rebond sur le mur frontal (5 frappes d’affilée).</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Développement de la coordination du positionnement et du moment de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 Balle de racquetball pour l’évolution.</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34</a:t>
            </a:fld>
            <a:endParaRPr dirty="0"/>
          </a:p>
        </p:txBody>
      </p:sp>
    </p:spTree>
    <p:extLst>
      <p:ext uri="{BB962C8B-B14F-4D97-AF65-F5344CB8AC3E}">
        <p14:creationId xmlns:p14="http://schemas.microsoft.com/office/powerpoint/2010/main" val="8202307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35</a:t>
            </a:fld>
            <a:endParaRPr dirty="0"/>
          </a:p>
        </p:txBody>
      </p:sp>
      <p:sp>
        <p:nvSpPr>
          <p:cNvPr id="4" name="object 3">
            <a:extLst>
              <a:ext uri="{FF2B5EF4-FFF2-40B4-BE49-F238E27FC236}">
                <a16:creationId xmlns:a16="http://schemas.microsoft.com/office/drawing/2014/main" id="{CE0EC760-0CDF-459C-B58E-088C1C2F252E}"/>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13</a:t>
            </a:r>
            <a:endParaRPr lang="en-US" sz="2800" b="1" dirty="0"/>
          </a:p>
        </p:txBody>
      </p:sp>
    </p:spTree>
    <p:extLst>
      <p:ext uri="{BB962C8B-B14F-4D97-AF65-F5344CB8AC3E}">
        <p14:creationId xmlns:p14="http://schemas.microsoft.com/office/powerpoint/2010/main" val="22501475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434256"/>
            <a:ext cx="8928992" cy="415498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améliorer le placement sur le côté.</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3 m du mur frontal et frappe la balle au sol en CD vers le mur frontal.</a:t>
            </a:r>
          </a:p>
          <a:p>
            <a:pPr marL="11132" marR="4453" algn="just">
              <a:spcBef>
                <a:spcPts val="377"/>
              </a:spcBef>
            </a:pPr>
            <a:r>
              <a:rPr lang="fr-FR" sz="1600" dirty="0">
                <a:latin typeface="Times New Roman"/>
                <a:cs typeface="Times New Roman"/>
              </a:rPr>
              <a:t>Il enchaîne ses frappes, toujours au sol, de RV et de CD. Il peut attendre le 1</a:t>
            </a:r>
            <a:r>
              <a:rPr lang="fr-FR" sz="1600" baseline="30000" dirty="0">
                <a:latin typeface="Times New Roman"/>
                <a:cs typeface="Times New Roman"/>
              </a:rPr>
              <a:t>er</a:t>
            </a:r>
            <a:r>
              <a:rPr lang="fr-FR" sz="1600" dirty="0">
                <a:latin typeface="Times New Roman"/>
                <a:cs typeface="Times New Roman"/>
              </a:rPr>
              <a:t> rebond avant de frapper de nouveau la balle au sol.</a:t>
            </a:r>
          </a:p>
          <a:p>
            <a:pPr marL="11132" marR="4453" algn="just">
              <a:spcBef>
                <a:spcPts val="377"/>
              </a:spcBef>
            </a:pPr>
            <a:r>
              <a:rPr lang="fr-FR" sz="1600" dirty="0">
                <a:latin typeface="Times New Roman"/>
                <a:cs typeface="Times New Roman"/>
              </a:rPr>
              <a:t>Le patient se déplace en fonction de la trajectoire de la balle puis il se positionne sur le côté à chaque frappe.</a:t>
            </a:r>
          </a:p>
          <a:p>
            <a:pPr marL="11132" marR="4453" algn="just">
              <a:spcBef>
                <a:spcPts val="377"/>
              </a:spcBef>
            </a:pPr>
            <a:r>
              <a:rPr lang="fr-FR" sz="1600" dirty="0">
                <a:latin typeface="Times New Roman"/>
                <a:cs typeface="Times New Roman"/>
              </a:rPr>
              <a:t>Il s’agit d’un très bon exercice pour gérer le déplacement et un bon positionnement avant la frappe de balle.</a:t>
            </a:r>
          </a:p>
          <a:p>
            <a:pPr marL="11132" marR="4453" algn="just">
              <a:spcBef>
                <a:spcPts val="377"/>
              </a:spcBef>
            </a:pPr>
            <a:r>
              <a:rPr lang="fr-FR" sz="1600" dirty="0">
                <a:latin typeface="Times New Roman"/>
                <a:cs typeface="Times New Roman"/>
              </a:rPr>
              <a:t>Le patient doit se placer très précisément à côté de la balle afin de la frapper avec assez de puissance pour qu’elle soit renvoyée par le mur frontal.</a:t>
            </a:r>
          </a:p>
          <a:p>
            <a:pPr marL="11132" marR="4453" algn="just">
              <a:spcBef>
                <a:spcPts val="377"/>
              </a:spcBef>
            </a:pPr>
            <a:r>
              <a:rPr lang="fr-FR" sz="1600" dirty="0">
                <a:latin typeface="Times New Roman"/>
                <a:cs typeface="Times New Roman"/>
              </a:rPr>
              <a:t>Idéalement, alterner une frappe de CD avec une frappe de RV, et ainsi de suite.</a:t>
            </a: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Alt</a:t>
            </a:r>
            <a:r>
              <a:rPr lang="fr-FR" sz="1600" spc="5" dirty="0">
                <a:latin typeface="Times New Roman"/>
                <a:cs typeface="Times New Roman"/>
              </a:rPr>
              <a:t>e</a:t>
            </a:r>
            <a:r>
              <a:rPr lang="fr-FR" sz="1600" dirty="0">
                <a:latin typeface="Times New Roman"/>
                <a:cs typeface="Times New Roman"/>
              </a:rPr>
              <a:t>rnance</a:t>
            </a:r>
            <a:r>
              <a:rPr lang="fr-FR" sz="1600" spc="-10"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frappe av</a:t>
            </a:r>
            <a:r>
              <a:rPr lang="fr-FR" sz="1600" spc="5" dirty="0">
                <a:latin typeface="Times New Roman"/>
                <a:cs typeface="Times New Roman"/>
              </a:rPr>
              <a:t>e</a:t>
            </a:r>
            <a:r>
              <a:rPr lang="fr-FR" sz="1600" dirty="0">
                <a:latin typeface="Times New Roman"/>
                <a:cs typeface="Times New Roman"/>
              </a:rPr>
              <a:t>c</a:t>
            </a:r>
            <a:r>
              <a:rPr lang="fr-FR" sz="1600" spc="-15" dirty="0">
                <a:latin typeface="Times New Roman"/>
                <a:cs typeface="Times New Roman"/>
              </a:rPr>
              <a:t> </a:t>
            </a:r>
            <a:r>
              <a:rPr lang="fr-FR" sz="1600" dirty="0">
                <a:latin typeface="Times New Roman"/>
                <a:cs typeface="Times New Roman"/>
              </a:rPr>
              <a:t>dép</a:t>
            </a:r>
            <a:r>
              <a:rPr lang="fr-FR" sz="1600" spc="5" dirty="0">
                <a:latin typeface="Times New Roman"/>
                <a:cs typeface="Times New Roman"/>
              </a:rPr>
              <a:t>l</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ements à</a:t>
            </a:r>
            <a:r>
              <a:rPr lang="fr-FR" sz="1600" spc="-5" dirty="0">
                <a:latin typeface="Times New Roman"/>
                <a:cs typeface="Times New Roman"/>
              </a:rPr>
              <a:t> </a:t>
            </a:r>
            <a:r>
              <a:rPr lang="fr-FR" sz="1600" dirty="0">
                <a:latin typeface="Times New Roman"/>
                <a:cs typeface="Times New Roman"/>
              </a:rPr>
              <a:t>droi</a:t>
            </a:r>
            <a:r>
              <a:rPr lang="fr-FR" sz="1600" spc="5" dirty="0">
                <a:latin typeface="Times New Roman"/>
                <a:cs typeface="Times New Roman"/>
              </a:rPr>
              <a:t>t</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à</a:t>
            </a:r>
            <a:r>
              <a:rPr lang="fr-FR" sz="1600" spc="-5" dirty="0">
                <a:latin typeface="Times New Roman"/>
                <a:cs typeface="Times New Roman"/>
              </a:rPr>
              <a:t> </a:t>
            </a:r>
            <a:r>
              <a:rPr lang="fr-FR" sz="1600" dirty="0">
                <a:latin typeface="Times New Roman"/>
                <a:cs typeface="Times New Roman"/>
              </a:rPr>
              <a:t>gau</a:t>
            </a:r>
            <a:r>
              <a:rPr lang="fr-FR" sz="1600" spc="5" dirty="0">
                <a:latin typeface="Times New Roman"/>
                <a:cs typeface="Times New Roman"/>
              </a:rPr>
              <a:t>c</a:t>
            </a:r>
            <a:r>
              <a:rPr lang="fr-FR" sz="1600" dirty="0">
                <a:latin typeface="Times New Roman"/>
                <a:cs typeface="Times New Roman"/>
              </a:rPr>
              <a:t>h</a:t>
            </a:r>
            <a:r>
              <a:rPr lang="fr-FR" sz="1600" spc="10" dirty="0">
                <a:latin typeface="Times New Roman"/>
                <a:cs typeface="Times New Roman"/>
              </a:rPr>
              <a:t>e</a:t>
            </a:r>
            <a:r>
              <a:rPr lang="fr-FR" sz="1600" dirty="0">
                <a:latin typeface="Times New Roman"/>
                <a:cs typeface="Times New Roman"/>
              </a:rPr>
              <a:t>.</a:t>
            </a:r>
          </a:p>
          <a:p>
            <a:pPr marL="12700" lvl="1">
              <a:spcBef>
                <a:spcPts val="430"/>
              </a:spcBef>
            </a:pPr>
            <a:r>
              <a:rPr lang="fr-FR" sz="1600" dirty="0">
                <a:latin typeface="Times New Roman"/>
                <a:cs typeface="Times New Roman"/>
              </a:rPr>
              <a:t>Développement de la coordination du placement et du moment de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Placement</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36</a:t>
            </a:fld>
            <a:endParaRPr dirty="0"/>
          </a:p>
        </p:txBody>
      </p:sp>
      <p:pic>
        <p:nvPicPr>
          <p:cNvPr id="8" name="Picture 17" descr="tip">
            <a:extLst>
              <a:ext uri="{FF2B5EF4-FFF2-40B4-BE49-F238E27FC236}">
                <a16:creationId xmlns:a16="http://schemas.microsoft.com/office/drawing/2014/main" id="{58AF43EA-0355-4444-902D-B8E5BA8B462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1704129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504753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retour de service en solo</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2 m du mur latéral gauche et du mur frontal. Il frappe (au coup par coup) la balle en cloche en double-mur de CD vers le mur frontal puis l’intercepte sur une frappe en volée // de RV après son rebond sur le mur latéral.</a:t>
            </a:r>
          </a:p>
          <a:p>
            <a:pPr marL="11132" marR="4453" algn="just">
              <a:spcBef>
                <a:spcPts val="377"/>
              </a:spcBef>
            </a:pPr>
            <a:r>
              <a:rPr lang="fr-FR" sz="1600" dirty="0">
                <a:latin typeface="Times New Roman"/>
                <a:cs typeface="Times New Roman"/>
              </a:rPr>
              <a:t>Démarrer près des murs puis s’écarter au fur et à mesure.</a:t>
            </a:r>
          </a:p>
          <a:p>
            <a:pPr marL="11132" marR="4453" algn="just">
              <a:spcBef>
                <a:spcPts val="377"/>
              </a:spcBef>
            </a:pPr>
            <a:r>
              <a:rPr lang="fr-FR" sz="1600" dirty="0">
                <a:latin typeface="Times New Roman"/>
                <a:cs typeface="Times New Roman"/>
              </a:rPr>
              <a:t>Le patient doit être sensibilisé sur:</a:t>
            </a:r>
          </a:p>
          <a:p>
            <a:pPr marL="296882" marR="4453" indent="-285750" algn="just">
              <a:spcBef>
                <a:spcPts val="377"/>
              </a:spcBef>
              <a:buFont typeface="Arial" panose="020B0604020202020204" pitchFamily="34" charset="0"/>
              <a:buChar char="•"/>
            </a:pPr>
            <a:r>
              <a:rPr lang="fr-FR" sz="1600" dirty="0">
                <a:latin typeface="Times New Roman"/>
                <a:cs typeface="Times New Roman"/>
              </a:rPr>
              <a:t>La position ouverte de sa raquette pour servir.</a:t>
            </a:r>
          </a:p>
          <a:p>
            <a:pPr marL="296882" marR="4453" indent="-285750" algn="just">
              <a:spcBef>
                <a:spcPts val="377"/>
              </a:spcBef>
              <a:buFont typeface="Arial" panose="020B0604020202020204" pitchFamily="34" charset="0"/>
              <a:buChar char="•"/>
            </a:pPr>
            <a:r>
              <a:rPr lang="fr-FR" sz="1600" dirty="0">
                <a:latin typeface="Times New Roman"/>
                <a:cs typeface="Times New Roman"/>
              </a:rPr>
              <a:t>Sa perception de l’angle résultant de la trajectoire de sa balle.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laps de temps restreint pour préparer sa raquette lorsqu’il lance la balle pour lui-même.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principe de doser la frappe sur le retour plutôt que de frapper inconsidérément la balle.</a:t>
            </a:r>
          </a:p>
          <a:p>
            <a:pPr marL="296882" marR="4453" indent="-285750" algn="just">
              <a:spcBef>
                <a:spcPts val="377"/>
              </a:spcBef>
              <a:buFont typeface="Arial" panose="020B0604020202020204" pitchFamily="34" charset="0"/>
              <a:buChar char="•"/>
            </a:pPr>
            <a:r>
              <a:rPr lang="fr-FR" sz="1600" dirty="0">
                <a:latin typeface="Times New Roman"/>
                <a:cs typeface="Times New Roman"/>
              </a:rPr>
              <a:t>La frappe de retour qui amène le haut du corps à se positionner face au mur latéral.</a:t>
            </a:r>
          </a:p>
          <a:p>
            <a:pPr marL="296882" marR="4453" indent="-285750" algn="just">
              <a:spcBef>
                <a:spcPts val="377"/>
              </a:spcBef>
              <a:buFont typeface="Arial" panose="020B0604020202020204" pitchFamily="34" charset="0"/>
              <a:buChar char="•"/>
            </a:pPr>
            <a:r>
              <a:rPr lang="fr-FR" sz="1600" dirty="0">
                <a:latin typeface="Times New Roman"/>
                <a:cs typeface="Times New Roman"/>
              </a:rPr>
              <a:t>La stabilité du poignet sur la frappe de retour.</a:t>
            </a:r>
          </a:p>
          <a:p>
            <a:pPr marL="296882" marR="4453" indent="-285750" algn="just">
              <a:spcBef>
                <a:spcPts val="377"/>
              </a:spcBef>
              <a:buFont typeface="Arial" panose="020B0604020202020204" pitchFamily="34" charset="0"/>
              <a:buChar char="•"/>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Appré</a:t>
            </a:r>
            <a:r>
              <a:rPr lang="fr-FR" sz="1600" spc="5" dirty="0">
                <a:latin typeface="Times New Roman"/>
                <a:cs typeface="Times New Roman"/>
              </a:rPr>
              <a:t>c</a:t>
            </a:r>
            <a:r>
              <a:rPr lang="fr-FR" sz="1600" dirty="0">
                <a:latin typeface="Times New Roman"/>
                <a:cs typeface="Times New Roman"/>
              </a:rPr>
              <a:t>i</a:t>
            </a:r>
            <a:r>
              <a:rPr lang="fr-FR" sz="1600" spc="5" dirty="0">
                <a:latin typeface="Times New Roman"/>
                <a:cs typeface="Times New Roman"/>
              </a:rPr>
              <a:t>a</a:t>
            </a:r>
            <a:r>
              <a:rPr lang="fr-FR" sz="1600" dirty="0">
                <a:latin typeface="Times New Roman"/>
                <a:cs typeface="Times New Roman"/>
              </a:rPr>
              <a:t>t</a:t>
            </a:r>
            <a:r>
              <a:rPr lang="fr-FR" sz="1600" spc="5" dirty="0">
                <a:latin typeface="Times New Roman"/>
                <a:cs typeface="Times New Roman"/>
              </a:rPr>
              <a:t>i</a:t>
            </a:r>
            <a:r>
              <a:rPr lang="fr-FR" sz="1600" dirty="0">
                <a:latin typeface="Times New Roman"/>
                <a:cs typeface="Times New Roman"/>
              </a:rPr>
              <a:t>on</a:t>
            </a:r>
            <a:r>
              <a:rPr lang="fr-FR" sz="1600" spc="-20" dirty="0">
                <a:latin typeface="Times New Roman"/>
                <a:cs typeface="Times New Roman"/>
              </a:rPr>
              <a:t> </a:t>
            </a:r>
            <a:r>
              <a:rPr lang="fr-FR" sz="1600" dirty="0">
                <a:latin typeface="Times New Roman"/>
                <a:cs typeface="Times New Roman"/>
              </a:rPr>
              <a:t>de la 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oire</a:t>
            </a:r>
            <a:r>
              <a:rPr lang="fr-FR" sz="1600" spc="-25" dirty="0">
                <a:latin typeface="Times New Roman"/>
                <a:cs typeface="Times New Roman"/>
              </a:rPr>
              <a:t> </a:t>
            </a:r>
            <a:r>
              <a:rPr lang="fr-FR" sz="1600" dirty="0">
                <a:latin typeface="Times New Roman"/>
                <a:cs typeface="Times New Roman"/>
              </a:rPr>
              <a:t>hau</a:t>
            </a:r>
            <a:r>
              <a:rPr lang="fr-FR" sz="1600" spc="5" dirty="0">
                <a:latin typeface="Times New Roman"/>
                <a:cs typeface="Times New Roman"/>
              </a:rPr>
              <a:t>t</a:t>
            </a:r>
            <a:r>
              <a:rPr lang="fr-FR" sz="1600" dirty="0">
                <a:latin typeface="Times New Roman"/>
                <a:cs typeface="Times New Roman"/>
              </a:rPr>
              <a:t>e</a:t>
            </a:r>
            <a:r>
              <a:rPr lang="fr-FR" sz="1600" spc="-15" dirty="0">
                <a:latin typeface="Times New Roman"/>
                <a:cs typeface="Times New Roman"/>
              </a:rPr>
              <a:t> </a:t>
            </a:r>
            <a:r>
              <a:rPr lang="fr-FR" sz="1600" dirty="0">
                <a:latin typeface="Times New Roman"/>
                <a:cs typeface="Times New Roman"/>
              </a:rPr>
              <a:t>et in</a:t>
            </a:r>
            <a:r>
              <a:rPr lang="fr-FR" sz="1600" spc="5" dirty="0">
                <a:latin typeface="Times New Roman"/>
                <a:cs typeface="Times New Roman"/>
              </a:rPr>
              <a:t>t</a:t>
            </a:r>
            <a:r>
              <a:rPr lang="fr-FR" sz="1600" dirty="0">
                <a:latin typeface="Times New Roman"/>
                <a:cs typeface="Times New Roman"/>
              </a:rPr>
              <a:t>er</a:t>
            </a:r>
            <a:r>
              <a:rPr lang="fr-FR" sz="1600" spc="5" dirty="0">
                <a:latin typeface="Times New Roman"/>
                <a:cs typeface="Times New Roman"/>
              </a:rPr>
              <a:t>c</a:t>
            </a:r>
            <a:r>
              <a:rPr lang="fr-FR" sz="1600" dirty="0">
                <a:latin typeface="Times New Roman"/>
                <a:cs typeface="Times New Roman"/>
              </a:rPr>
              <a:t>ep</a:t>
            </a:r>
            <a:r>
              <a:rPr lang="fr-FR" sz="1600" spc="5" dirty="0">
                <a:latin typeface="Times New Roman"/>
                <a:cs typeface="Times New Roman"/>
              </a:rPr>
              <a:t>t</a:t>
            </a:r>
            <a:r>
              <a:rPr lang="fr-FR" sz="1600" dirty="0">
                <a:latin typeface="Times New Roman"/>
                <a:cs typeface="Times New Roman"/>
              </a:rPr>
              <a:t>ion.</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37</a:t>
            </a:fld>
            <a:endParaRPr dirty="0"/>
          </a:p>
        </p:txBody>
      </p:sp>
    </p:spTree>
    <p:extLst>
      <p:ext uri="{BB962C8B-B14F-4D97-AF65-F5344CB8AC3E}">
        <p14:creationId xmlns:p14="http://schemas.microsoft.com/office/powerpoint/2010/main" val="17529501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504753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volées hautes et basses en solo</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patient se place à partir de la ligne médiane (entre couloirs 2 et 3) et démarre des frappes continues en volée // de CD.</a:t>
            </a:r>
          </a:p>
          <a:p>
            <a:pPr marL="11132" marR="4453" algn="just">
              <a:spcBef>
                <a:spcPts val="377"/>
              </a:spcBef>
            </a:pPr>
            <a:r>
              <a:rPr lang="fr-FR" sz="1600" dirty="0">
                <a:latin typeface="Times New Roman"/>
                <a:cs typeface="Times New Roman"/>
              </a:rPr>
              <a:t>Il se déplace vers l’avant tout en volleyant, puis il se déplace vers l’arrière.</a:t>
            </a:r>
          </a:p>
          <a:p>
            <a:pPr marL="11132" marR="4453" algn="just">
              <a:spcBef>
                <a:spcPts val="377"/>
              </a:spcBef>
            </a:pPr>
            <a:r>
              <a:rPr lang="fr-FR" sz="1600" dirty="0">
                <a:latin typeface="Times New Roman"/>
                <a:cs typeface="Times New Roman"/>
              </a:rPr>
              <a:t>La raquette doit être préparée en avance et l’amplitude du geste de frappe sera ajustée en fonction de la distance du mur frontal.</a:t>
            </a:r>
          </a:p>
          <a:p>
            <a:pPr marL="11132" marR="4453" algn="just">
              <a:spcBef>
                <a:spcPts val="377"/>
              </a:spcBef>
            </a:pPr>
            <a:r>
              <a:rPr lang="fr-FR" sz="1600" dirty="0">
                <a:latin typeface="Times New Roman"/>
                <a:cs typeface="Times New Roman"/>
              </a:rPr>
              <a:t>Pour bien contrôler la balle, le poignet doit être stable.</a:t>
            </a:r>
          </a:p>
          <a:p>
            <a:pPr marL="11132" marR="4453" algn="just">
              <a:spcBef>
                <a:spcPts val="377"/>
              </a:spcBef>
            </a:pPr>
            <a:r>
              <a:rPr lang="fr-FR" sz="1600" dirty="0">
                <a:latin typeface="Times New Roman"/>
                <a:cs typeface="Times New Roman"/>
              </a:rPr>
              <a:t>Pour conserver des trajectoires en //:</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pied d’appui (inversé ou normal) se situe sur le même plan que la balle lors de la frappe.</a:t>
            </a:r>
          </a:p>
          <a:p>
            <a:pPr marL="296882" marR="4453" indent="-285750" algn="just">
              <a:spcBef>
                <a:spcPts val="377"/>
              </a:spcBef>
              <a:buFont typeface="Arial" panose="020B0604020202020204" pitchFamily="34" charset="0"/>
              <a:buChar char="•"/>
            </a:pPr>
            <a:r>
              <a:rPr lang="fr-FR" sz="1600" dirty="0">
                <a:latin typeface="Times New Roman"/>
                <a:cs typeface="Times New Roman"/>
              </a:rPr>
              <a:t>Le haut du corps est positionné face au mur latéral.</a:t>
            </a:r>
          </a:p>
          <a:p>
            <a:pPr marL="296882" marR="4453" indent="-285750" algn="just">
              <a:spcBef>
                <a:spcPts val="377"/>
              </a:spcBef>
              <a:buFont typeface="Arial" panose="020B0604020202020204" pitchFamily="34" charset="0"/>
              <a:buChar char="•"/>
            </a:pPr>
            <a:r>
              <a:rPr lang="fr-FR" sz="1600" dirty="0">
                <a:latin typeface="Times New Roman"/>
                <a:cs typeface="Times New Roman"/>
              </a:rPr>
              <a:t>Prendre le rythme de la balle pour mieux la contrôler.</a:t>
            </a:r>
          </a:p>
          <a:p>
            <a:pPr marL="11132" marR="4453" algn="just">
              <a:spcBef>
                <a:spcPts val="377"/>
              </a:spcBef>
            </a:pPr>
            <a:r>
              <a:rPr lang="fr-FR" sz="1600" dirty="0">
                <a:latin typeface="Times New Roman"/>
                <a:cs typeface="Times New Roman"/>
              </a:rPr>
              <a:t>Evolution: exécuter l’exercice en RV de l’autre côté du court.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E</a:t>
            </a:r>
            <a:r>
              <a:rPr lang="fr-FR" sz="1600" spc="5" dirty="0">
                <a:latin typeface="Times New Roman"/>
                <a:cs typeface="Times New Roman"/>
              </a:rPr>
              <a:t>t</a:t>
            </a:r>
            <a:r>
              <a:rPr lang="fr-FR" sz="1600" dirty="0">
                <a:latin typeface="Times New Roman"/>
                <a:cs typeface="Times New Roman"/>
              </a:rPr>
              <a:t>ude</a:t>
            </a:r>
            <a:r>
              <a:rPr lang="fr-FR" sz="1600" spc="-15" dirty="0">
                <a:latin typeface="Times New Roman"/>
                <a:cs typeface="Times New Roman"/>
              </a:rPr>
              <a:t> </a:t>
            </a:r>
            <a:r>
              <a:rPr lang="fr-FR" sz="1600" dirty="0">
                <a:latin typeface="Times New Roman"/>
                <a:cs typeface="Times New Roman"/>
              </a:rPr>
              <a:t>des</a:t>
            </a:r>
            <a:r>
              <a:rPr lang="fr-FR" sz="1600" spc="5" dirty="0">
                <a:latin typeface="Times New Roman"/>
                <a:cs typeface="Times New Roman"/>
              </a:rPr>
              <a:t> </a:t>
            </a:r>
            <a:r>
              <a:rPr lang="fr-FR" sz="1600" dirty="0">
                <a:latin typeface="Times New Roman"/>
                <a:cs typeface="Times New Roman"/>
              </a:rPr>
              <a:t>tr</a:t>
            </a:r>
            <a:r>
              <a:rPr lang="fr-FR" sz="1600" spc="5" dirty="0">
                <a:latin typeface="Times New Roman"/>
                <a:cs typeface="Times New Roman"/>
              </a:rPr>
              <a:t>a</a:t>
            </a:r>
            <a:r>
              <a:rPr lang="fr-FR" sz="1600" dirty="0">
                <a:latin typeface="Times New Roman"/>
                <a:cs typeface="Times New Roman"/>
              </a:rPr>
              <a:t>j</a:t>
            </a:r>
            <a:r>
              <a:rPr lang="fr-FR" sz="1600" spc="5" dirty="0">
                <a:latin typeface="Times New Roman"/>
                <a:cs typeface="Times New Roman"/>
              </a:rPr>
              <a:t>e</a:t>
            </a:r>
            <a:r>
              <a:rPr lang="fr-FR" sz="1600" dirty="0">
                <a:latin typeface="Times New Roman"/>
                <a:cs typeface="Times New Roman"/>
              </a:rPr>
              <a:t>c</a:t>
            </a:r>
            <a:r>
              <a:rPr lang="fr-FR" sz="1600" spc="5" dirty="0">
                <a:latin typeface="Times New Roman"/>
                <a:cs typeface="Times New Roman"/>
              </a:rPr>
              <a:t>t</a:t>
            </a:r>
            <a:r>
              <a:rPr lang="fr-FR" sz="1600" dirty="0">
                <a:latin typeface="Times New Roman"/>
                <a:cs typeface="Times New Roman"/>
              </a:rPr>
              <a:t>oir</a:t>
            </a:r>
            <a:r>
              <a:rPr lang="fr-FR" sz="1600" spc="5" dirty="0">
                <a:latin typeface="Times New Roman"/>
                <a:cs typeface="Times New Roman"/>
              </a:rPr>
              <a:t>e</a:t>
            </a:r>
            <a:r>
              <a:rPr lang="fr-FR" sz="1600" dirty="0">
                <a:latin typeface="Times New Roman"/>
                <a:cs typeface="Times New Roman"/>
              </a:rPr>
              <a:t>s</a:t>
            </a:r>
            <a:r>
              <a:rPr lang="fr-FR" sz="1600" spc="-30" dirty="0">
                <a:latin typeface="Times New Roman"/>
                <a:cs typeface="Times New Roman"/>
              </a:rPr>
              <a:t> </a:t>
            </a:r>
            <a:r>
              <a:rPr lang="fr-FR" sz="1600" dirty="0">
                <a:latin typeface="Times New Roman"/>
                <a:cs typeface="Times New Roman"/>
              </a:rPr>
              <a:t>et</a:t>
            </a:r>
            <a:r>
              <a:rPr lang="fr-FR" sz="1600" spc="-5" dirty="0">
                <a:latin typeface="Times New Roman"/>
                <a:cs typeface="Times New Roman"/>
              </a:rPr>
              <a:t> </a:t>
            </a:r>
            <a:r>
              <a:rPr lang="fr-FR" sz="1600" dirty="0">
                <a:latin typeface="Times New Roman"/>
                <a:cs typeface="Times New Roman"/>
              </a:rPr>
              <a:t>importan</a:t>
            </a:r>
            <a:r>
              <a:rPr lang="fr-FR" sz="1600" spc="5" dirty="0">
                <a:latin typeface="Times New Roman"/>
                <a:cs typeface="Times New Roman"/>
              </a:rPr>
              <a:t>c</a:t>
            </a:r>
            <a:r>
              <a:rPr lang="fr-FR" sz="1600" dirty="0">
                <a:latin typeface="Times New Roman"/>
                <a:cs typeface="Times New Roman"/>
              </a:rPr>
              <a:t>e</a:t>
            </a:r>
            <a:r>
              <a:rPr lang="fr-FR" sz="1600" spc="-5" dirty="0">
                <a:latin typeface="Times New Roman"/>
                <a:cs typeface="Times New Roman"/>
              </a:rPr>
              <a:t> </a:t>
            </a:r>
            <a:r>
              <a:rPr lang="fr-FR" sz="1600" dirty="0">
                <a:latin typeface="Times New Roman"/>
                <a:cs typeface="Times New Roman"/>
              </a:rPr>
              <a:t>de</a:t>
            </a:r>
            <a:r>
              <a:rPr lang="fr-FR" sz="1600" spc="-5" dirty="0">
                <a:latin typeface="Times New Roman"/>
                <a:cs typeface="Times New Roman"/>
              </a:rPr>
              <a:t> </a:t>
            </a:r>
            <a:r>
              <a:rPr lang="fr-FR" sz="1600" dirty="0">
                <a:latin typeface="Times New Roman"/>
                <a:cs typeface="Times New Roman"/>
              </a:rPr>
              <a:t>l</a:t>
            </a:r>
            <a:r>
              <a:rPr lang="fr-FR" sz="1600" spc="5" dirty="0">
                <a:latin typeface="Times New Roman"/>
                <a:cs typeface="Times New Roman"/>
              </a:rPr>
              <a:t>e</a:t>
            </a:r>
            <a:r>
              <a:rPr lang="fr-FR" sz="1600" dirty="0">
                <a:latin typeface="Times New Roman"/>
                <a:cs typeface="Times New Roman"/>
              </a:rPr>
              <a:t>ur</a:t>
            </a:r>
            <a:r>
              <a:rPr lang="fr-FR" sz="1600" spc="-5" dirty="0">
                <a:latin typeface="Times New Roman"/>
                <a:cs typeface="Times New Roman"/>
              </a:rPr>
              <a:t> </a:t>
            </a:r>
            <a:r>
              <a:rPr lang="fr-FR" sz="1600" dirty="0">
                <a:latin typeface="Times New Roman"/>
                <a:cs typeface="Times New Roman"/>
              </a:rPr>
              <a:t>in</a:t>
            </a:r>
            <a:r>
              <a:rPr lang="fr-FR" sz="1600" spc="5" dirty="0">
                <a:latin typeface="Times New Roman"/>
                <a:cs typeface="Times New Roman"/>
              </a:rPr>
              <a:t>t</a:t>
            </a:r>
            <a:r>
              <a:rPr lang="fr-FR" sz="1600" dirty="0">
                <a:latin typeface="Times New Roman"/>
                <a:cs typeface="Times New Roman"/>
              </a:rPr>
              <a:t>er</a:t>
            </a:r>
            <a:r>
              <a:rPr lang="fr-FR" sz="1600" spc="5" dirty="0">
                <a:latin typeface="Times New Roman"/>
                <a:cs typeface="Times New Roman"/>
              </a:rPr>
              <a:t>c</a:t>
            </a:r>
            <a:r>
              <a:rPr lang="fr-FR" sz="1600" dirty="0">
                <a:latin typeface="Times New Roman"/>
                <a:cs typeface="Times New Roman"/>
              </a:rPr>
              <a:t>ep</a:t>
            </a:r>
            <a:r>
              <a:rPr lang="fr-FR" sz="1600" spc="5" dirty="0">
                <a:latin typeface="Times New Roman"/>
                <a:cs typeface="Times New Roman"/>
              </a:rPr>
              <a:t>t</a:t>
            </a:r>
            <a:r>
              <a:rPr lang="fr-FR" sz="1600" dirty="0">
                <a:latin typeface="Times New Roman"/>
                <a:cs typeface="Times New Roman"/>
              </a:rPr>
              <a:t>ion.</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38</a:t>
            </a:fld>
            <a:endParaRPr dirty="0"/>
          </a:p>
        </p:txBody>
      </p:sp>
      <p:pic>
        <p:nvPicPr>
          <p:cNvPr id="8" name="Picture 17" descr="tip">
            <a:extLst>
              <a:ext uri="{FF2B5EF4-FFF2-40B4-BE49-F238E27FC236}">
                <a16:creationId xmlns:a16="http://schemas.microsoft.com/office/drawing/2014/main" id="{21C75BFF-10F1-41FD-ABB0-F1EA3A231CE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618179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39</a:t>
            </a:fld>
            <a:endParaRPr dirty="0"/>
          </a:p>
        </p:txBody>
      </p:sp>
      <p:sp>
        <p:nvSpPr>
          <p:cNvPr id="4" name="object 3">
            <a:extLst>
              <a:ext uri="{FF2B5EF4-FFF2-40B4-BE49-F238E27FC236}">
                <a16:creationId xmlns:a16="http://schemas.microsoft.com/office/drawing/2014/main" id="{10E8005D-0890-4FFF-A9A0-2FC8D8092ED5}"/>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14</a:t>
            </a:r>
            <a:endParaRPr lang="en-US" sz="2800" b="1" dirty="0"/>
          </a:p>
        </p:txBody>
      </p:sp>
    </p:spTree>
    <p:extLst>
      <p:ext uri="{BB962C8B-B14F-4D97-AF65-F5344CB8AC3E}">
        <p14:creationId xmlns:p14="http://schemas.microsoft.com/office/powerpoint/2010/main" val="3467301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257915"/>
            <a:ext cx="8928992" cy="3611245"/>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vers le milieu du court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Relier la partie arrière des 2 carrés de service avec du ruban adhésif. </a:t>
            </a:r>
          </a:p>
          <a:p>
            <a:pPr marL="11132" marR="4453" algn="just">
              <a:spcBef>
                <a:spcPts val="377"/>
              </a:spcBef>
            </a:pPr>
            <a:r>
              <a:rPr lang="fr-FR" sz="1600" dirty="0">
                <a:latin typeface="Times New Roman"/>
                <a:cs typeface="Times New Roman"/>
              </a:rPr>
              <a:t>Un couloir de 1,6 m de large est matérialisé au milieu du court entre les 2 murs latéraux.</a:t>
            </a:r>
          </a:p>
          <a:p>
            <a:pPr marL="11132" marR="4453" algn="just">
              <a:spcBef>
                <a:spcPts val="377"/>
              </a:spcBef>
            </a:pPr>
            <a:r>
              <a:rPr lang="fr-FR" sz="1600" dirty="0">
                <a:latin typeface="Times New Roman"/>
                <a:cs typeface="Times New Roman"/>
              </a:rPr>
              <a:t>Les 2 patients disputent une partie da façon à faire rebondir la balle dans le « couloir médian ».</a:t>
            </a:r>
          </a:p>
          <a:p>
            <a:pPr marL="11132" marR="4453" algn="just">
              <a:spcBef>
                <a:spcPts val="377"/>
              </a:spcBef>
            </a:pPr>
            <a:r>
              <a:rPr lang="fr-FR" sz="1600" dirty="0">
                <a:latin typeface="Times New Roman"/>
                <a:cs typeface="Times New Roman"/>
              </a:rPr>
              <a:t>L’échange démarre sur une mise en jeu classique.</a:t>
            </a:r>
          </a:p>
          <a:p>
            <a:pPr marL="11132" marR="4453" algn="just">
              <a:spcBef>
                <a:spcPts val="377"/>
              </a:spcBef>
            </a:pPr>
            <a:r>
              <a:rPr lang="fr-FR" sz="1600" dirty="0">
                <a:latin typeface="Times New Roman"/>
                <a:cs typeface="Times New Roman"/>
              </a:rPr>
              <a:t>Un point est compté à chaque fois que la balle atteint cette cible.</a:t>
            </a:r>
          </a:p>
          <a:p>
            <a:pPr marL="11132" marR="4453" algn="just">
              <a:spcBef>
                <a:spcPts val="377"/>
              </a:spcBef>
            </a:pPr>
            <a:r>
              <a:rPr lang="fr-FR" sz="1600" dirty="0">
                <a:latin typeface="Times New Roman"/>
                <a:cs typeface="Times New Roman"/>
              </a:rPr>
              <a:t>Les patients peuvent frapper en // de CD ou de RV et en croisé de CD ou de RV.</a:t>
            </a:r>
          </a:p>
          <a:p>
            <a:pPr marL="11132" marR="4453" algn="just">
              <a:spcBef>
                <a:spcPts val="377"/>
              </a:spcBef>
            </a:pPr>
            <a:endParaRPr lang="fr-FR" sz="1600" dirty="0">
              <a:latin typeface="Times New Roman"/>
              <a:cs typeface="Times New Roman"/>
            </a:endParaRPr>
          </a:p>
          <a:p>
            <a:pPr marL="11132" algn="just">
              <a:tabLst>
                <a:tab pos="354540" algn="l"/>
              </a:tabLst>
            </a:pPr>
            <a:r>
              <a:rPr lang="fr-FR" sz="1600" b="1" u="heavy" dirty="0">
                <a:latin typeface="Times New Roman"/>
                <a:cs typeface="Times New Roman"/>
              </a:rPr>
              <a:t>Obje</a:t>
            </a:r>
            <a:r>
              <a:rPr lang="fr-FR" sz="1600" b="1" u="heavy" spc="4" dirty="0">
                <a:latin typeface="Times New Roman"/>
                <a:cs typeface="Times New Roman"/>
              </a:rPr>
              <a:t>c</a:t>
            </a:r>
            <a:r>
              <a:rPr lang="fr-FR" sz="1600" b="1" u="heavy" dirty="0">
                <a:latin typeface="Times New Roman"/>
                <a:cs typeface="Times New Roman"/>
              </a:rPr>
              <a:t>tif</a:t>
            </a:r>
            <a:r>
              <a:rPr lang="fr-FR" sz="1600" b="1" u="heavy" spc="-9" dirty="0">
                <a:latin typeface="Times New Roman"/>
                <a:cs typeface="Times New Roman"/>
              </a:rPr>
              <a:t> </a:t>
            </a:r>
            <a:r>
              <a:rPr lang="fr-FR" sz="1600" b="1" u="heavy" dirty="0">
                <a:latin typeface="Times New Roman"/>
                <a:cs typeface="Times New Roman"/>
              </a:rPr>
              <a:t>pédagogi</a:t>
            </a:r>
            <a:r>
              <a:rPr lang="fr-FR" sz="1600" b="1" u="heavy" spc="-9" dirty="0">
                <a:latin typeface="Times New Roman"/>
                <a:cs typeface="Times New Roman"/>
              </a:rPr>
              <a:t>q</a:t>
            </a:r>
            <a:r>
              <a:rPr lang="fr-FR" sz="1600" b="1" u="heavy" dirty="0">
                <a:latin typeface="Times New Roman"/>
                <a:cs typeface="Times New Roman"/>
              </a:rPr>
              <a:t>ue</a:t>
            </a:r>
            <a:endParaRPr lang="fr-FR" sz="1600" dirty="0">
              <a:latin typeface="Times New Roman"/>
              <a:cs typeface="Times New Roman"/>
            </a:endParaRPr>
          </a:p>
          <a:p>
            <a:pPr marL="12700">
              <a:lnSpc>
                <a:spcPct val="100000"/>
              </a:lnSpc>
              <a:spcBef>
                <a:spcPts val="430"/>
              </a:spcBef>
            </a:pPr>
            <a:r>
              <a:rPr lang="fr-FR" sz="1600" dirty="0">
                <a:latin typeface="Times New Roman"/>
                <a:cs typeface="Times New Roman"/>
              </a:rPr>
              <a:t>Habituer le patient à maitriser les trajectoires et les frappes.</a:t>
            </a:r>
          </a:p>
          <a:p>
            <a:pPr marL="11132" algn="just">
              <a:tabLst>
                <a:tab pos="354540" algn="l"/>
              </a:tabLst>
            </a:pPr>
            <a:endParaRPr lang="fr-FR" sz="1600" b="1" u="heavy" dirty="0">
              <a:latin typeface="Times New Roman"/>
              <a:cs typeface="Times New Roman"/>
            </a:endParaRPr>
          </a:p>
          <a:p>
            <a:pPr marL="11132" algn="just">
              <a:tabLst>
                <a:tab pos="354540" algn="l"/>
              </a:tabLst>
            </a:pPr>
            <a:r>
              <a:rPr lang="fr-FR" sz="1600" b="1" u="heavy" dirty="0">
                <a:latin typeface="Times New Roman"/>
                <a:cs typeface="Times New Roman"/>
              </a:rPr>
              <a:t>Maté</a:t>
            </a:r>
            <a:r>
              <a:rPr lang="fr-FR" sz="1600" b="1" u="heavy" spc="4" dirty="0">
                <a:latin typeface="Times New Roman"/>
                <a:cs typeface="Times New Roman"/>
              </a:rPr>
              <a:t>r</a:t>
            </a:r>
            <a:r>
              <a:rPr lang="fr-FR" sz="1600" b="1" u="heavy" dirty="0">
                <a:latin typeface="Times New Roman"/>
                <a:cs typeface="Times New Roman"/>
              </a:rPr>
              <a:t>i</a:t>
            </a:r>
            <a:r>
              <a:rPr lang="fr-FR" sz="1600" b="1" u="heavy" spc="4" dirty="0">
                <a:latin typeface="Times New Roman"/>
                <a:cs typeface="Times New Roman"/>
              </a:rPr>
              <a:t>e</a:t>
            </a:r>
            <a:r>
              <a:rPr lang="fr-FR" sz="1600" b="1" u="heavy" dirty="0">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de racquetball, balle bleue, bande adhésive.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a:t>
            </a:fld>
            <a:endParaRPr dirty="0"/>
          </a:p>
        </p:txBody>
      </p:sp>
    </p:spTree>
    <p:extLst>
      <p:ext uri="{BB962C8B-B14F-4D97-AF65-F5344CB8AC3E}">
        <p14:creationId xmlns:p14="http://schemas.microsoft.com/office/powerpoint/2010/main" val="2315027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4944943"/>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d’auto-distribution à mi-court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moniteur suspend 3 ballons de baudruche au milieu et juste en dessous de la ligne de service.</a:t>
            </a:r>
          </a:p>
          <a:p>
            <a:pPr marL="11132" marR="4453" algn="just">
              <a:spcBef>
                <a:spcPts val="377"/>
              </a:spcBef>
            </a:pPr>
            <a:r>
              <a:rPr lang="fr-FR" sz="1600" dirty="0">
                <a:latin typeface="Times New Roman"/>
                <a:cs typeface="Times New Roman"/>
              </a:rPr>
              <a:t>Le patient se place dans le carré de service droit et frappe la balle en croisé de CD de manière à ce qu’elle rebondisse sur le mur latéral opposé et le plancher, avant la ligne médiane.</a:t>
            </a:r>
          </a:p>
          <a:p>
            <a:pPr marL="11132" marR="4453" algn="just">
              <a:spcBef>
                <a:spcPts val="377"/>
              </a:spcBef>
            </a:pPr>
            <a:r>
              <a:rPr lang="fr-FR" sz="1600" dirty="0">
                <a:latin typeface="Times New Roman"/>
                <a:cs typeface="Times New Roman"/>
              </a:rPr>
              <a:t>Sensibiliser le patient sur son placement au service par rapport au point d’impact de la balle sur le mur frontal.</a:t>
            </a:r>
          </a:p>
          <a:p>
            <a:pPr marL="11132" marR="4453" algn="just">
              <a:spcBef>
                <a:spcPts val="377"/>
              </a:spcBef>
            </a:pPr>
            <a:r>
              <a:rPr lang="fr-FR" sz="1600" dirty="0">
                <a:latin typeface="Times New Roman"/>
                <a:cs typeface="Times New Roman"/>
              </a:rPr>
              <a:t>Puis le patient se déplace vers la balle pour la frapper après son 1</a:t>
            </a:r>
            <a:r>
              <a:rPr lang="fr-FR" sz="1600" baseline="30000" dirty="0">
                <a:latin typeface="Times New Roman"/>
                <a:cs typeface="Times New Roman"/>
              </a:rPr>
              <a:t>er</a:t>
            </a:r>
            <a:r>
              <a:rPr lang="fr-FR" sz="1600" dirty="0">
                <a:latin typeface="Times New Roman"/>
                <a:cs typeface="Times New Roman"/>
              </a:rPr>
              <a:t> rebond en croisé de RV vers les ballons.</a:t>
            </a:r>
          </a:p>
          <a:p>
            <a:pPr marL="11132" marR="4453" algn="just">
              <a:spcBef>
                <a:spcPts val="377"/>
              </a:spcBef>
            </a:pPr>
            <a:r>
              <a:rPr lang="fr-FR" sz="1600" dirty="0">
                <a:latin typeface="Times New Roman"/>
                <a:cs typeface="Times New Roman"/>
              </a:rPr>
              <a:t>Il s’agit d’un exercice très motivant pour le patient car il va apprendre à contrôler la balle, se positionner correctement et développer un geste de frappe (swing) relâché.</a:t>
            </a:r>
          </a:p>
          <a:p>
            <a:pPr marL="11132" marR="4453" algn="just">
              <a:spcBef>
                <a:spcPts val="377"/>
              </a:spcBef>
            </a:pPr>
            <a:r>
              <a:rPr lang="fr-FR" sz="1600" dirty="0">
                <a:latin typeface="Times New Roman"/>
                <a:cs typeface="Times New Roman"/>
              </a:rPr>
              <a:t>Un autre point important est la préparation de raquette lorsque le patient se déplace sur sa 2</a:t>
            </a:r>
            <a:r>
              <a:rPr lang="fr-FR" sz="1600" baseline="30000" dirty="0">
                <a:latin typeface="Times New Roman"/>
                <a:cs typeface="Times New Roman"/>
              </a:rPr>
              <a:t>ème</a:t>
            </a:r>
            <a:r>
              <a:rPr lang="fr-FR" sz="1600" dirty="0">
                <a:latin typeface="Times New Roman"/>
                <a:cs typeface="Times New Roman"/>
              </a:rPr>
              <a:t> frappe.</a:t>
            </a:r>
          </a:p>
          <a:p>
            <a:pPr marL="11132" marR="4453" algn="just">
              <a:spcBef>
                <a:spcPts val="377"/>
              </a:spcBef>
            </a:pPr>
            <a:r>
              <a:rPr lang="fr-FR" sz="1600" dirty="0">
                <a:latin typeface="Times New Roman"/>
                <a:cs typeface="Times New Roman"/>
              </a:rPr>
              <a:t>Cet exercice peut être décliné en jeu (nombre de frappes / nombre de coups au but, ballons de tailles différentes / barème de point, etc).</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 du positionnement et du relâchement sur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 ballons de baudruche.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40</a:t>
            </a:fld>
            <a:endParaRPr dirty="0"/>
          </a:p>
        </p:txBody>
      </p:sp>
      <p:sp>
        <p:nvSpPr>
          <p:cNvPr id="7" name="Émoticône 6">
            <a:extLst>
              <a:ext uri="{FF2B5EF4-FFF2-40B4-BE49-F238E27FC236}">
                <a16:creationId xmlns:a16="http://schemas.microsoft.com/office/drawing/2014/main" id="{12C39056-8F98-40E1-9D8C-059A1ED5F45E}"/>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343819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6752"/>
            <a:ext cx="8928992" cy="385746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frappes vers une cible pour groupe de patients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Le moniteur suspend un ballon de baudruche aux 2 extrémités du mur latéral droit à 1,5 m de l’angle. Le court est divisé en 2 parties par une ligne centrale.</a:t>
            </a:r>
          </a:p>
          <a:p>
            <a:pPr marL="11132" marR="4453" algn="just">
              <a:spcBef>
                <a:spcPts val="377"/>
              </a:spcBef>
            </a:pPr>
            <a:r>
              <a:rPr lang="fr-FR" sz="1600" dirty="0">
                <a:latin typeface="Times New Roman"/>
                <a:cs typeface="Times New Roman"/>
              </a:rPr>
              <a:t>Les patients se placent par groupes de 2 ou 3 au pied de l’autre mur latéral.</a:t>
            </a:r>
          </a:p>
          <a:p>
            <a:pPr marL="11132" marR="4453" algn="just">
              <a:spcBef>
                <a:spcPts val="377"/>
              </a:spcBef>
            </a:pPr>
            <a:r>
              <a:rPr lang="fr-FR" sz="1600" dirty="0">
                <a:latin typeface="Times New Roman"/>
                <a:cs typeface="Times New Roman"/>
              </a:rPr>
              <a:t>Chaque patient effectue une frappe en volée de CD afin d’atteindre sa cible.</a:t>
            </a:r>
          </a:p>
          <a:p>
            <a:pPr marL="11132" marR="4453" algn="just">
              <a:spcBef>
                <a:spcPts val="377"/>
              </a:spcBef>
            </a:pPr>
            <a:r>
              <a:rPr lang="fr-FR" sz="1600" dirty="0">
                <a:latin typeface="Times New Roman"/>
                <a:cs typeface="Times New Roman"/>
              </a:rPr>
              <a:t>Cet exercice permet au patient de développer un geste de frappe très rapide et puissant.</a:t>
            </a:r>
          </a:p>
          <a:p>
            <a:pPr marL="11132" marR="4453" algn="just">
              <a:spcBef>
                <a:spcPts val="377"/>
              </a:spcBef>
            </a:pPr>
            <a:r>
              <a:rPr lang="fr-FR" sz="1600" dirty="0">
                <a:latin typeface="Times New Roman"/>
                <a:cs typeface="Times New Roman"/>
              </a:rPr>
              <a:t>Les fondamentaux techniques sont rappelés au patient qui aura tendance à se focaliser sur l’éclatement du ballon.</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balle, du positionnement et du relâchement sur la frappe.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noire rapide ou bleue, ballons de baudruche.</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Trajectoires</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41</a:t>
            </a:fld>
            <a:endParaRPr dirty="0"/>
          </a:p>
        </p:txBody>
      </p:sp>
      <p:sp>
        <p:nvSpPr>
          <p:cNvPr id="7" name="Émoticône 6">
            <a:extLst>
              <a:ext uri="{FF2B5EF4-FFF2-40B4-BE49-F238E27FC236}">
                <a16:creationId xmlns:a16="http://schemas.microsoft.com/office/drawing/2014/main" id="{12E3710A-7AC9-4CBF-8EC6-7AB77422DFE6}"/>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13530570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42</a:t>
            </a:fld>
            <a:endParaRPr dirty="0"/>
          </a:p>
        </p:txBody>
      </p:sp>
      <p:sp>
        <p:nvSpPr>
          <p:cNvPr id="4" name="object 3">
            <a:extLst>
              <a:ext uri="{FF2B5EF4-FFF2-40B4-BE49-F238E27FC236}">
                <a16:creationId xmlns:a16="http://schemas.microsoft.com/office/drawing/2014/main" id="{619EAF31-67AA-4756-AA89-50B443944C18}"/>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15</a:t>
            </a:r>
            <a:endParaRPr lang="en-US" sz="2800" b="1" dirty="0"/>
          </a:p>
        </p:txBody>
      </p:sp>
    </p:spTree>
    <p:extLst>
      <p:ext uri="{BB962C8B-B14F-4D97-AF65-F5344CB8AC3E}">
        <p14:creationId xmlns:p14="http://schemas.microsoft.com/office/powerpoint/2010/main" val="34285909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3486"/>
            <a:ext cx="8928992" cy="569386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et échanges avec différents types de raquettes</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Les patients disputent un jeu normal mais avec une raquette de squash en bois et une balle rapide.</a:t>
            </a:r>
          </a:p>
          <a:p>
            <a:pPr marL="11132" marR="4453" algn="just">
              <a:spcBef>
                <a:spcPts val="377"/>
              </a:spcBef>
            </a:pPr>
            <a:r>
              <a:rPr lang="fr-FR" sz="1600" dirty="0">
                <a:latin typeface="Times New Roman"/>
                <a:cs typeface="Times New Roman"/>
              </a:rPr>
              <a:t>Le moniteur peut ajuster les règles en fonction du type de raquette, pour faire durer les échanges.</a:t>
            </a:r>
          </a:p>
          <a:p>
            <a:pPr marL="11132" marR="4453" algn="just">
              <a:spcBef>
                <a:spcPts val="377"/>
              </a:spcBef>
            </a:pPr>
            <a:r>
              <a:rPr lang="fr-FR" sz="1600" dirty="0">
                <a:latin typeface="Times New Roman"/>
                <a:cs typeface="Times New Roman"/>
              </a:rPr>
              <a:t>2 – Idem 1 mais avec raquette de badminton ou de racquetball et une balle en mousse.</a:t>
            </a:r>
          </a:p>
          <a:p>
            <a:pPr marL="11132" marR="4453" algn="just">
              <a:spcBef>
                <a:spcPts val="377"/>
              </a:spcBef>
            </a:pPr>
            <a:r>
              <a:rPr lang="fr-FR" sz="1600" dirty="0">
                <a:latin typeface="Times New Roman"/>
                <a:cs typeface="Times New Roman"/>
              </a:rPr>
              <a:t>Appliquer un geste de frappe rapide sur cet exercice.</a:t>
            </a:r>
          </a:p>
          <a:p>
            <a:pPr marL="11132" marR="4453" algn="just">
              <a:spcBef>
                <a:spcPts val="377"/>
              </a:spcBef>
            </a:pPr>
            <a:r>
              <a:rPr lang="fr-FR" sz="1600" dirty="0">
                <a:latin typeface="Times New Roman"/>
                <a:cs typeface="Times New Roman"/>
              </a:rPr>
              <a:t>3 – Idem 1 mais avec raquette de beach ball en bois et balle en mousse.</a:t>
            </a:r>
          </a:p>
          <a:p>
            <a:pPr marL="11132" marR="4453" algn="just">
              <a:spcBef>
                <a:spcPts val="377"/>
              </a:spcBef>
            </a:pPr>
            <a:r>
              <a:rPr lang="fr-FR" sz="1600" dirty="0">
                <a:latin typeface="Times New Roman"/>
                <a:cs typeface="Times New Roman"/>
              </a:rPr>
              <a:t>Les raquettes courtes ou avec une tête de faible dimension sont parfaites pour juger la trajectoire de la balle.</a:t>
            </a:r>
          </a:p>
          <a:p>
            <a:pPr marL="11132" marR="4453" algn="just">
              <a:spcBef>
                <a:spcPts val="377"/>
              </a:spcBef>
            </a:pPr>
            <a:r>
              <a:rPr lang="fr-FR" sz="1600" dirty="0">
                <a:latin typeface="Times New Roman"/>
                <a:cs typeface="Times New Roman"/>
              </a:rPr>
              <a:t>4 – Idem 1 mais avec raquette de jokari et balle en mousse.</a:t>
            </a:r>
          </a:p>
          <a:p>
            <a:pPr marL="11132" marR="4453" algn="just">
              <a:spcBef>
                <a:spcPts val="377"/>
              </a:spcBef>
            </a:pPr>
            <a:r>
              <a:rPr lang="fr-FR" sz="1600" dirty="0">
                <a:latin typeface="Times New Roman"/>
                <a:cs typeface="Times New Roman"/>
              </a:rPr>
              <a:t>5 – Idem 1 mais avec raquette de ping-pong et balle en mousse.</a:t>
            </a:r>
          </a:p>
          <a:p>
            <a:pPr marL="11132" marR="4453" algn="just">
              <a:spcBef>
                <a:spcPts val="377"/>
              </a:spcBef>
            </a:pPr>
            <a:r>
              <a:rPr lang="fr-FR" sz="1600" dirty="0">
                <a:latin typeface="Times New Roman"/>
                <a:cs typeface="Times New Roman"/>
              </a:rPr>
              <a:t>Ce type de raquette vaut la peine d’être essayé pour les jeunes patients.</a:t>
            </a:r>
          </a:p>
          <a:p>
            <a:pPr marL="11132" marR="4453" algn="just">
              <a:spcBef>
                <a:spcPts val="377"/>
              </a:spcBef>
            </a:pPr>
            <a:r>
              <a:rPr lang="fr-FR" sz="1600" dirty="0">
                <a:latin typeface="Times New Roman"/>
                <a:cs typeface="Times New Roman"/>
              </a:rPr>
              <a:t>Regarder la balle au moment de l’impact dans une petite raquette est crucial et nécessaire au squash.</a:t>
            </a:r>
          </a:p>
          <a:p>
            <a:pPr marL="11132" marR="4453" algn="just">
              <a:spcBef>
                <a:spcPts val="377"/>
              </a:spcBef>
            </a:pPr>
            <a:r>
              <a:rPr lang="fr-FR" sz="1600" dirty="0">
                <a:latin typeface="Times New Roman"/>
                <a:cs typeface="Times New Roman"/>
              </a:rPr>
              <a:t>6 – Idem 5 mais avec balle de ping-pong. L’avantage de ce type de balle est son rebond qui favorise les échanges.</a:t>
            </a:r>
          </a:p>
          <a:p>
            <a:pPr marL="11132" marR="4453" algn="just">
              <a:spcBef>
                <a:spcPts val="377"/>
              </a:spcBef>
            </a:pPr>
            <a:r>
              <a:rPr lang="fr-FR" sz="1600" dirty="0">
                <a:latin typeface="Times New Roman"/>
                <a:cs typeface="Times New Roman"/>
              </a:rPr>
              <a:t>Finalement utiliser différentes balles avec la même raquette, et inversement.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lvl="1">
              <a:spcBef>
                <a:spcPts val="430"/>
              </a:spcBef>
            </a:pPr>
            <a:r>
              <a:rPr lang="fr-FR" sz="1600" dirty="0">
                <a:latin typeface="Times New Roman"/>
                <a:cs typeface="Times New Roman"/>
              </a:rPr>
              <a:t>Développ</a:t>
            </a:r>
            <a:r>
              <a:rPr lang="fr-FR" sz="1600" spc="5" dirty="0">
                <a:latin typeface="Times New Roman"/>
                <a:cs typeface="Times New Roman"/>
              </a:rPr>
              <a:t>e</a:t>
            </a:r>
            <a:r>
              <a:rPr lang="fr-FR" sz="1600" spc="-10" dirty="0">
                <a:latin typeface="Times New Roman"/>
                <a:cs typeface="Times New Roman"/>
              </a:rPr>
              <a:t>m</a:t>
            </a:r>
            <a:r>
              <a:rPr lang="fr-FR" sz="1600" dirty="0">
                <a:latin typeface="Times New Roman"/>
                <a:cs typeface="Times New Roman"/>
              </a:rPr>
              <a:t>ent</a:t>
            </a:r>
            <a:r>
              <a:rPr lang="fr-FR" sz="1600" spc="-5" dirty="0">
                <a:latin typeface="Times New Roman"/>
                <a:cs typeface="Times New Roman"/>
              </a:rPr>
              <a:t> </a:t>
            </a:r>
            <a:r>
              <a:rPr lang="fr-FR" sz="1600" dirty="0">
                <a:latin typeface="Times New Roman"/>
                <a:cs typeface="Times New Roman"/>
              </a:rPr>
              <a:t>du contrôle de la raquette et de la balle.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et balles de tous types.</a:t>
            </a:r>
          </a:p>
        </p:txBody>
      </p:sp>
      <p:sp>
        <p:nvSpPr>
          <p:cNvPr id="5" name="object 5"/>
          <p:cNvSpPr txBox="1">
            <a:spLocks noGrp="1"/>
          </p:cNvSpPr>
          <p:nvPr>
            <p:ph type="title"/>
          </p:nvPr>
        </p:nvSpPr>
        <p:spPr>
          <a:xfrm>
            <a:off x="115119" y="195983"/>
            <a:ext cx="7247434" cy="677108"/>
          </a:xfrm>
          <a:prstGeom prst="rect">
            <a:avLst/>
          </a:prstGeom>
        </p:spPr>
        <p:txBody>
          <a:bodyPr vert="horz" wrap="square" lIns="0" tIns="0" rIns="0" bIns="0" rtlCol="0">
            <a:spAutoFit/>
          </a:bodyPr>
          <a:lstStyle/>
          <a:p>
            <a:pPr marL="11132" algn="l"/>
            <a:r>
              <a:rPr lang="fr-FR" spc="75" dirty="0"/>
              <a:t>Contrôle et adaptation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43</a:t>
            </a:fld>
            <a:endParaRPr dirty="0"/>
          </a:p>
        </p:txBody>
      </p:sp>
      <p:sp>
        <p:nvSpPr>
          <p:cNvPr id="7" name="Émoticône 6">
            <a:extLst>
              <a:ext uri="{FF2B5EF4-FFF2-40B4-BE49-F238E27FC236}">
                <a16:creationId xmlns:a16="http://schemas.microsoft.com/office/drawing/2014/main" id="{BD83A4B2-00C9-4055-BDB2-4C1FA61E3A63}"/>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spTree>
    <p:extLst>
      <p:ext uri="{BB962C8B-B14F-4D97-AF65-F5344CB8AC3E}">
        <p14:creationId xmlns:p14="http://schemas.microsoft.com/office/powerpoint/2010/main" val="25270431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44</a:t>
            </a:fld>
            <a:endParaRPr dirty="0"/>
          </a:p>
        </p:txBody>
      </p:sp>
      <p:sp>
        <p:nvSpPr>
          <p:cNvPr id="4" name="object 3">
            <a:extLst>
              <a:ext uri="{FF2B5EF4-FFF2-40B4-BE49-F238E27FC236}">
                <a16:creationId xmlns:a16="http://schemas.microsoft.com/office/drawing/2014/main" id="{4D30A57D-7371-49CF-BD42-A77A65CC778E}"/>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16</a:t>
            </a:r>
            <a:endParaRPr lang="en-US" sz="2800" b="1" dirty="0"/>
          </a:p>
        </p:txBody>
      </p:sp>
    </p:spTree>
    <p:extLst>
      <p:ext uri="{BB962C8B-B14F-4D97-AF65-F5344CB8AC3E}">
        <p14:creationId xmlns:p14="http://schemas.microsoft.com/office/powerpoint/2010/main" val="247384278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903486"/>
            <a:ext cx="8928992" cy="5765681"/>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une boîte de balles de tennis</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1 – Le patient lance une balle en l’air (0,5 - 1 m) d’une main et l’intercepte de l’autre main dans une boîte. Cet exercice apprend au patient a bien se concentrer sur la trajectoire de la balle. Particulièrement si il y arrive 5 à 10 fois d’affilée.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Varier la hauteur de balle à chaque lancer.</a:t>
            </a:r>
          </a:p>
          <a:p>
            <a:pPr marL="296882" indent="-285750" algn="just">
              <a:buFont typeface="Arial" panose="020B0604020202020204" pitchFamily="34" charset="0"/>
              <a:buChar char="•"/>
              <a:tabLst>
                <a:tab pos="354540" algn="l"/>
              </a:tabLst>
            </a:pPr>
            <a:r>
              <a:rPr lang="fr-FR" sz="1600" dirty="0">
                <a:latin typeface="Times New Roman"/>
                <a:cs typeface="Times New Roman"/>
              </a:rPr>
              <a:t>Rattraper la balle de la main non préférée.</a:t>
            </a:r>
          </a:p>
          <a:p>
            <a:pPr marL="296882" indent="-285750" algn="just">
              <a:buFont typeface="Arial" panose="020B0604020202020204" pitchFamily="34" charset="0"/>
              <a:buChar char="•"/>
              <a:tabLst>
                <a:tab pos="354540" algn="l"/>
              </a:tabLst>
            </a:pPr>
            <a:r>
              <a:rPr lang="fr-FR" sz="1600" dirty="0">
                <a:latin typeface="Times New Roman"/>
                <a:cs typeface="Times New Roman"/>
              </a:rPr>
              <a:t>Inciter le patient à battre son record de hauteur.</a:t>
            </a:r>
          </a:p>
          <a:p>
            <a:pPr marL="11132" algn="just">
              <a:tabLst>
                <a:tab pos="354540" algn="l"/>
              </a:tabLst>
            </a:pPr>
            <a:r>
              <a:rPr lang="fr-FR" sz="1600" dirty="0">
                <a:latin typeface="Times New Roman"/>
                <a:cs typeface="Times New Roman"/>
              </a:rPr>
              <a:t>Juger précisément la balle pour être en mesure de l’attraper. Très utile plus tard pour bien centrer la frappe de balle dans la tête de raquette.</a:t>
            </a:r>
          </a:p>
          <a:p>
            <a:pPr marL="11132" algn="just">
              <a:tabLst>
                <a:tab pos="354540" algn="l"/>
              </a:tabLst>
            </a:pPr>
            <a:r>
              <a:rPr lang="fr-FR" sz="1600" dirty="0">
                <a:latin typeface="Times New Roman"/>
                <a:cs typeface="Times New Roman"/>
              </a:rPr>
              <a:t>2 – Les 2 patients sont à 2 m l’un en face de l’autre, chacun avec une boîte dans la main. Le lanceur envoie la balle en cloche vers l’intercepteur qui attrape la balle avec la boîte. Et ainsi de suite.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L’intercepteur peut attraper la balle en tenant la boîte des 2 mains.</a:t>
            </a:r>
          </a:p>
          <a:p>
            <a:pPr marL="296882" indent="-285750" algn="just">
              <a:buFont typeface="Arial" panose="020B0604020202020204" pitchFamily="34" charset="0"/>
              <a:buChar char="•"/>
              <a:tabLst>
                <a:tab pos="354540" algn="l"/>
              </a:tabLst>
            </a:pPr>
            <a:r>
              <a:rPr lang="fr-FR" sz="1600" dirty="0">
                <a:latin typeface="Times New Roman"/>
                <a:cs typeface="Times New Roman"/>
              </a:rPr>
              <a:t>Lancer la balle de plus en plus vite et l’intercepter d’une seule main.</a:t>
            </a:r>
          </a:p>
          <a:p>
            <a:pPr marL="11132" algn="just">
              <a:tabLst>
                <a:tab pos="354540" algn="l"/>
              </a:tabLst>
            </a:pPr>
            <a:r>
              <a:rPr lang="fr-FR" sz="1600" dirty="0">
                <a:latin typeface="Times New Roman"/>
                <a:cs typeface="Times New Roman"/>
              </a:rPr>
              <a:t>Le fait d’envoyer la balle à son partenaire avec précision développe pour le futur une habileté importante pour diriger la balle vers une cible.</a:t>
            </a:r>
          </a:p>
          <a:p>
            <a:pPr marL="296882" indent="-285750" algn="just">
              <a:buFont typeface="Arial" panose="020B0604020202020204" pitchFamily="34" charset="0"/>
              <a:buChar char="•"/>
              <a:tabLst>
                <a:tab pos="354540" algn="l"/>
              </a:tabLst>
            </a:pPr>
            <a:r>
              <a:rPr lang="fr-FR" sz="1600" dirty="0">
                <a:latin typeface="Times New Roman"/>
                <a:cs typeface="Times New Roman"/>
              </a:rPr>
              <a:t>Rattraper la balle de la main préférée ou de la main non préférée.</a:t>
            </a:r>
          </a:p>
          <a:p>
            <a:pPr marL="296882" indent="-285750" algn="just">
              <a:buFont typeface="Arial" panose="020B0604020202020204" pitchFamily="34" charset="0"/>
              <a:buChar char="•"/>
              <a:tabLst>
                <a:tab pos="354540" algn="l"/>
              </a:tabLst>
            </a:pPr>
            <a:r>
              <a:rPr lang="fr-FR" sz="1600" dirty="0">
                <a:latin typeface="Times New Roman"/>
                <a:cs typeface="Times New Roman"/>
              </a:rPr>
              <a:t>Augmenter la distance et la hauteur du lancer.</a:t>
            </a:r>
          </a:p>
          <a:p>
            <a:pPr marL="296882" indent="-285750" algn="just">
              <a:buFont typeface="Arial" panose="020B0604020202020204" pitchFamily="34" charset="0"/>
              <a:buChar char="•"/>
              <a:tabLst>
                <a:tab pos="354540" algn="l"/>
              </a:tabLst>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Améliorer sa coordination par rapport à des trajectoires et des rebonds</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Boîtes de balles et balles de squash.</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45</a:t>
            </a:fld>
            <a:endParaRPr dirty="0"/>
          </a:p>
        </p:txBody>
      </p:sp>
      <p:sp>
        <p:nvSpPr>
          <p:cNvPr id="7" name="Émoticône 6">
            <a:extLst>
              <a:ext uri="{FF2B5EF4-FFF2-40B4-BE49-F238E27FC236}">
                <a16:creationId xmlns:a16="http://schemas.microsoft.com/office/drawing/2014/main" id="{5A667431-F3B8-406E-9F10-9533260BFCAC}"/>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D5550588-B081-4E4D-B02F-F7D06311F39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10969687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307857"/>
            <a:ext cx="8928992" cy="4042132"/>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Jeux avec une boîte de balles (ou cylindrique) et une balle</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3 – Le patient se place face et à 1,5 m du mur latéral avec une balle dans sa main non préférée et un boîte dans l’autre main. Il lance la balle en cloche vers le mur et intercepte la balle à la volée, avec la boîte. Evolutions:</a:t>
            </a:r>
          </a:p>
          <a:p>
            <a:pPr marL="296882" indent="-285750" algn="just">
              <a:buFont typeface="Arial" panose="020B0604020202020204" pitchFamily="34" charset="0"/>
              <a:buChar char="•"/>
              <a:tabLst>
                <a:tab pos="354540" algn="l"/>
              </a:tabLst>
            </a:pPr>
            <a:r>
              <a:rPr lang="fr-FR" sz="1600" dirty="0">
                <a:latin typeface="Times New Roman"/>
                <a:cs typeface="Times New Roman"/>
              </a:rPr>
              <a:t>Démarrer l’exercice très proche du mur et attraper la balle de n’importe quelle main.</a:t>
            </a:r>
          </a:p>
          <a:p>
            <a:pPr marL="296882" indent="-285750" algn="just">
              <a:buFont typeface="Arial" panose="020B0604020202020204" pitchFamily="34" charset="0"/>
              <a:buChar char="•"/>
              <a:tabLst>
                <a:tab pos="354540" algn="l"/>
              </a:tabLst>
            </a:pPr>
            <a:r>
              <a:rPr lang="fr-FR" sz="1600" dirty="0">
                <a:latin typeface="Times New Roman"/>
                <a:cs typeface="Times New Roman"/>
              </a:rPr>
              <a:t>Après avoir attrapé la balle 5 fois d’affilée, augmenter la distance et noter le meilleur score à chaque fois.</a:t>
            </a:r>
          </a:p>
          <a:p>
            <a:pPr marL="11132" algn="just">
              <a:tabLst>
                <a:tab pos="354540" algn="l"/>
              </a:tabLst>
            </a:pPr>
            <a:r>
              <a:rPr lang="fr-FR" sz="1600" dirty="0">
                <a:latin typeface="Times New Roman"/>
                <a:cs typeface="Times New Roman"/>
              </a:rPr>
              <a:t>Encourager les patients à se positionner sur leur pied d’appui pour bien intercepter la balle.</a:t>
            </a:r>
          </a:p>
          <a:p>
            <a:pPr marL="296882" indent="-285750" algn="just">
              <a:buFont typeface="Arial" panose="020B0604020202020204" pitchFamily="34" charset="0"/>
              <a:buChar char="•"/>
              <a:tabLst>
                <a:tab pos="354540" algn="l"/>
              </a:tabLst>
            </a:pPr>
            <a:r>
              <a:rPr lang="fr-FR" sz="1600" dirty="0">
                <a:latin typeface="Times New Roman"/>
                <a:cs typeface="Times New Roman"/>
              </a:rPr>
              <a:t>Attraper la balle après le 1</a:t>
            </a:r>
            <a:r>
              <a:rPr lang="fr-FR" sz="1600" baseline="30000" dirty="0">
                <a:latin typeface="Times New Roman"/>
                <a:cs typeface="Times New Roman"/>
              </a:rPr>
              <a:t>er</a:t>
            </a:r>
            <a:r>
              <a:rPr lang="fr-FR" sz="1600" dirty="0">
                <a:latin typeface="Times New Roman"/>
                <a:cs typeface="Times New Roman"/>
              </a:rPr>
              <a:t> rebond, seul.</a:t>
            </a:r>
          </a:p>
          <a:p>
            <a:pPr marL="296882" indent="-285750" algn="just">
              <a:buFont typeface="Arial" panose="020B0604020202020204" pitchFamily="34" charset="0"/>
              <a:buChar char="•"/>
              <a:tabLst>
                <a:tab pos="354540" algn="l"/>
              </a:tabLst>
            </a:pPr>
            <a:r>
              <a:rPr lang="fr-FR" sz="1600" dirty="0">
                <a:latin typeface="Times New Roman"/>
                <a:cs typeface="Times New Roman"/>
              </a:rPr>
              <a:t>Attraper la balle après le 1</a:t>
            </a:r>
            <a:r>
              <a:rPr lang="fr-FR" sz="1600" baseline="30000" dirty="0">
                <a:latin typeface="Times New Roman"/>
                <a:cs typeface="Times New Roman"/>
              </a:rPr>
              <a:t>er</a:t>
            </a:r>
            <a:r>
              <a:rPr lang="fr-FR" sz="1600" dirty="0">
                <a:latin typeface="Times New Roman"/>
                <a:cs typeface="Times New Roman"/>
              </a:rPr>
              <a:t> rebond, à 2 avec un lanceur et un intercepteur.</a:t>
            </a:r>
          </a:p>
          <a:p>
            <a:pPr marL="296882" indent="-285750" algn="just">
              <a:buFont typeface="Arial" panose="020B0604020202020204" pitchFamily="34" charset="0"/>
              <a:buChar char="•"/>
              <a:tabLst>
                <a:tab pos="354540" algn="l"/>
              </a:tabLst>
            </a:pPr>
            <a:r>
              <a:rPr lang="fr-FR" sz="1600" dirty="0">
                <a:latin typeface="Times New Roman"/>
                <a:cs typeface="Times New Roman"/>
              </a:rPr>
              <a:t>Seul, lancer la balle en trajectoire croisée puis la rattraper en courant après le 1</a:t>
            </a:r>
            <a:r>
              <a:rPr lang="fr-FR" sz="1600" baseline="30000" dirty="0">
                <a:latin typeface="Times New Roman"/>
                <a:cs typeface="Times New Roman"/>
              </a:rPr>
              <a:t>er</a:t>
            </a:r>
            <a:r>
              <a:rPr lang="fr-FR" sz="1600" dirty="0">
                <a:latin typeface="Times New Roman"/>
                <a:cs typeface="Times New Roman"/>
              </a:rPr>
              <a:t> rebond.</a:t>
            </a:r>
          </a:p>
          <a:p>
            <a:pPr marL="11132" algn="just">
              <a:tabLst>
                <a:tab pos="354540" algn="l"/>
              </a:tabLst>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spc="-60" dirty="0">
                <a:latin typeface="Times New Roman"/>
                <a:cs typeface="Times New Roman"/>
              </a:rPr>
              <a:t>Améliorer sa coordination par rapport à des trajectoires et des rebonds</a:t>
            </a:r>
            <a:r>
              <a:rPr lang="fr-FR" sz="1600" dirty="0">
                <a:latin typeface="Times New Roman"/>
                <a:cs typeface="Times New Roman"/>
              </a:rPr>
              <a:t>.</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Boîtes de balles et balles de squash.</a:t>
            </a: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46</a:t>
            </a:fld>
            <a:endParaRPr dirty="0"/>
          </a:p>
        </p:txBody>
      </p:sp>
      <p:sp>
        <p:nvSpPr>
          <p:cNvPr id="7" name="Émoticône 6">
            <a:extLst>
              <a:ext uri="{FF2B5EF4-FFF2-40B4-BE49-F238E27FC236}">
                <a16:creationId xmlns:a16="http://schemas.microsoft.com/office/drawing/2014/main" id="{460D99DD-6741-48E3-A6BD-7BAABDC671DC}"/>
              </a:ext>
            </a:extLst>
          </p:cNvPr>
          <p:cNvSpPr/>
          <p:nvPr/>
        </p:nvSpPr>
        <p:spPr>
          <a:xfrm>
            <a:off x="8676456" y="143297"/>
            <a:ext cx="352425" cy="333375"/>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fr-FR"/>
          </a:p>
        </p:txBody>
      </p:sp>
      <p:pic>
        <p:nvPicPr>
          <p:cNvPr id="8" name="Picture 17" descr="tip">
            <a:extLst>
              <a:ext uri="{FF2B5EF4-FFF2-40B4-BE49-F238E27FC236}">
                <a16:creationId xmlns:a16="http://schemas.microsoft.com/office/drawing/2014/main" id="{2B123481-1883-4D3C-8C91-E11FC18918F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312397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547664" y="3035858"/>
            <a:ext cx="6552728" cy="707886"/>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2</a:t>
            </a:r>
            <a:endParaRPr lang="en-US" sz="2800" b="1" dirty="0"/>
          </a:p>
          <a:p>
            <a:endParaRPr dirty="0">
              <a:latin typeface="Arial"/>
              <a:cs typeface="Arial"/>
            </a:endParaRPr>
          </a:p>
        </p:txBody>
      </p:sp>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5</a:t>
            </a:fld>
            <a:endParaRPr dirty="0"/>
          </a:p>
        </p:txBody>
      </p:sp>
    </p:spTree>
    <p:extLst>
      <p:ext uri="{BB962C8B-B14F-4D97-AF65-F5344CB8AC3E}">
        <p14:creationId xmlns:p14="http://schemas.microsoft.com/office/powerpoint/2010/main" val="398127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692696"/>
            <a:ext cx="8928992" cy="6227346"/>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contrôle de la balle pendant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patient se place à 3 m du mur frontal et frappe en // de CD en cloche.</a:t>
            </a:r>
          </a:p>
          <a:p>
            <a:pPr marL="11132" marR="4453" algn="just">
              <a:spcBef>
                <a:spcPts val="377"/>
              </a:spcBef>
            </a:pPr>
            <a:r>
              <a:rPr lang="fr-FR" sz="1600" dirty="0">
                <a:latin typeface="Times New Roman"/>
                <a:cs typeface="Times New Roman"/>
              </a:rPr>
              <a:t>Il effectue 4 à 5 frappes en continu et allonge la trajectoire de la balle de manière à faire un pas en arrière pendant le déclenchement de la frappe suivante.</a:t>
            </a:r>
          </a:p>
          <a:p>
            <a:pPr marL="11132" marR="4453" algn="just">
              <a:spcBef>
                <a:spcPts val="377"/>
              </a:spcBef>
            </a:pPr>
            <a:r>
              <a:rPr lang="fr-FR" sz="1600" dirty="0">
                <a:latin typeface="Times New Roman"/>
                <a:cs typeface="Times New Roman"/>
              </a:rPr>
              <a:t>Evolution: faire un contrôle de la balle dans la raquette entre chaque frappe.</a:t>
            </a:r>
          </a:p>
          <a:p>
            <a:pPr marL="11132" marR="4453" algn="just">
              <a:spcBef>
                <a:spcPts val="377"/>
              </a:spcBef>
            </a:pPr>
            <a:r>
              <a:rPr lang="fr-FR" sz="1600" dirty="0">
                <a:latin typeface="Times New Roman"/>
                <a:cs typeface="Times New Roman"/>
              </a:rPr>
              <a:t>2 – Le patient se place à 3 m du mur frontal et 2 m du mur latéral. Il frappe une 1</a:t>
            </a:r>
            <a:r>
              <a:rPr lang="fr-FR" sz="1600" baseline="30000" dirty="0">
                <a:latin typeface="Times New Roman"/>
                <a:cs typeface="Times New Roman"/>
              </a:rPr>
              <a:t>ère</a:t>
            </a:r>
            <a:r>
              <a:rPr lang="fr-FR" sz="1600" dirty="0">
                <a:latin typeface="Times New Roman"/>
                <a:cs typeface="Times New Roman"/>
              </a:rPr>
              <a:t> // de CD en cloche.</a:t>
            </a:r>
          </a:p>
          <a:p>
            <a:pPr marL="11132" marR="4453" algn="just">
              <a:spcBef>
                <a:spcPts val="377"/>
              </a:spcBef>
            </a:pPr>
            <a:r>
              <a:rPr lang="fr-FR" sz="1600" dirty="0">
                <a:latin typeface="Times New Roman"/>
                <a:cs typeface="Times New Roman"/>
              </a:rPr>
              <a:t>Il effectue ensuite un pas de côté et en même temps une frappe de contrôle en cloche vers le mur latéral avant la frappe en // suivante. Il enchaîne 4 à 5 frappes en continu.</a:t>
            </a:r>
          </a:p>
          <a:p>
            <a:pPr marL="11132" marR="4453" algn="just">
              <a:spcBef>
                <a:spcPts val="377"/>
              </a:spcBef>
            </a:pPr>
            <a:r>
              <a:rPr lang="fr-FR" sz="1600" dirty="0">
                <a:latin typeface="Times New Roman"/>
                <a:cs typeface="Times New Roman"/>
              </a:rPr>
              <a:t>3 – Le patient se place à 2 m du mur frontal sur le côté droit. Il démarre en // de RV en cloche et avance en effectuant de frappes en continu, placé sur le côté, jusqu’au mur latéral opposé. Il frappe ensuite un double-mur puis poursuit ses frappes en // de CD en cloche jusqu’à l’autre mur latéral et ainsi de suite.</a:t>
            </a:r>
          </a:p>
          <a:p>
            <a:pPr marL="11132" marR="4453" algn="just">
              <a:spcBef>
                <a:spcPts val="377"/>
              </a:spcBef>
            </a:pPr>
            <a:r>
              <a:rPr lang="fr-FR" sz="1600" dirty="0">
                <a:latin typeface="Times New Roman"/>
                <a:cs typeface="Times New Roman"/>
              </a:rPr>
              <a:t>4 – Le patient se place sur la ligne médiane et frappe une balle en volée de CD entre ses jambes, directement vers le mur frontal. Le lâcher de balle doit être précis. Le positionnement sur le côté est recommandé pour cet exercice. Utiliser plusieurs types de balles.</a:t>
            </a:r>
          </a:p>
          <a:p>
            <a:pPr marL="11132" marR="4453" algn="just">
              <a:spcBef>
                <a:spcPts val="377"/>
              </a:spcBef>
            </a:pPr>
            <a:r>
              <a:rPr lang="fr-FR" sz="1600" dirty="0">
                <a:solidFill>
                  <a:schemeClr val="bg1">
                    <a:lumMod val="95000"/>
                  </a:schemeClr>
                </a:solidFill>
                <a:latin typeface="Times New Roman"/>
                <a:cs typeface="Times New Roman"/>
              </a:rPr>
              <a:t>5 – Le patient se place sur la ligne médiane et frappe une balle bleue en // de CD. Il tourne sur lui-même puis enchaîne la // de CD suivante et ainsi de suite. Cette exercice est adapté pour l’orientation.</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Pla</a:t>
            </a:r>
            <a:r>
              <a:rPr lang="fr-FR" sz="1600" spc="5" dirty="0">
                <a:latin typeface="Times New Roman"/>
                <a:cs typeface="Times New Roman"/>
              </a:rPr>
              <a:t>c</a:t>
            </a:r>
            <a:r>
              <a:rPr lang="fr-FR" sz="1600" dirty="0">
                <a:latin typeface="Times New Roman"/>
                <a:cs typeface="Times New Roman"/>
              </a:rPr>
              <a:t>er</a:t>
            </a:r>
            <a:r>
              <a:rPr lang="fr-FR" sz="1600" spc="200" dirty="0">
                <a:latin typeface="Times New Roman"/>
                <a:cs typeface="Times New Roman"/>
              </a:rPr>
              <a:t> </a:t>
            </a:r>
            <a:r>
              <a:rPr lang="fr-FR" sz="1600" dirty="0">
                <a:latin typeface="Times New Roman"/>
                <a:cs typeface="Times New Roman"/>
              </a:rPr>
              <a:t>le patient</a:t>
            </a:r>
            <a:r>
              <a:rPr lang="fr-FR" sz="1600" spc="195" dirty="0">
                <a:latin typeface="Times New Roman"/>
                <a:cs typeface="Times New Roman"/>
              </a:rPr>
              <a:t> </a:t>
            </a:r>
            <a:r>
              <a:rPr lang="fr-FR" sz="1600" spc="-15" dirty="0">
                <a:latin typeface="Times New Roman"/>
                <a:cs typeface="Times New Roman"/>
              </a:rPr>
              <a:t>f</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a:t>
            </a:r>
            <a:r>
              <a:rPr lang="fr-FR" sz="1600" spc="200" dirty="0">
                <a:latin typeface="Times New Roman"/>
                <a:cs typeface="Times New Roman"/>
              </a:rPr>
              <a:t> </a:t>
            </a:r>
            <a:r>
              <a:rPr lang="fr-FR" sz="1600" dirty="0">
                <a:latin typeface="Times New Roman"/>
                <a:cs typeface="Times New Roman"/>
              </a:rPr>
              <a:t>à</a:t>
            </a:r>
            <a:r>
              <a:rPr lang="fr-FR" sz="1600" spc="190" dirty="0">
                <a:latin typeface="Times New Roman"/>
                <a:cs typeface="Times New Roman"/>
              </a:rPr>
              <a:t> </a:t>
            </a:r>
            <a:r>
              <a:rPr lang="fr-FR" sz="1600" dirty="0">
                <a:latin typeface="Times New Roman"/>
                <a:cs typeface="Times New Roman"/>
              </a:rPr>
              <a:t>des situations qui</a:t>
            </a:r>
            <a:r>
              <a:rPr lang="fr-FR" sz="1600" spc="200" dirty="0">
                <a:latin typeface="Times New Roman"/>
                <a:cs typeface="Times New Roman"/>
              </a:rPr>
              <a:t> </a:t>
            </a:r>
            <a:r>
              <a:rPr lang="fr-FR" sz="1600" dirty="0">
                <a:latin typeface="Times New Roman"/>
                <a:cs typeface="Times New Roman"/>
              </a:rPr>
              <a:t>associent contrôle de la balle,</a:t>
            </a:r>
            <a:r>
              <a:rPr lang="fr-FR" sz="1600" spc="204"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ép</a:t>
            </a:r>
            <a:r>
              <a:rPr lang="fr-FR" sz="1600" spc="5" dirty="0">
                <a:latin typeface="Times New Roman"/>
                <a:cs typeface="Times New Roman"/>
              </a:rPr>
              <a:t>l</a:t>
            </a:r>
            <a:r>
              <a:rPr lang="fr-FR" sz="1600" dirty="0">
                <a:latin typeface="Times New Roman"/>
                <a:cs typeface="Times New Roman"/>
              </a:rPr>
              <a:t>ace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r>
              <a:rPr lang="fr-FR" sz="1600" spc="185" dirty="0">
                <a:latin typeface="Times New Roman"/>
                <a:cs typeface="Times New Roman"/>
              </a:rPr>
              <a:t> orientation et </a:t>
            </a:r>
            <a:r>
              <a:rPr lang="fr-FR" sz="1600" dirty="0">
                <a:latin typeface="Times New Roman"/>
                <a:cs typeface="Times New Roman"/>
              </a:rPr>
              <a:t>équ</a:t>
            </a:r>
            <a:r>
              <a:rPr lang="fr-FR" sz="1600" spc="5" dirty="0">
                <a:latin typeface="Times New Roman"/>
                <a:cs typeface="Times New Roman"/>
              </a:rPr>
              <a:t>i</a:t>
            </a:r>
            <a:r>
              <a:rPr lang="fr-FR" sz="1600" dirty="0">
                <a:latin typeface="Times New Roman"/>
                <a:cs typeface="Times New Roman"/>
              </a:rPr>
              <a:t>l</a:t>
            </a:r>
            <a:r>
              <a:rPr lang="fr-FR" sz="1600" spc="5" dirty="0">
                <a:latin typeface="Times New Roman"/>
                <a:cs typeface="Times New Roman"/>
              </a:rPr>
              <a:t>i</a:t>
            </a:r>
            <a:r>
              <a:rPr lang="fr-FR" sz="1600" dirty="0">
                <a:latin typeface="Times New Roman"/>
                <a:cs typeface="Times New Roman"/>
              </a:rPr>
              <a:t>b</a:t>
            </a:r>
            <a:r>
              <a:rPr lang="fr-FR" sz="1600" spc="-15" dirty="0">
                <a:latin typeface="Times New Roman"/>
                <a:cs typeface="Times New Roman"/>
              </a:rPr>
              <a:t>r</a:t>
            </a:r>
            <a:r>
              <a:rPr lang="fr-FR" sz="1600" dirty="0">
                <a:latin typeface="Times New Roman"/>
                <a:cs typeface="Times New Roman"/>
              </a:rPr>
              <a: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bleue ou de racquetball pour 1, 2, 3 et 5, balles de tous types.</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6</a:t>
            </a:fld>
            <a:endParaRPr dirty="0"/>
          </a:p>
        </p:txBody>
      </p:sp>
      <p:pic>
        <p:nvPicPr>
          <p:cNvPr id="8" name="Picture 17" descr="tip">
            <a:extLst>
              <a:ext uri="{FF2B5EF4-FFF2-40B4-BE49-F238E27FC236}">
                <a16:creationId xmlns:a16="http://schemas.microsoft.com/office/drawing/2014/main" id="{7D2E9253-A581-47BD-AF73-25A02A7C064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173471" y="889754"/>
            <a:ext cx="360040" cy="360040"/>
          </a:xfrm>
          <a:prstGeom prst="rect">
            <a:avLst/>
          </a:prstGeom>
          <a:noFill/>
          <a:ln>
            <a:noFill/>
          </a:ln>
        </p:spPr>
      </p:pic>
      <p:pic>
        <p:nvPicPr>
          <p:cNvPr id="9" name="Picture 17" descr="tip">
            <a:extLst>
              <a:ext uri="{FF2B5EF4-FFF2-40B4-BE49-F238E27FC236}">
                <a16:creationId xmlns:a16="http://schemas.microsoft.com/office/drawing/2014/main" id="{88474BD3-7DBF-4744-ACA7-D71CEC3DEB4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923928" y="4221088"/>
            <a:ext cx="360040" cy="360040"/>
          </a:xfrm>
          <a:prstGeom prst="rect">
            <a:avLst/>
          </a:prstGeom>
          <a:noFill/>
          <a:ln>
            <a:noFill/>
          </a:ln>
        </p:spPr>
      </p:pic>
      <p:pic>
        <p:nvPicPr>
          <p:cNvPr id="10" name="Picture 17" descr="tip">
            <a:extLst>
              <a:ext uri="{FF2B5EF4-FFF2-40B4-BE49-F238E27FC236}">
                <a16:creationId xmlns:a16="http://schemas.microsoft.com/office/drawing/2014/main" id="{0DA86507-A21A-45B7-B2ED-FC427B95462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439980" y="4725144"/>
            <a:ext cx="360040" cy="360040"/>
          </a:xfrm>
          <a:prstGeom prst="rect">
            <a:avLst/>
          </a:prstGeom>
          <a:noFill/>
          <a:ln>
            <a:noFill/>
          </a:ln>
        </p:spPr>
      </p:pic>
    </p:spTree>
    <p:extLst>
      <p:ext uri="{BB962C8B-B14F-4D97-AF65-F5344CB8AC3E}">
        <p14:creationId xmlns:p14="http://schemas.microsoft.com/office/powerpoint/2010/main" val="255473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893033"/>
            <a:ext cx="8928992" cy="6124754"/>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de contrôle de la balle pendant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6 - Le patient se déplace devant les courts en frappant une balle (racquetball ou mousse) en cloche de CD  dans le sens de la marche. Il évite les obstacles lors de ses frappes et maintient une allure constante dans son parcours.</a:t>
            </a:r>
          </a:p>
          <a:p>
            <a:pPr marL="11132" marR="4453" algn="just">
              <a:spcBef>
                <a:spcPts val="377"/>
              </a:spcBef>
            </a:pPr>
            <a:r>
              <a:rPr lang="fr-FR" sz="1600" dirty="0">
                <a:latin typeface="Times New Roman"/>
                <a:cs typeface="Times New Roman"/>
              </a:rPr>
              <a:t>7 - Le patient se déplace le long et au pied du 1</a:t>
            </a:r>
            <a:r>
              <a:rPr lang="fr-FR" sz="1600" baseline="30000" dirty="0">
                <a:latin typeface="Times New Roman"/>
                <a:cs typeface="Times New Roman"/>
              </a:rPr>
              <a:t>er</a:t>
            </a:r>
            <a:r>
              <a:rPr lang="fr-FR" sz="1600" dirty="0">
                <a:latin typeface="Times New Roman"/>
                <a:cs typeface="Times New Roman"/>
              </a:rPr>
              <a:t> gradin en jonglant avec la balle (racquetball ou mousse). Entre chaque jongle, il laisse tomber la balle devant lui sur le gradin puis effectue un contrôle après le 1</a:t>
            </a:r>
            <a:r>
              <a:rPr lang="fr-FR" sz="1600" baseline="30000" dirty="0">
                <a:latin typeface="Times New Roman"/>
                <a:cs typeface="Times New Roman"/>
              </a:rPr>
              <a:t>er</a:t>
            </a:r>
            <a:r>
              <a:rPr lang="fr-FR" sz="1600" dirty="0">
                <a:latin typeface="Times New Roman"/>
                <a:cs typeface="Times New Roman"/>
              </a:rPr>
              <a:t> rebond. Le patient doit avancer régulièrement.</a:t>
            </a:r>
          </a:p>
          <a:p>
            <a:pPr marL="11132" marR="4453" algn="just">
              <a:spcBef>
                <a:spcPts val="377"/>
              </a:spcBef>
            </a:pPr>
            <a:r>
              <a:rPr lang="fr-FR" sz="1600" dirty="0">
                <a:latin typeface="Times New Roman"/>
                <a:cs typeface="Times New Roman"/>
              </a:rPr>
              <a:t>8 - Le patient se déplace en marchant sur la 1</a:t>
            </a:r>
            <a:r>
              <a:rPr lang="fr-FR" sz="1600" baseline="30000" dirty="0">
                <a:latin typeface="Times New Roman"/>
                <a:cs typeface="Times New Roman"/>
              </a:rPr>
              <a:t>ère</a:t>
            </a:r>
            <a:r>
              <a:rPr lang="fr-FR" sz="1600" dirty="0">
                <a:latin typeface="Times New Roman"/>
                <a:cs typeface="Times New Roman"/>
              </a:rPr>
              <a:t> rangée de gradins et effectue des A/R tout en frappant la balle (racquetball ou mousse) au sol au pied de cette rangée.</a:t>
            </a:r>
          </a:p>
          <a:p>
            <a:pPr marL="11132" marR="4453" algn="just">
              <a:spcBef>
                <a:spcPts val="377"/>
              </a:spcBef>
            </a:pPr>
            <a:r>
              <a:rPr lang="fr-FR" sz="1600" dirty="0">
                <a:latin typeface="Times New Roman"/>
                <a:cs typeface="Times New Roman"/>
              </a:rPr>
              <a:t>9 – Idem 8 mais le patient laisse tomber la balle (racquetball ou mousse) au sol puis effectue un contrôle après le 1</a:t>
            </a:r>
            <a:r>
              <a:rPr lang="fr-FR" sz="1600" baseline="30000" dirty="0">
                <a:latin typeface="Times New Roman"/>
                <a:cs typeface="Times New Roman"/>
              </a:rPr>
              <a:t>er</a:t>
            </a:r>
            <a:r>
              <a:rPr lang="fr-FR" sz="1600" dirty="0">
                <a:latin typeface="Times New Roman"/>
                <a:cs typeface="Times New Roman"/>
              </a:rPr>
              <a:t> rebond. Le patient doit avancer régulièrement.</a:t>
            </a:r>
          </a:p>
          <a:p>
            <a:pPr marL="11132" marR="4453" algn="just">
              <a:spcBef>
                <a:spcPts val="377"/>
              </a:spcBef>
            </a:pPr>
            <a:r>
              <a:rPr lang="fr-FR" sz="1600" dirty="0">
                <a:latin typeface="Times New Roman"/>
                <a:cs typeface="Times New Roman"/>
              </a:rPr>
              <a:t>10 – Idem 7 mais le patient effectue des A/R sur le gradin en jonglant avec la balle (racquetball ou mousse). Entre chaque jongle, il laisse tomber la balle devant lui sur le gradin puis effectue un contrôle après le 1</a:t>
            </a:r>
            <a:r>
              <a:rPr lang="fr-FR" sz="1600" baseline="30000" dirty="0">
                <a:latin typeface="Times New Roman"/>
                <a:cs typeface="Times New Roman"/>
              </a:rPr>
              <a:t>er</a:t>
            </a:r>
            <a:r>
              <a:rPr lang="fr-FR" sz="1600" dirty="0">
                <a:latin typeface="Times New Roman"/>
                <a:cs typeface="Times New Roman"/>
              </a:rPr>
              <a:t> rebond. Le patient doit avancer régulièrement.</a:t>
            </a:r>
          </a:p>
          <a:p>
            <a:pPr marL="11132" marR="4453" algn="just">
              <a:spcBef>
                <a:spcPts val="377"/>
              </a:spcBef>
            </a:pPr>
            <a:r>
              <a:rPr lang="fr-FR" sz="1600" dirty="0">
                <a:latin typeface="Times New Roman"/>
                <a:cs typeface="Times New Roman"/>
              </a:rPr>
              <a:t>11 – Le patient gravit un escalier en jonglant avec la balle (racquetball ou mousse). Il redescend normalement.</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Pla</a:t>
            </a:r>
            <a:r>
              <a:rPr lang="fr-FR" sz="1600" spc="5" dirty="0">
                <a:latin typeface="Times New Roman"/>
                <a:cs typeface="Times New Roman"/>
              </a:rPr>
              <a:t>c</a:t>
            </a:r>
            <a:r>
              <a:rPr lang="fr-FR" sz="1600" dirty="0">
                <a:latin typeface="Times New Roman"/>
                <a:cs typeface="Times New Roman"/>
              </a:rPr>
              <a:t>er</a:t>
            </a:r>
            <a:r>
              <a:rPr lang="fr-FR" sz="1600" spc="200" dirty="0">
                <a:latin typeface="Times New Roman"/>
                <a:cs typeface="Times New Roman"/>
              </a:rPr>
              <a:t> </a:t>
            </a:r>
            <a:r>
              <a:rPr lang="fr-FR" sz="1600" dirty="0">
                <a:latin typeface="Times New Roman"/>
                <a:cs typeface="Times New Roman"/>
              </a:rPr>
              <a:t>le patient</a:t>
            </a:r>
            <a:r>
              <a:rPr lang="fr-FR" sz="1600" spc="195" dirty="0">
                <a:latin typeface="Times New Roman"/>
                <a:cs typeface="Times New Roman"/>
              </a:rPr>
              <a:t> </a:t>
            </a:r>
            <a:r>
              <a:rPr lang="fr-FR" sz="1600" spc="-15" dirty="0">
                <a:latin typeface="Times New Roman"/>
                <a:cs typeface="Times New Roman"/>
              </a:rPr>
              <a:t>f</a:t>
            </a:r>
            <a:r>
              <a:rPr lang="fr-FR" sz="1600" dirty="0">
                <a:latin typeface="Times New Roman"/>
                <a:cs typeface="Times New Roman"/>
              </a:rPr>
              <a:t>a</a:t>
            </a:r>
            <a:r>
              <a:rPr lang="fr-FR" sz="1600" spc="5" dirty="0">
                <a:latin typeface="Times New Roman"/>
                <a:cs typeface="Times New Roman"/>
              </a:rPr>
              <a:t>c</a:t>
            </a:r>
            <a:r>
              <a:rPr lang="fr-FR" sz="1600" dirty="0">
                <a:latin typeface="Times New Roman"/>
                <a:cs typeface="Times New Roman"/>
              </a:rPr>
              <a:t>e</a:t>
            </a:r>
            <a:r>
              <a:rPr lang="fr-FR" sz="1600" spc="200" dirty="0">
                <a:latin typeface="Times New Roman"/>
                <a:cs typeface="Times New Roman"/>
              </a:rPr>
              <a:t> </a:t>
            </a:r>
            <a:r>
              <a:rPr lang="fr-FR" sz="1600" dirty="0">
                <a:latin typeface="Times New Roman"/>
                <a:cs typeface="Times New Roman"/>
              </a:rPr>
              <a:t>à</a:t>
            </a:r>
            <a:r>
              <a:rPr lang="fr-FR" sz="1600" spc="190" dirty="0">
                <a:latin typeface="Times New Roman"/>
                <a:cs typeface="Times New Roman"/>
              </a:rPr>
              <a:t> </a:t>
            </a:r>
            <a:r>
              <a:rPr lang="fr-FR" sz="1600" dirty="0">
                <a:latin typeface="Times New Roman"/>
                <a:cs typeface="Times New Roman"/>
              </a:rPr>
              <a:t>des situations qui</a:t>
            </a:r>
            <a:r>
              <a:rPr lang="fr-FR" sz="1600" spc="200" dirty="0">
                <a:latin typeface="Times New Roman"/>
                <a:cs typeface="Times New Roman"/>
              </a:rPr>
              <a:t> </a:t>
            </a:r>
            <a:r>
              <a:rPr lang="fr-FR" sz="1600" dirty="0">
                <a:latin typeface="Times New Roman"/>
                <a:cs typeface="Times New Roman"/>
              </a:rPr>
              <a:t>associent contrôle de la balle,</a:t>
            </a:r>
            <a:r>
              <a:rPr lang="fr-FR" sz="1600" spc="204" dirty="0">
                <a:latin typeface="Times New Roman"/>
                <a:cs typeface="Times New Roman"/>
              </a:rPr>
              <a:t> </a:t>
            </a:r>
            <a:r>
              <a:rPr lang="fr-FR" sz="1600" spc="-15" dirty="0">
                <a:latin typeface="Times New Roman"/>
                <a:cs typeface="Times New Roman"/>
              </a:rPr>
              <a:t>d</a:t>
            </a:r>
            <a:r>
              <a:rPr lang="fr-FR" sz="1600" dirty="0">
                <a:latin typeface="Times New Roman"/>
                <a:cs typeface="Times New Roman"/>
              </a:rPr>
              <a:t>ép</a:t>
            </a:r>
            <a:r>
              <a:rPr lang="fr-FR" sz="1600" spc="5" dirty="0">
                <a:latin typeface="Times New Roman"/>
                <a:cs typeface="Times New Roman"/>
              </a:rPr>
              <a:t>l</a:t>
            </a:r>
            <a:r>
              <a:rPr lang="fr-FR" sz="1600" dirty="0">
                <a:latin typeface="Times New Roman"/>
                <a:cs typeface="Times New Roman"/>
              </a:rPr>
              <a:t>ace</a:t>
            </a:r>
            <a:r>
              <a:rPr lang="fr-FR" sz="1600" spc="-10" dirty="0">
                <a:latin typeface="Times New Roman"/>
                <a:cs typeface="Times New Roman"/>
              </a:rPr>
              <a:t>m</a:t>
            </a:r>
            <a:r>
              <a:rPr lang="fr-FR" sz="1600" dirty="0">
                <a:latin typeface="Times New Roman"/>
                <a:cs typeface="Times New Roman"/>
              </a:rPr>
              <a:t>en</a:t>
            </a:r>
            <a:r>
              <a:rPr lang="fr-FR" sz="1600" spc="5" dirty="0">
                <a:latin typeface="Times New Roman"/>
                <a:cs typeface="Times New Roman"/>
              </a:rPr>
              <a:t>t</a:t>
            </a:r>
            <a:r>
              <a:rPr lang="fr-FR" sz="1600" dirty="0">
                <a:latin typeface="Times New Roman"/>
                <a:cs typeface="Times New Roman"/>
              </a:rPr>
              <a:t>s,</a:t>
            </a:r>
            <a:r>
              <a:rPr lang="fr-FR" sz="1600" spc="185" dirty="0">
                <a:latin typeface="Times New Roman"/>
                <a:cs typeface="Times New Roman"/>
              </a:rPr>
              <a:t> orientation et </a:t>
            </a:r>
            <a:r>
              <a:rPr lang="fr-FR" sz="1600" dirty="0">
                <a:latin typeface="Times New Roman"/>
                <a:cs typeface="Times New Roman"/>
              </a:rPr>
              <a:t>équ</a:t>
            </a:r>
            <a:r>
              <a:rPr lang="fr-FR" sz="1600" spc="5" dirty="0">
                <a:latin typeface="Times New Roman"/>
                <a:cs typeface="Times New Roman"/>
              </a:rPr>
              <a:t>i</a:t>
            </a:r>
            <a:r>
              <a:rPr lang="fr-FR" sz="1600" dirty="0">
                <a:latin typeface="Times New Roman"/>
                <a:cs typeface="Times New Roman"/>
              </a:rPr>
              <a:t>l</a:t>
            </a:r>
            <a:r>
              <a:rPr lang="fr-FR" sz="1600" spc="5" dirty="0">
                <a:latin typeface="Times New Roman"/>
                <a:cs typeface="Times New Roman"/>
              </a:rPr>
              <a:t>i</a:t>
            </a:r>
            <a:r>
              <a:rPr lang="fr-FR" sz="1600" dirty="0">
                <a:latin typeface="Times New Roman"/>
                <a:cs typeface="Times New Roman"/>
              </a:rPr>
              <a:t>b</a:t>
            </a:r>
            <a:r>
              <a:rPr lang="fr-FR" sz="1600" spc="-15" dirty="0">
                <a:latin typeface="Times New Roman"/>
                <a:cs typeface="Times New Roman"/>
              </a:rPr>
              <a:t>r</a:t>
            </a:r>
            <a:r>
              <a:rPr lang="fr-FR" sz="1600" dirty="0">
                <a:latin typeface="Times New Roman"/>
                <a:cs typeface="Times New Roman"/>
              </a:rPr>
              <a: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Raquettes, balle de racquetball ou mousse.</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Contrôle</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7</a:t>
            </a:fld>
            <a:endParaRPr dirty="0"/>
          </a:p>
        </p:txBody>
      </p:sp>
      <p:pic>
        <p:nvPicPr>
          <p:cNvPr id="8" name="Picture 17" descr="tip">
            <a:extLst>
              <a:ext uri="{FF2B5EF4-FFF2-40B4-BE49-F238E27FC236}">
                <a16:creationId xmlns:a16="http://schemas.microsoft.com/office/drawing/2014/main" id="{BCE4BB24-28EE-4BB4-8C61-BFC8D887A2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041911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8</a:t>
            </a:fld>
            <a:endParaRPr dirty="0"/>
          </a:p>
        </p:txBody>
      </p:sp>
      <p:sp>
        <p:nvSpPr>
          <p:cNvPr id="4" name="object 3">
            <a:extLst>
              <a:ext uri="{FF2B5EF4-FFF2-40B4-BE49-F238E27FC236}">
                <a16:creationId xmlns:a16="http://schemas.microsoft.com/office/drawing/2014/main" id="{B8653FFD-CE6F-47D0-A235-CB15E44835BD}"/>
              </a:ext>
            </a:extLst>
          </p:cNvPr>
          <p:cNvSpPr txBox="1"/>
          <p:nvPr/>
        </p:nvSpPr>
        <p:spPr>
          <a:xfrm>
            <a:off x="1547664" y="3035858"/>
            <a:ext cx="6336703" cy="430887"/>
          </a:xfrm>
          <a:prstGeom prst="rect">
            <a:avLst/>
          </a:prstGeom>
        </p:spPr>
        <p:txBody>
          <a:bodyPr vert="horz" wrap="square" lIns="0" tIns="0" rIns="0" bIns="0" rtlCol="0">
            <a:spAutoFit/>
          </a:bodyPr>
          <a:lstStyle/>
          <a:p>
            <a:r>
              <a:rPr lang="en-US" sz="2800" b="1" dirty="0" err="1"/>
              <a:t>Jeux</a:t>
            </a:r>
            <a:r>
              <a:rPr lang="en-US" sz="2800" b="1" dirty="0"/>
              <a:t> et </a:t>
            </a:r>
            <a:r>
              <a:rPr lang="en-US" sz="2800" b="1" dirty="0" err="1"/>
              <a:t>exercices</a:t>
            </a:r>
            <a:r>
              <a:rPr lang="en-US" sz="2800" b="1" dirty="0"/>
              <a:t> </a:t>
            </a:r>
            <a:r>
              <a:rPr lang="en-US" sz="2800" b="1" dirty="0" err="1"/>
              <a:t>adaptés</a:t>
            </a:r>
            <a:r>
              <a:rPr lang="en-US" sz="2800" b="1" dirty="0"/>
              <a:t> 5 – Séance </a:t>
            </a:r>
            <a:r>
              <a:rPr lang="fr-FR" sz="2800" b="1" dirty="0"/>
              <a:t>3</a:t>
            </a:r>
            <a:endParaRPr lang="en-US" sz="2800" b="1" dirty="0"/>
          </a:p>
        </p:txBody>
      </p:sp>
    </p:spTree>
    <p:extLst>
      <p:ext uri="{BB962C8B-B14F-4D97-AF65-F5344CB8AC3E}">
        <p14:creationId xmlns:p14="http://schemas.microsoft.com/office/powerpoint/2010/main" val="2084423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7504" y="1195392"/>
            <a:ext cx="8928992" cy="3313728"/>
          </a:xfrm>
          <a:prstGeom prst="rect">
            <a:avLst/>
          </a:prstGeom>
        </p:spPr>
        <p:txBody>
          <a:bodyPr vert="horz" wrap="square" lIns="0" tIns="0" rIns="0" bIns="0" rtlCol="0">
            <a:spAutoFit/>
          </a:bodyPr>
          <a:lstStyle/>
          <a:p>
            <a:pPr marL="11132" algn="just">
              <a:tabLst>
                <a:tab pos="354540" algn="l"/>
              </a:tabLst>
            </a:pPr>
            <a:r>
              <a:rPr lang="fr-FR" sz="1600" b="1" u="heavy" dirty="0">
                <a:latin typeface="Times New Roman"/>
                <a:cs typeface="Times New Roman"/>
              </a:rPr>
              <a:t>Exercices pour coordonner la préparation de raquette avec le déplacement</a:t>
            </a:r>
            <a:endParaRPr lang="fr-FR" sz="1600" dirty="0">
              <a:latin typeface="Times New Roman"/>
              <a:cs typeface="Times New Roman"/>
            </a:endParaRPr>
          </a:p>
          <a:p>
            <a:pPr marL="11132" marR="4453" algn="just">
              <a:spcBef>
                <a:spcPts val="377"/>
              </a:spcBef>
            </a:pPr>
            <a:r>
              <a:rPr lang="fr-FR" sz="1600" dirty="0">
                <a:latin typeface="Times New Roman"/>
                <a:cs typeface="Times New Roman"/>
              </a:rPr>
              <a:t>1 – Le moniteur démontre au patient la technique de préparation de la raquette sur 2 pas avec retour au placement initial.</a:t>
            </a:r>
          </a:p>
          <a:p>
            <a:pPr marL="11132" marR="4453" algn="just">
              <a:spcBef>
                <a:spcPts val="377"/>
              </a:spcBef>
            </a:pPr>
            <a:r>
              <a:rPr lang="fr-FR" sz="1600" dirty="0">
                <a:latin typeface="Times New Roman"/>
                <a:cs typeface="Times New Roman"/>
              </a:rPr>
              <a:t>La frappe de RV s’opère sur le pied droit en avant (pour un joueur droitier).</a:t>
            </a:r>
          </a:p>
          <a:p>
            <a:pPr marL="11132" marR="4453" algn="just">
              <a:spcBef>
                <a:spcPts val="377"/>
              </a:spcBef>
            </a:pPr>
            <a:r>
              <a:rPr lang="fr-FR" sz="1600" dirty="0">
                <a:latin typeface="Times New Roman"/>
                <a:cs typeface="Times New Roman"/>
              </a:rPr>
              <a:t>Le patient doit assimiler ce mouvement en effectuant le geste à vide autant de fois que nécessaire.</a:t>
            </a:r>
          </a:p>
          <a:p>
            <a:pPr marL="11132" marR="4453" algn="just">
              <a:spcBef>
                <a:spcPts val="377"/>
              </a:spcBef>
            </a:pPr>
            <a:r>
              <a:rPr lang="fr-FR" sz="1600" dirty="0">
                <a:latin typeface="Times New Roman"/>
                <a:cs typeface="Times New Roman"/>
              </a:rPr>
              <a:t>Apprendre au patient un geste fluide et sans à-coups.</a:t>
            </a:r>
          </a:p>
          <a:p>
            <a:pPr marL="11132" marR="4453" algn="just">
              <a:spcBef>
                <a:spcPts val="377"/>
              </a:spcBef>
            </a:pPr>
            <a:endParaRPr lang="fr-FR" sz="1600" dirty="0">
              <a:latin typeface="Times New Roman"/>
              <a:cs typeface="Times New Roman"/>
            </a:endParaRPr>
          </a:p>
          <a:p>
            <a:pPr marL="11132" marR="4453" algn="just">
              <a:spcBef>
                <a:spcPts val="377"/>
              </a:spcBef>
            </a:pPr>
            <a:r>
              <a:rPr sz="1600" b="1" u="heavy" dirty="0" err="1">
                <a:latin typeface="Times New Roman"/>
                <a:cs typeface="Times New Roman"/>
              </a:rPr>
              <a:t>Obje</a:t>
            </a:r>
            <a:r>
              <a:rPr sz="1600" b="1" u="heavy" spc="4" dirty="0" err="1">
                <a:latin typeface="Times New Roman"/>
                <a:cs typeface="Times New Roman"/>
              </a:rPr>
              <a:t>c</a:t>
            </a:r>
            <a:r>
              <a:rPr sz="1600" b="1" u="heavy" dirty="0" err="1">
                <a:latin typeface="Times New Roman"/>
                <a:cs typeface="Times New Roman"/>
              </a:rPr>
              <a:t>tif</a:t>
            </a:r>
            <a:r>
              <a:rPr sz="1600" b="1" u="heavy" spc="-9" dirty="0">
                <a:latin typeface="Times New Roman"/>
                <a:cs typeface="Times New Roman"/>
              </a:rPr>
              <a:t> </a:t>
            </a:r>
            <a:r>
              <a:rPr sz="1600" b="1" u="heavy" dirty="0">
                <a:latin typeface="Times New Roman"/>
                <a:cs typeface="Times New Roman"/>
              </a:rPr>
              <a:t>pédagogi</a:t>
            </a:r>
            <a:r>
              <a:rPr sz="1600" b="1" u="heavy" spc="-9" dirty="0">
                <a:latin typeface="Times New Roman"/>
                <a:cs typeface="Times New Roman"/>
              </a:rPr>
              <a:t>q</a:t>
            </a:r>
            <a:r>
              <a:rPr sz="1600" b="1" u="heavy" dirty="0">
                <a:latin typeface="Times New Roman"/>
                <a:cs typeface="Times New Roman"/>
              </a:rPr>
              <a:t>ue</a:t>
            </a:r>
            <a:endParaRPr sz="1600" dirty="0">
              <a:latin typeface="Times New Roman"/>
              <a:cs typeface="Times New Roman"/>
            </a:endParaRPr>
          </a:p>
          <a:p>
            <a:pPr marL="12700" algn="just">
              <a:spcBef>
                <a:spcPts val="434"/>
              </a:spcBef>
            </a:pPr>
            <a:r>
              <a:rPr lang="fr-FR" sz="1600" dirty="0">
                <a:latin typeface="Times New Roman"/>
                <a:cs typeface="Times New Roman"/>
              </a:rPr>
              <a:t>Développement de la coordination du déplacement et de la préparation de raquette.</a:t>
            </a:r>
          </a:p>
          <a:p>
            <a:pPr marL="11132" algn="just">
              <a:tabLst>
                <a:tab pos="354540" algn="l"/>
              </a:tabLst>
            </a:pPr>
            <a:endParaRPr lang="fr-FR" sz="1600" b="1" u="heavy" dirty="0">
              <a:latin typeface="Times New Roman"/>
              <a:cs typeface="Times New Roman"/>
            </a:endParaRPr>
          </a:p>
          <a:p>
            <a:pPr marL="11132" algn="just">
              <a:tabLst>
                <a:tab pos="354540" algn="l"/>
              </a:tabLst>
            </a:pPr>
            <a:r>
              <a:rPr sz="1600" b="1" u="heavy" dirty="0" err="1">
                <a:latin typeface="Times New Roman"/>
                <a:cs typeface="Times New Roman"/>
              </a:rPr>
              <a:t>Maté</a:t>
            </a:r>
            <a:r>
              <a:rPr sz="1600" b="1" u="heavy" spc="4" dirty="0" err="1">
                <a:latin typeface="Times New Roman"/>
                <a:cs typeface="Times New Roman"/>
              </a:rPr>
              <a:t>r</a:t>
            </a:r>
            <a:r>
              <a:rPr sz="1600" b="1" u="heavy" dirty="0" err="1">
                <a:latin typeface="Times New Roman"/>
                <a:cs typeface="Times New Roman"/>
              </a:rPr>
              <a:t>i</a:t>
            </a:r>
            <a:r>
              <a:rPr sz="1600" b="1" u="heavy" spc="4" dirty="0" err="1">
                <a:latin typeface="Times New Roman"/>
                <a:cs typeface="Times New Roman"/>
              </a:rPr>
              <a:t>e</a:t>
            </a:r>
            <a:r>
              <a:rPr sz="1600" b="1" u="heavy" dirty="0" err="1">
                <a:latin typeface="Times New Roman"/>
                <a:cs typeface="Times New Roman"/>
              </a:rPr>
              <a:t>l</a:t>
            </a:r>
            <a:endParaRPr lang="fr-FR" sz="1600" dirty="0">
              <a:latin typeface="Times New Roman"/>
              <a:cs typeface="Times New Roman"/>
            </a:endParaRPr>
          </a:p>
          <a:p>
            <a:pPr marL="11132" algn="just">
              <a:tabLst>
                <a:tab pos="354540" algn="l"/>
              </a:tabLst>
            </a:pPr>
            <a:r>
              <a:rPr lang="fr-FR" sz="1600" dirty="0">
                <a:latin typeface="Times New Roman"/>
                <a:cs typeface="Times New Roman"/>
              </a:rPr>
              <a:t>Raquette, balle bleue ou de racquetball.</a:t>
            </a:r>
            <a:endParaRPr sz="1600" dirty="0">
              <a:latin typeface="Times New Roman"/>
              <a:cs typeface="Times New Roman"/>
            </a:endParaRPr>
          </a:p>
        </p:txBody>
      </p:sp>
      <p:sp>
        <p:nvSpPr>
          <p:cNvPr id="5" name="object 5"/>
          <p:cNvSpPr txBox="1">
            <a:spLocks noGrp="1"/>
          </p:cNvSpPr>
          <p:nvPr>
            <p:ph type="title"/>
          </p:nvPr>
        </p:nvSpPr>
        <p:spPr>
          <a:xfrm>
            <a:off x="60870" y="199437"/>
            <a:ext cx="7247434" cy="677108"/>
          </a:xfrm>
          <a:prstGeom prst="rect">
            <a:avLst/>
          </a:prstGeom>
        </p:spPr>
        <p:txBody>
          <a:bodyPr vert="horz" wrap="square" lIns="0" tIns="0" rIns="0" bIns="0" rtlCol="0">
            <a:spAutoFit/>
          </a:bodyPr>
          <a:lstStyle/>
          <a:p>
            <a:pPr marL="11132" algn="l"/>
            <a:r>
              <a:rPr lang="fr-FR" spc="75" dirty="0">
                <a:ea typeface="+mn-ea"/>
              </a:rPr>
              <a:t>Coordination</a:t>
            </a:r>
            <a:endParaRPr spc="75" dirty="0">
              <a:ea typeface="+mn-ea"/>
            </a:endParaRPr>
          </a:p>
        </p:txBody>
      </p:sp>
      <p:sp>
        <p:nvSpPr>
          <p:cNvPr id="6" name="object 6"/>
          <p:cNvSpPr txBox="1">
            <a:spLocks noGrp="1"/>
          </p:cNvSpPr>
          <p:nvPr>
            <p:ph type="sldNum" sz="quarter" idx="12"/>
          </p:nvPr>
        </p:nvSpPr>
        <p:spPr>
          <a:xfrm>
            <a:off x="6553200" y="6446579"/>
            <a:ext cx="2133600" cy="184666"/>
          </a:xfrm>
          <a:prstGeom prst="rect">
            <a:avLst/>
          </a:prstGeom>
        </p:spPr>
        <p:txBody>
          <a:bodyPr vert="horz" wrap="square" lIns="0" tIns="0" rIns="0" bIns="0" rtlCol="0">
            <a:spAutoFit/>
          </a:bodyPr>
          <a:lstStyle/>
          <a:p>
            <a:pPr marL="22263"/>
            <a:fld id="{81D60167-4931-47E6-BA6A-407CBD079E47}" type="slidenum">
              <a:rPr dirty="0"/>
              <a:pPr marL="22263"/>
              <a:t>9</a:t>
            </a:fld>
            <a:endParaRPr dirty="0"/>
          </a:p>
        </p:txBody>
      </p:sp>
      <p:pic>
        <p:nvPicPr>
          <p:cNvPr id="8" name="Picture 17" descr="tip">
            <a:extLst>
              <a:ext uri="{FF2B5EF4-FFF2-40B4-BE49-F238E27FC236}">
                <a16:creationId xmlns:a16="http://schemas.microsoft.com/office/drawing/2014/main" id="{BF45CC08-C2D5-4514-BCCF-3C37A41E8BB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8244510" y="174497"/>
            <a:ext cx="360040" cy="360040"/>
          </a:xfrm>
          <a:prstGeom prst="rect">
            <a:avLst/>
          </a:prstGeom>
          <a:noFill/>
          <a:ln>
            <a:noFill/>
          </a:ln>
        </p:spPr>
      </p:pic>
    </p:spTree>
    <p:extLst>
      <p:ext uri="{BB962C8B-B14F-4D97-AF65-F5344CB8AC3E}">
        <p14:creationId xmlns:p14="http://schemas.microsoft.com/office/powerpoint/2010/main" val="232856187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12318</TotalTime>
  <Words>5499</Words>
  <Application>Microsoft Office PowerPoint</Application>
  <PresentationFormat>Affichage à l'écran (4:3)</PresentationFormat>
  <Paragraphs>526</Paragraphs>
  <Slides>46</Slides>
  <Notes>46</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46</vt:i4>
      </vt:variant>
    </vt:vector>
  </HeadingPairs>
  <TitlesOfParts>
    <vt:vector size="50" baseType="lpstr">
      <vt:lpstr>Arial</vt:lpstr>
      <vt:lpstr>Calibri</vt:lpstr>
      <vt:lpstr>Times New Roman</vt:lpstr>
      <vt:lpstr>Thème Office</vt:lpstr>
      <vt:lpstr>Présentation PowerPoint</vt:lpstr>
      <vt:lpstr>Coordination</vt:lpstr>
      <vt:lpstr>Contrôle</vt:lpstr>
      <vt:lpstr>Trajectoires</vt:lpstr>
      <vt:lpstr>Présentation PowerPoint</vt:lpstr>
      <vt:lpstr>Contrôle</vt:lpstr>
      <vt:lpstr>Contrôle</vt:lpstr>
      <vt:lpstr>Présentation PowerPoint</vt:lpstr>
      <vt:lpstr>Coordination</vt:lpstr>
      <vt:lpstr>Coordination</vt:lpstr>
      <vt:lpstr>Coordination</vt:lpstr>
      <vt:lpstr>Présentation PowerPoint</vt:lpstr>
      <vt:lpstr>Trajectoires</vt:lpstr>
      <vt:lpstr>Présentation PowerPoint</vt:lpstr>
      <vt:lpstr>Coordination</vt:lpstr>
      <vt:lpstr>Coordination</vt:lpstr>
      <vt:lpstr>Présentation PowerPoint</vt:lpstr>
      <vt:lpstr>Contrôle</vt:lpstr>
      <vt:lpstr>Trajectoires</vt:lpstr>
      <vt:lpstr>Présentation PowerPoint</vt:lpstr>
      <vt:lpstr>Coordination</vt:lpstr>
      <vt:lpstr>Coordination</vt:lpstr>
      <vt:lpstr>Coordination</vt:lpstr>
      <vt:lpstr>Présentation PowerPoint</vt:lpstr>
      <vt:lpstr>Contrôle</vt:lpstr>
      <vt:lpstr>Présentation PowerPoint</vt:lpstr>
      <vt:lpstr>Contrôle</vt:lpstr>
      <vt:lpstr>Présentation PowerPoint</vt:lpstr>
      <vt:lpstr>Contrôle</vt:lpstr>
      <vt:lpstr>Contrôle</vt:lpstr>
      <vt:lpstr>Présentation PowerPoint</vt:lpstr>
      <vt:lpstr>Contrôle</vt:lpstr>
      <vt:lpstr>Présentation PowerPoint</vt:lpstr>
      <vt:lpstr>Coordination</vt:lpstr>
      <vt:lpstr>Présentation PowerPoint</vt:lpstr>
      <vt:lpstr>Placement</vt:lpstr>
      <vt:lpstr>Trajectoires</vt:lpstr>
      <vt:lpstr>Trajectoires</vt:lpstr>
      <vt:lpstr>Présentation PowerPoint</vt:lpstr>
      <vt:lpstr>Trajectoires</vt:lpstr>
      <vt:lpstr>Trajectoires</vt:lpstr>
      <vt:lpstr>Présentation PowerPoint</vt:lpstr>
      <vt:lpstr>Contrôle et adaptation</vt:lpstr>
      <vt:lpstr>Présentation PowerPoint</vt:lpstr>
      <vt:lpstr>Coordination</vt:lpstr>
      <vt:lpstr>Coordination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Roland Bassibey</dc:creator>
  <cp:lastModifiedBy>RBA</cp:lastModifiedBy>
  <cp:revision>199</cp:revision>
  <dcterms:created xsi:type="dcterms:W3CDTF">2016-11-05T11:30:01Z</dcterms:created>
  <dcterms:modified xsi:type="dcterms:W3CDTF">2019-02-26T18:59:55Z</dcterms:modified>
</cp:coreProperties>
</file>