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7" r:id="rId2"/>
    <p:sldId id="283" r:id="rId3"/>
    <p:sldId id="259" r:id="rId4"/>
    <p:sldId id="261" r:id="rId5"/>
    <p:sldId id="260"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84" r:id="rId2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97" autoAdjust="0"/>
    <p:restoredTop sz="94660"/>
  </p:normalViewPr>
  <p:slideViewPr>
    <p:cSldViewPr>
      <p:cViewPr varScale="1">
        <p:scale>
          <a:sx n="79" d="100"/>
          <a:sy n="79" d="100"/>
        </p:scale>
        <p:origin x="90" y="89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73D45D-266B-4B13-8B36-29AC22B32513}" type="datetimeFigureOut">
              <a:rPr lang="fr-FR" smtClean="0"/>
              <a:t>18/02/2019</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0AB621-67C7-4C0A-97B3-288976D9DB3F}" type="slidenum">
              <a:rPr lang="fr-FR" smtClean="0"/>
              <a:t>‹N°›</a:t>
            </a:fld>
            <a:endParaRPr lang="fr-FR" dirty="0"/>
          </a:p>
        </p:txBody>
      </p:sp>
    </p:spTree>
    <p:extLst>
      <p:ext uri="{BB962C8B-B14F-4D97-AF65-F5344CB8AC3E}">
        <p14:creationId xmlns:p14="http://schemas.microsoft.com/office/powerpoint/2010/main" val="3418656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DEEC3-EF63-47ED-B16A-601F1C5C9568}" type="datetimeFigureOut">
              <a:rPr lang="fr-FR" smtClean="0"/>
              <a:t>18/02/2019</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E8FE9-4616-42EA-86D2-B4E2B3742A48}" type="slidenum">
              <a:rPr lang="fr-FR" smtClean="0"/>
              <a:t>‹N°›</a:t>
            </a:fld>
            <a:endParaRPr lang="fr-FR" dirty="0"/>
          </a:p>
        </p:txBody>
      </p:sp>
    </p:spTree>
    <p:extLst>
      <p:ext uri="{BB962C8B-B14F-4D97-AF65-F5344CB8AC3E}">
        <p14:creationId xmlns:p14="http://schemas.microsoft.com/office/powerpoint/2010/main" val="368383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2541555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768969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50826695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543643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882075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7409718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3245924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1636030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818298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0696519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2418479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1634078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515773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119886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0887777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36266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330518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50944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901539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741691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41129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87340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77776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3090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34738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52426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64674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8331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84447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279976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18/02/2019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3429139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369EF6-F720-43F1-A8CF-AD8C4BBE44FA}" type="datetimeFigureOut">
              <a:rPr lang="fr-FR" smtClean="0"/>
              <a:t>18/02/2019</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BF1AF-76DA-4CDE-BFA6-4D44F8040FF8}" type="slidenum">
              <a:rPr lang="fr-FR" smtClean="0"/>
              <a:t>‹N°›</a:t>
            </a:fld>
            <a:endParaRPr lang="fr-FR" dirty="0"/>
          </a:p>
        </p:txBody>
      </p:sp>
    </p:spTree>
    <p:extLst>
      <p:ext uri="{BB962C8B-B14F-4D97-AF65-F5344CB8AC3E}">
        <p14:creationId xmlns:p14="http://schemas.microsoft.com/office/powerpoint/2010/main" val="213892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04998" y="3035858"/>
            <a:ext cx="5994641"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4 – Séance 1</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a:t>
            </a:fld>
            <a:endParaRPr dirty="0"/>
          </a:p>
        </p:txBody>
      </p:sp>
    </p:spTree>
    <p:extLst>
      <p:ext uri="{BB962C8B-B14F-4D97-AF65-F5344CB8AC3E}">
        <p14:creationId xmlns:p14="http://schemas.microsoft.com/office/powerpoint/2010/main" val="143179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04998" y="3035858"/>
            <a:ext cx="5994641"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4 – Séance 4</a:t>
            </a:r>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10</a:t>
            </a:fld>
            <a:endParaRPr dirty="0"/>
          </a:p>
        </p:txBody>
      </p:sp>
    </p:spTree>
    <p:extLst>
      <p:ext uri="{BB962C8B-B14F-4D97-AF65-F5344CB8AC3E}">
        <p14:creationId xmlns:p14="http://schemas.microsoft.com/office/powerpoint/2010/main" val="2438644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894779"/>
            <a:ext cx="8928992" cy="5868273"/>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tube de distribution transparent</a:t>
            </a:r>
          </a:p>
          <a:p>
            <a:pPr marL="11132" algn="just">
              <a:tabLst>
                <a:tab pos="354540" algn="l"/>
              </a:tabLst>
            </a:pPr>
            <a:r>
              <a:rPr lang="fr-FR" sz="1600" dirty="0">
                <a:latin typeface="Times New Roman"/>
                <a:cs typeface="Times New Roman"/>
              </a:rPr>
              <a:t>1 – A l’aide d’un tube transparent, le moniteur lâche des balles devant le patient placé face à lui au niveau de la ligne médiane. La balle doit être frappée en volée de CD. Plus le tube est incliné, plus la balle tombe vite. Le moniteur et le patient se rapprochent du mur frontal.</a:t>
            </a:r>
          </a:p>
          <a:p>
            <a:pPr marL="11132" algn="just">
              <a:tabLst>
                <a:tab pos="354540" algn="l"/>
              </a:tabLst>
            </a:pPr>
            <a:r>
              <a:rPr lang="fr-FR" sz="1600" dirty="0">
                <a:latin typeface="Times New Roman"/>
                <a:cs typeface="Times New Roman"/>
              </a:rPr>
              <a:t>2 – Même exercice avec distribution de 10 à 15 balles en continu. Moins le tube est incliné, plus le patient devra patienter pour sa préparation et sa frappe. Le moniteur peut changer l’angle et la hauteur de distribution du tube. </a:t>
            </a:r>
          </a:p>
          <a:p>
            <a:pPr marL="11132" algn="just">
              <a:tabLst>
                <a:tab pos="354540" algn="l"/>
              </a:tabLst>
            </a:pPr>
            <a:r>
              <a:rPr lang="fr-FR" sz="1600" dirty="0">
                <a:latin typeface="Times New Roman"/>
                <a:cs typeface="Times New Roman"/>
              </a:rPr>
              <a:t>3 – Même exercice, mais le moniteur change l’angle et la hauteur de distribution du tube. Le changement peut s’opérer à chaque balle. </a:t>
            </a:r>
          </a:p>
          <a:p>
            <a:pPr marL="11132" algn="just">
              <a:tabLst>
                <a:tab pos="354540" algn="l"/>
              </a:tabLst>
            </a:pPr>
            <a:r>
              <a:rPr lang="fr-FR" sz="1600" dirty="0">
                <a:latin typeface="Times New Roman"/>
                <a:cs typeface="Times New Roman"/>
              </a:rPr>
              <a:t>4 – Même exercice que 1 mais avec une cible sur pied placée au mur frontal.</a:t>
            </a:r>
          </a:p>
          <a:p>
            <a:pPr marL="11132" algn="just">
              <a:tabLst>
                <a:tab pos="354540" algn="l"/>
              </a:tabLst>
            </a:pPr>
            <a:r>
              <a:rPr lang="fr-FR" sz="1600" b="1" u="heavy" dirty="0">
                <a:latin typeface="Times New Roman"/>
                <a:cs typeface="Times New Roman"/>
              </a:rPr>
              <a:t>Jeux avec tube de distribution opaque(exercice adapté pour les 5 – 10 ans)</a:t>
            </a:r>
          </a:p>
          <a:p>
            <a:pPr marL="11132" marR="4453" algn="just">
              <a:spcBef>
                <a:spcPts val="377"/>
              </a:spcBef>
            </a:pPr>
            <a:r>
              <a:rPr lang="fr-FR" sz="1600" dirty="0">
                <a:latin typeface="Times New Roman"/>
                <a:cs typeface="Times New Roman"/>
              </a:rPr>
              <a:t>5 – Même exercice que 4 mais avec un tube opaque. Le patient dispose de moins de temps pour agir. Le moniteur n’incline pas trop le tube et conserve la même inclinaison durant cet exercice.</a:t>
            </a:r>
          </a:p>
          <a:p>
            <a:pPr marL="11132" marR="4453" algn="just">
              <a:spcBef>
                <a:spcPts val="377"/>
              </a:spcBef>
            </a:pPr>
            <a:r>
              <a:rPr lang="fr-FR" sz="1600" dirty="0">
                <a:latin typeface="Times New Roman"/>
                <a:cs typeface="Times New Roman"/>
              </a:rPr>
              <a:t>6 – Même exercice que 5, mais le moniteur change l’angle et la hauteur de distribution du tube. Le changement peut s’opérer à chaque balle.</a:t>
            </a:r>
          </a:p>
          <a:p>
            <a:pPr marL="11132" marR="4453" algn="just">
              <a:spcBef>
                <a:spcPts val="377"/>
              </a:spcBef>
            </a:pPr>
            <a:r>
              <a:rPr lang="fr-FR" sz="1600" dirty="0">
                <a:latin typeface="Times New Roman"/>
                <a:cs typeface="Times New Roman"/>
              </a:rPr>
              <a:t>7 – Même exercice que 1, mais le patient se tient sur un coussin d’équilibre. Le moniteur peut changer l’angle et la hauteur de distribution du tube.</a:t>
            </a:r>
          </a:p>
          <a:p>
            <a:pPr lvl="1">
              <a:spcBef>
                <a:spcPts val="30"/>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gn="just">
              <a:spcBef>
                <a:spcPts val="434"/>
              </a:spcBef>
            </a:pPr>
            <a:r>
              <a:rPr lang="fr-FR" sz="1600" spc="-60" dirty="0">
                <a:latin typeface="Times New Roman"/>
                <a:cs typeface="Times New Roman"/>
              </a:rPr>
              <a:t>Développement de la préparation, du temps de réaction, du contrôle et du suivi de la balle, de la frappe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tubes transparent et opaque , balles bleues ou rapides, cible, coussin d’équilibre.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Réaction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11</a:t>
            </a:fld>
            <a:endParaRPr dirty="0"/>
          </a:p>
        </p:txBody>
      </p:sp>
      <p:sp>
        <p:nvSpPr>
          <p:cNvPr id="4" name="object 4"/>
          <p:cNvSpPr txBox="1"/>
          <p:nvPr/>
        </p:nvSpPr>
        <p:spPr>
          <a:xfrm>
            <a:off x="7452320" y="258899"/>
            <a:ext cx="1656184" cy="538609"/>
          </a:xfrm>
          <a:prstGeom prst="rect">
            <a:avLst/>
          </a:prstGeom>
        </p:spPr>
        <p:txBody>
          <a:bodyPr vert="horz" wrap="square" lIns="0" tIns="0" rIns="0" bIns="0" rtlCol="0">
            <a:spAutoFit/>
          </a:bodyPr>
          <a:lstStyle/>
          <a:p>
            <a:pPr marL="11132"/>
            <a:r>
              <a:rPr lang="fr-FR" sz="3500" spc="75" dirty="0">
                <a:latin typeface="Arial"/>
                <a:cs typeface="Arial"/>
              </a:rPr>
              <a:t>Le tube</a:t>
            </a:r>
            <a:endParaRPr sz="3500" dirty="0">
              <a:latin typeface="Arial"/>
              <a:cs typeface="Arial"/>
            </a:endParaRPr>
          </a:p>
        </p:txBody>
      </p:sp>
    </p:spTree>
    <p:extLst>
      <p:ext uri="{BB962C8B-B14F-4D97-AF65-F5344CB8AC3E}">
        <p14:creationId xmlns:p14="http://schemas.microsoft.com/office/powerpoint/2010/main" val="520528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04998" y="3035858"/>
            <a:ext cx="5994641"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4 – Séance 5</a:t>
            </a:r>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12</a:t>
            </a:fld>
            <a:endParaRPr dirty="0"/>
          </a:p>
        </p:txBody>
      </p:sp>
    </p:spTree>
    <p:extLst>
      <p:ext uri="{BB962C8B-B14F-4D97-AF65-F5344CB8AC3E}">
        <p14:creationId xmlns:p14="http://schemas.microsoft.com/office/powerpoint/2010/main" val="32210246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412776"/>
            <a:ext cx="8928992" cy="493468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une corbeille</a:t>
            </a:r>
          </a:p>
          <a:p>
            <a:pPr marL="11132" algn="just">
              <a:tabLst>
                <a:tab pos="354540" algn="l"/>
              </a:tabLst>
            </a:pPr>
            <a:r>
              <a:rPr lang="fr-FR" sz="1600" dirty="0">
                <a:latin typeface="Times New Roman"/>
                <a:cs typeface="Times New Roman"/>
              </a:rPr>
              <a:t>1 – Le patient démarre du milieu du court en jonglant avec un ballon dans le tamis de sa raquette. Il se dirige vers une corbeille placée le long du mur latéral. Il laisse tomber le ballon dans la corbeille. En cas de difficulté lors de l’approche finale, il peut se servir de ses mains.</a:t>
            </a:r>
          </a:p>
          <a:p>
            <a:pPr marL="11132" algn="just">
              <a:tabLst>
                <a:tab pos="354540" algn="l"/>
              </a:tabLst>
            </a:pPr>
            <a:r>
              <a:rPr lang="fr-FR" sz="1600" dirty="0">
                <a:latin typeface="Times New Roman"/>
                <a:cs typeface="Times New Roman"/>
              </a:rPr>
              <a:t>2 – Même exercice avec le manche de la raquette. En cas de difficulté lors de l’approche finale, il peut se servir de ses mains.</a:t>
            </a:r>
          </a:p>
          <a:p>
            <a:pPr marL="11132" marR="4453" algn="just">
              <a:spcBef>
                <a:spcPts val="377"/>
              </a:spcBef>
            </a:pPr>
            <a:r>
              <a:rPr lang="fr-FR" sz="1600" dirty="0">
                <a:latin typeface="Times New Roman"/>
                <a:cs typeface="Times New Roman"/>
              </a:rPr>
              <a:t>3 – Même exercice que 1 mais avec une balle bleue ou en mousse. Le patient laisse rebondir la balle au sol 1 fois à chaque pas. Il ne doit pas se servir de ses mains.</a:t>
            </a:r>
          </a:p>
          <a:p>
            <a:pPr marL="11132" marR="4453" algn="just">
              <a:spcBef>
                <a:spcPts val="377"/>
              </a:spcBef>
            </a:pPr>
            <a:r>
              <a:rPr lang="fr-FR" sz="1600" dirty="0">
                <a:latin typeface="Times New Roman"/>
                <a:cs typeface="Times New Roman"/>
              </a:rPr>
              <a:t>4 – Le patient démarre du milieu du court, il serpente autour de 4 coupelles en faisant rebondir au sol une balle (racquetball ou tennis) avec sa raquette. Il peut déposer la balle dans la corbeille par en-dessous.</a:t>
            </a:r>
          </a:p>
          <a:p>
            <a:pPr marL="11132" marR="4453" algn="just">
              <a:spcBef>
                <a:spcPts val="377"/>
              </a:spcBef>
            </a:pPr>
            <a:r>
              <a:rPr lang="fr-FR" sz="1600" dirty="0">
                <a:latin typeface="Times New Roman"/>
                <a:cs typeface="Times New Roman"/>
              </a:rPr>
              <a:t>5 – Placer un ballon de plage léger sur une corbeille située à 2 m du mur frontal et face à la porte. Le patient se place sur le côté et exécute une frappe de balle pour travailler son swing. Il essaie d’envoyer le ballon vers la porte.</a:t>
            </a:r>
          </a:p>
          <a:p>
            <a:pPr marL="11132" marR="4453" algn="just">
              <a:spcBef>
                <a:spcPts val="377"/>
              </a:spcBef>
            </a:pPr>
            <a:r>
              <a:rPr lang="fr-FR" sz="1600" dirty="0">
                <a:latin typeface="Times New Roman"/>
                <a:cs typeface="Times New Roman"/>
              </a:rPr>
              <a:t>6 – Placer une peluche en équilibre sur une corbeille, le long du mur latéral. Le patient se place à mi-distance et essaie de faire tomber la peluche en frappant une balle en mousse après le premier rebond ou à la volée.</a:t>
            </a:r>
          </a:p>
          <a:p>
            <a:pPr marL="11132" marR="4453" algn="just">
              <a:spcBef>
                <a:spcPts val="377"/>
              </a:spcBef>
            </a:pPr>
            <a:r>
              <a:rPr lang="fr-FR" sz="1600" dirty="0">
                <a:latin typeface="Times New Roman"/>
                <a:cs typeface="Times New Roman"/>
              </a:rPr>
              <a:t>7 – Cible mouvante: le moniteur se déplace le long du mur frontal en se protégeant la tête avec sa raquette. Le patient exécute une frappe avec une balle en mousse depuis son carré de service. Les autres patients sont dans le carré opposé. Evolution: le patient fait rebondir sa balle puis exécute un double mur pour atteindre le moniteur en mouvement. </a:t>
            </a: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13</a:t>
            </a:fld>
            <a:endParaRPr dirty="0"/>
          </a:p>
        </p:txBody>
      </p:sp>
      <p:sp>
        <p:nvSpPr>
          <p:cNvPr id="4" name="object 4"/>
          <p:cNvSpPr txBox="1"/>
          <p:nvPr/>
        </p:nvSpPr>
        <p:spPr>
          <a:xfrm>
            <a:off x="6588224" y="258899"/>
            <a:ext cx="2520280" cy="538609"/>
          </a:xfrm>
          <a:prstGeom prst="rect">
            <a:avLst/>
          </a:prstGeom>
        </p:spPr>
        <p:txBody>
          <a:bodyPr vert="horz" wrap="square" lIns="0" tIns="0" rIns="0" bIns="0" rtlCol="0">
            <a:spAutoFit/>
          </a:bodyPr>
          <a:lstStyle/>
          <a:p>
            <a:pPr marL="11132"/>
            <a:r>
              <a:rPr lang="fr-FR" sz="3500" spc="75" dirty="0">
                <a:latin typeface="Arial"/>
                <a:cs typeface="Arial"/>
              </a:rPr>
              <a:t>La corbeille</a:t>
            </a:r>
            <a:endParaRPr sz="3500" dirty="0">
              <a:latin typeface="Arial"/>
              <a:cs typeface="Arial"/>
            </a:endParaRPr>
          </a:p>
        </p:txBody>
      </p:sp>
      <p:sp>
        <p:nvSpPr>
          <p:cNvPr id="7" name="object 5"/>
          <p:cNvSpPr txBox="1">
            <a:spLocks/>
          </p:cNvSpPr>
          <p:nvPr/>
        </p:nvSpPr>
        <p:spPr>
          <a:xfrm>
            <a:off x="60870" y="199437"/>
            <a:ext cx="7247434" cy="677108"/>
          </a:xfrm>
          <a:prstGeom prst="rect">
            <a:avLst/>
          </a:prstGeom>
        </p:spPr>
        <p:txBody>
          <a:bodyPr vert="horz" wrap="square" lIns="0" tIns="0" rIns="0" bIns="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11132" algn="l"/>
            <a:r>
              <a:rPr lang="fr-FR" spc="75" dirty="0">
                <a:ea typeface="+mn-ea"/>
              </a:rPr>
              <a:t>Contrôle et orientation</a:t>
            </a:r>
          </a:p>
        </p:txBody>
      </p:sp>
    </p:spTree>
    <p:extLst>
      <p:ext uri="{BB962C8B-B14F-4D97-AF65-F5344CB8AC3E}">
        <p14:creationId xmlns:p14="http://schemas.microsoft.com/office/powerpoint/2010/main" val="13487626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495812"/>
            <a:ext cx="8928992" cy="384720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une corbeille</a:t>
            </a:r>
          </a:p>
          <a:p>
            <a:pPr marL="11132" marR="4453" algn="just">
              <a:spcBef>
                <a:spcPts val="377"/>
              </a:spcBef>
            </a:pPr>
            <a:r>
              <a:rPr lang="fr-FR" sz="1600" dirty="0">
                <a:latin typeface="Times New Roman"/>
                <a:cs typeface="Times New Roman"/>
              </a:rPr>
              <a:t>8 – Une corbeille est placée couchée le long du mur latéral droit à 1,5 - 2 m du mur frontal, son ouverture vers le tin.  Les patients se placent au T et exécutent des frappes amorties en CD avec une balle bleue, soit après le rebond, soit en volée.  Le but est de faire entrer la balle dans la corbeille.</a:t>
            </a:r>
          </a:p>
          <a:p>
            <a:pPr marL="11132" marR="4453" algn="just">
              <a:spcBef>
                <a:spcPts val="377"/>
              </a:spcBef>
            </a:pPr>
            <a:r>
              <a:rPr lang="fr-FR" sz="1600" dirty="0">
                <a:latin typeface="Times New Roman"/>
                <a:cs typeface="Times New Roman"/>
              </a:rPr>
              <a:t>9 – Une corbeille est placée couchée le long du mur latéral gauche à l’arrière du carré de service avec son ouverture dirigée vers le mur frontal.  Les patients se placent dans le couloir 2 à 3 m du mur frontal et envoient la balle à la main vers le mur latéral. Au rebond ils exécutent une frappe en // de RV dans le couloir. Le but est de faire entrer la balle dans la corbeille quelle que soit la longueur de la parallèle.</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de l’orientation du corps, du contrôle et du suivi de la balle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une corbeille de section carrée, ballons de baudruche, ballon de plage léger, balles (mousse moyenne, racquetball, tennis, bleue).</a:t>
            </a:r>
            <a:endParaRPr sz="1600" dirty="0">
              <a:latin typeface="Times New Roman"/>
              <a:cs typeface="Times New Roman"/>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14</a:t>
            </a:fld>
            <a:endParaRPr dirty="0"/>
          </a:p>
        </p:txBody>
      </p:sp>
      <p:sp>
        <p:nvSpPr>
          <p:cNvPr id="7" name="object 4"/>
          <p:cNvSpPr txBox="1"/>
          <p:nvPr/>
        </p:nvSpPr>
        <p:spPr>
          <a:xfrm>
            <a:off x="6588224" y="258899"/>
            <a:ext cx="2520280" cy="538609"/>
          </a:xfrm>
          <a:prstGeom prst="rect">
            <a:avLst/>
          </a:prstGeom>
        </p:spPr>
        <p:txBody>
          <a:bodyPr vert="horz" wrap="square" lIns="0" tIns="0" rIns="0" bIns="0" rtlCol="0">
            <a:spAutoFit/>
          </a:bodyPr>
          <a:lstStyle/>
          <a:p>
            <a:pPr marL="11132"/>
            <a:r>
              <a:rPr lang="fr-FR" sz="3500" spc="75" dirty="0">
                <a:latin typeface="Arial"/>
                <a:cs typeface="Arial"/>
              </a:rPr>
              <a:t>La corbeille</a:t>
            </a:r>
            <a:endParaRPr sz="3500" dirty="0">
              <a:latin typeface="Arial"/>
              <a:cs typeface="Arial"/>
            </a:endParaRPr>
          </a:p>
        </p:txBody>
      </p:sp>
      <p:sp>
        <p:nvSpPr>
          <p:cNvPr id="8" name="object 5"/>
          <p:cNvSpPr txBox="1">
            <a:spLocks/>
          </p:cNvSpPr>
          <p:nvPr/>
        </p:nvSpPr>
        <p:spPr>
          <a:xfrm>
            <a:off x="60870" y="199437"/>
            <a:ext cx="7247434" cy="677108"/>
          </a:xfrm>
          <a:prstGeom prst="rect">
            <a:avLst/>
          </a:prstGeom>
        </p:spPr>
        <p:txBody>
          <a:bodyPr vert="horz" wrap="square" lIns="0" tIns="0" rIns="0" bIns="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11132" algn="l"/>
            <a:r>
              <a:rPr lang="fr-FR" spc="75" dirty="0">
                <a:ea typeface="+mn-ea"/>
              </a:rPr>
              <a:t>Contrôle et orientation</a:t>
            </a:r>
          </a:p>
        </p:txBody>
      </p:sp>
    </p:spTree>
    <p:extLst>
      <p:ext uri="{BB962C8B-B14F-4D97-AF65-F5344CB8AC3E}">
        <p14:creationId xmlns:p14="http://schemas.microsoft.com/office/powerpoint/2010/main" val="17570951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04998" y="3035858"/>
            <a:ext cx="5994641"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4 – Séance 6</a:t>
            </a:r>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15</a:t>
            </a:fld>
            <a:endParaRPr dirty="0"/>
          </a:p>
        </p:txBody>
      </p:sp>
    </p:spTree>
    <p:extLst>
      <p:ext uri="{BB962C8B-B14F-4D97-AF65-F5344CB8AC3E}">
        <p14:creationId xmlns:p14="http://schemas.microsoft.com/office/powerpoint/2010/main" val="2605910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923603"/>
            <a:ext cx="8928992" cy="300595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Variations sur les distances et la cible</a:t>
            </a:r>
          </a:p>
          <a:p>
            <a:pPr marL="11132" algn="just">
              <a:tabLst>
                <a:tab pos="354540" algn="l"/>
              </a:tabLst>
            </a:pPr>
            <a:r>
              <a:rPr lang="fr-FR" sz="1600" dirty="0">
                <a:latin typeface="Times New Roman"/>
                <a:cs typeface="Times New Roman"/>
              </a:rPr>
              <a:t>1 – Le patient se place en coup droit à 3 m du mur frontal et à 2 m du mur latéral droit. Il enchaine une frappe vers le frontal en // de CD puis après le rebond il se place pour frapper un CD en cloche vers le mur latéral. Après le rebond il se replace pour frapper de nouveau en // de CD vers le mur frontal, et ainsi de suite (balle rapide ou bleue).</a:t>
            </a:r>
          </a:p>
          <a:p>
            <a:pPr marL="11132" algn="just">
              <a:tabLst>
                <a:tab pos="354540" algn="l"/>
              </a:tabLst>
            </a:pPr>
            <a:r>
              <a:rPr lang="fr-FR" sz="1600" dirty="0">
                <a:latin typeface="Times New Roman"/>
                <a:cs typeface="Times New Roman"/>
              </a:rPr>
              <a:t>2 – Le patient se place en // de CD à 3 m du mur frontal et il enchaine des frappes en cloche vers le mur frontal. Entre chaque frappe, après le rebond, il effectue un jonglage puis il laisse tomber la balle (rapide ou bleue) et il enchaine la frappe suivante après le rebond, et ainsi de suite. Enchainer les frappes à la volée // de CD.</a:t>
            </a:r>
          </a:p>
          <a:p>
            <a:pPr marL="11132" marR="4453" algn="just">
              <a:spcBef>
                <a:spcPts val="377"/>
              </a:spcBef>
            </a:pPr>
            <a:r>
              <a:rPr lang="fr-FR" sz="1600" dirty="0">
                <a:latin typeface="Times New Roman"/>
                <a:cs typeface="Times New Roman"/>
              </a:rPr>
              <a:t>3 – Le patient se place en CD à 3 m du mur frontal et à 2 m du mur latéral. Il frappe la balle (en mousse ou tennis) au sol de manière à ce qu’elle soit renvoyée en cloche par le mur frontal, puis il enchaine les frappes en se plaçant sur le côté. Enchainer les frappes à la volée.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16</a:t>
            </a:fld>
            <a:endParaRPr dirty="0"/>
          </a:p>
        </p:txBody>
      </p:sp>
      <p:sp>
        <p:nvSpPr>
          <p:cNvPr id="4" name="object 4"/>
          <p:cNvSpPr txBox="1"/>
          <p:nvPr/>
        </p:nvSpPr>
        <p:spPr>
          <a:xfrm>
            <a:off x="6588224" y="258899"/>
            <a:ext cx="2520280" cy="538609"/>
          </a:xfrm>
          <a:prstGeom prst="rect">
            <a:avLst/>
          </a:prstGeom>
        </p:spPr>
        <p:txBody>
          <a:bodyPr vert="horz" wrap="square" lIns="0" tIns="0" rIns="0" bIns="0" rtlCol="0">
            <a:spAutoFit/>
          </a:bodyPr>
          <a:lstStyle/>
          <a:p>
            <a:pPr marL="11132"/>
            <a:r>
              <a:rPr lang="fr-FR" sz="3500" spc="75" dirty="0">
                <a:latin typeface="Arial"/>
                <a:cs typeface="Arial"/>
              </a:rPr>
              <a:t>Le bon coin</a:t>
            </a:r>
            <a:endParaRPr sz="3500" dirty="0">
              <a:latin typeface="Arial"/>
              <a:cs typeface="Arial"/>
            </a:endParaRPr>
          </a:p>
        </p:txBody>
      </p:sp>
    </p:spTree>
    <p:extLst>
      <p:ext uri="{BB962C8B-B14F-4D97-AF65-F5344CB8AC3E}">
        <p14:creationId xmlns:p14="http://schemas.microsoft.com/office/powerpoint/2010/main" val="3710064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556792"/>
            <a:ext cx="8928992" cy="394979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Variations sur les distances et la cible</a:t>
            </a:r>
          </a:p>
          <a:p>
            <a:pPr marL="11132" marR="4453" algn="just">
              <a:spcBef>
                <a:spcPts val="377"/>
              </a:spcBef>
            </a:pPr>
            <a:r>
              <a:rPr lang="fr-FR" sz="1600" dirty="0">
                <a:latin typeface="Times New Roman"/>
                <a:cs typeface="Times New Roman"/>
              </a:rPr>
              <a:t>4 – 2 patients se placent face au mur frontal depuis la ligne médiane. Ils enchainent une // puis un croisé en laissant rebondir la balle (rapide ou bleue) entre chaque frappe. Frapper au dessus de la ligne de service.</a:t>
            </a:r>
          </a:p>
          <a:p>
            <a:pPr marL="11132" marR="4453" algn="just">
              <a:spcBef>
                <a:spcPts val="377"/>
              </a:spcBef>
            </a:pPr>
            <a:r>
              <a:rPr lang="fr-FR" sz="1600" dirty="0">
                <a:latin typeface="Times New Roman"/>
                <a:cs typeface="Times New Roman"/>
              </a:rPr>
              <a:t>5 – 2 patients se placent face au mur latéral de part et d’autre de la ligne médiane. Ils exécutent à tour de rôle des frappes en cloche en CD de manière à faire rebondir la balle (rapide ou bleue) sur la ligne. </a:t>
            </a:r>
          </a:p>
          <a:p>
            <a:pPr marL="11132" marR="4453" algn="just">
              <a:spcBef>
                <a:spcPts val="377"/>
              </a:spcBef>
            </a:pPr>
            <a:r>
              <a:rPr lang="fr-FR" sz="1600" dirty="0">
                <a:latin typeface="Times New Roman"/>
                <a:cs typeface="Times New Roman"/>
              </a:rPr>
              <a:t>Evolution: effectuer l’exercice en solo. </a:t>
            </a:r>
          </a:p>
          <a:p>
            <a:pPr marL="11132" marR="4453" algn="just">
              <a:spcBef>
                <a:spcPts val="377"/>
              </a:spcBef>
            </a:pPr>
            <a:r>
              <a:rPr lang="fr-FR" sz="1600" dirty="0">
                <a:latin typeface="Times New Roman"/>
                <a:cs typeface="Times New Roman"/>
              </a:rPr>
              <a:t>6 – Puis les patients se placent derrière un couloir étroit (15 cm) matérialisé par la ligne du milieu au T et une bande adhésive. Ils exécutent à tour de rôle des frappes en cloche en CD vers le mur latéral droit, de manière à faire rebondir la balle (rapide ou bleue) dans le couloir. Le 1</a:t>
            </a:r>
            <a:r>
              <a:rPr lang="fr-FR" sz="1600" baseline="30000" dirty="0">
                <a:latin typeface="Times New Roman"/>
                <a:cs typeface="Times New Roman"/>
              </a:rPr>
              <a:t>er</a:t>
            </a:r>
            <a:r>
              <a:rPr lang="fr-FR" sz="1600" dirty="0">
                <a:latin typeface="Times New Roman"/>
                <a:cs typeface="Times New Roman"/>
              </a:rPr>
              <a:t> qui atteint 3 fois la cible a gagné.</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et du suivi de la balle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bande adhésive, balles (mousse moyenne, tennis, bleue).</a:t>
            </a:r>
            <a:endParaRPr sz="1600" dirty="0">
              <a:latin typeface="Times New Roman"/>
              <a:cs typeface="Times New Roman"/>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17</a:t>
            </a:fld>
            <a:endParaRPr dirty="0"/>
          </a:p>
        </p:txBody>
      </p:sp>
      <p:sp>
        <p:nvSpPr>
          <p:cNvPr id="7" name="object 4"/>
          <p:cNvSpPr txBox="1"/>
          <p:nvPr/>
        </p:nvSpPr>
        <p:spPr>
          <a:xfrm>
            <a:off x="6012160" y="258899"/>
            <a:ext cx="3096344" cy="538609"/>
          </a:xfrm>
          <a:prstGeom prst="rect">
            <a:avLst/>
          </a:prstGeom>
        </p:spPr>
        <p:txBody>
          <a:bodyPr vert="horz" wrap="square" lIns="0" tIns="0" rIns="0" bIns="0" rtlCol="0">
            <a:spAutoFit/>
          </a:bodyPr>
          <a:lstStyle/>
          <a:p>
            <a:pPr marL="11132"/>
            <a:r>
              <a:rPr lang="fr-FR" sz="3500" spc="75" dirty="0">
                <a:latin typeface="Arial"/>
                <a:cs typeface="Arial"/>
              </a:rPr>
              <a:t>La ligne rouge</a:t>
            </a:r>
            <a:endParaRPr sz="3500" dirty="0">
              <a:latin typeface="Arial"/>
              <a:cs typeface="Arial"/>
            </a:endParaRPr>
          </a:p>
        </p:txBody>
      </p:sp>
      <p:sp>
        <p:nvSpPr>
          <p:cNvPr id="8" name="object 5"/>
          <p:cNvSpPr txBox="1">
            <a:spLocks/>
          </p:cNvSpPr>
          <p:nvPr/>
        </p:nvSpPr>
        <p:spPr>
          <a:xfrm>
            <a:off x="60870" y="199437"/>
            <a:ext cx="7247434" cy="677108"/>
          </a:xfrm>
          <a:prstGeom prst="rect">
            <a:avLst/>
          </a:prstGeom>
        </p:spPr>
        <p:txBody>
          <a:bodyPr vert="horz" wrap="square" lIns="0" tIns="0" rIns="0" bIns="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11132" algn="l"/>
            <a:r>
              <a:rPr lang="fr-FR" spc="75" dirty="0">
                <a:ea typeface="+mn-ea"/>
              </a:rPr>
              <a:t>Contrôle</a:t>
            </a:r>
          </a:p>
        </p:txBody>
      </p:sp>
    </p:spTree>
    <p:extLst>
      <p:ext uri="{BB962C8B-B14F-4D97-AF65-F5344CB8AC3E}">
        <p14:creationId xmlns:p14="http://schemas.microsoft.com/office/powerpoint/2010/main" val="32650442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04998" y="3035858"/>
            <a:ext cx="5994641"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4 </a:t>
            </a:r>
            <a:r>
              <a:rPr lang="en-US" sz="2800" b="1"/>
              <a:t>– Séance </a:t>
            </a:r>
            <a:r>
              <a:rPr lang="en-US" sz="2800" b="1" dirty="0"/>
              <a:t>7</a:t>
            </a:r>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18</a:t>
            </a:fld>
            <a:endParaRPr dirty="0"/>
          </a:p>
        </p:txBody>
      </p:sp>
    </p:spTree>
    <p:extLst>
      <p:ext uri="{BB962C8B-B14F-4D97-AF65-F5344CB8AC3E}">
        <p14:creationId xmlns:p14="http://schemas.microsoft.com/office/powerpoint/2010/main" val="262706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86604"/>
            <a:ext cx="8928992" cy="493468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variés à 2. Créer un enjeu entre joueurs. Adapté après des exercices en solo</a:t>
            </a:r>
          </a:p>
          <a:p>
            <a:pPr marL="11132" algn="just">
              <a:tabLst>
                <a:tab pos="354540" algn="l"/>
              </a:tabLst>
            </a:pPr>
            <a:r>
              <a:rPr lang="fr-FR" sz="1600" dirty="0">
                <a:latin typeface="Times New Roman"/>
                <a:cs typeface="Times New Roman"/>
              </a:rPr>
              <a:t>1 – Les 2 patients se font face (3 – 4 m) et se renvoient en continu une balle de racquetball en la frappant avec la paume de la main après le 1</a:t>
            </a:r>
            <a:r>
              <a:rPr lang="fr-FR" sz="1600" baseline="30000" dirty="0">
                <a:latin typeface="Times New Roman"/>
                <a:cs typeface="Times New Roman"/>
              </a:rPr>
              <a:t>er</a:t>
            </a:r>
            <a:r>
              <a:rPr lang="fr-FR" sz="1600" dirty="0">
                <a:latin typeface="Times New Roman"/>
                <a:cs typeface="Times New Roman"/>
              </a:rPr>
              <a:t> rebond.</a:t>
            </a:r>
          </a:p>
          <a:p>
            <a:pPr marL="11132" algn="just">
              <a:tabLst>
                <a:tab pos="354540" algn="l"/>
              </a:tabLst>
            </a:pPr>
            <a:r>
              <a:rPr lang="fr-FR" sz="1600" dirty="0">
                <a:latin typeface="Times New Roman"/>
                <a:cs typeface="Times New Roman"/>
              </a:rPr>
              <a:t>2 – Les 2 patients se font face dans chaque carré de service et se renvoient un ballon de plage léger en le frappant avec la paume de la main et en se plaçant sur le côté. Ils doivent rattraper le ballon en volée, des 2 mains. Alterner les frappes avec chaque main.</a:t>
            </a:r>
          </a:p>
          <a:p>
            <a:pPr marL="11132" marR="4453" algn="just">
              <a:spcBef>
                <a:spcPts val="377"/>
              </a:spcBef>
            </a:pPr>
            <a:r>
              <a:rPr lang="fr-FR" sz="1600" dirty="0">
                <a:latin typeface="Times New Roman"/>
                <a:cs typeface="Times New Roman"/>
              </a:rPr>
              <a:t>3 – Placer un cerceau au sol devant le mur frontal (1,5 – 2 m) et effectuer des échanges croisé à 2 en frappant la balle (racquetball, bleue) en cloche (CD ou RV). </a:t>
            </a:r>
          </a:p>
          <a:p>
            <a:pPr marL="11132" marR="4453" algn="just">
              <a:spcBef>
                <a:spcPts val="377"/>
              </a:spcBef>
            </a:pPr>
            <a:r>
              <a:rPr lang="fr-FR" sz="1600" dirty="0">
                <a:latin typeface="Times New Roman"/>
                <a:cs typeface="Times New Roman"/>
              </a:rPr>
              <a:t>Evolution: chaque patient frappe une balle pour lui-même avant de frapper en croisé pour atteindre le cerceau.</a:t>
            </a:r>
          </a:p>
          <a:p>
            <a:pPr marL="11132" marR="4453" algn="just">
              <a:spcBef>
                <a:spcPts val="377"/>
              </a:spcBef>
            </a:pPr>
            <a:r>
              <a:rPr lang="fr-FR" sz="1600" dirty="0">
                <a:latin typeface="Times New Roman"/>
                <a:cs typeface="Times New Roman"/>
              </a:rPr>
              <a:t>4 – Le moniteur et le patient jouent sur la même ligne, à 3 m face au mur latéral droit. Un cerceau est placé au sol devant le mur latéral (1,5 m). Ils effectuent des échanges croisés en frappant la balle (racquetball, bleue) en cloche (CD ou RV), la balle doit rebondir dans le cerceau. Compter le nombre de coups réussis.</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gn="just">
              <a:spcBef>
                <a:spcPts val="434"/>
              </a:spcBef>
            </a:pPr>
            <a:r>
              <a:rPr lang="fr-FR" sz="1600" spc="-60" dirty="0">
                <a:latin typeface="Times New Roman"/>
                <a:cs typeface="Times New Roman"/>
              </a:rPr>
              <a:t>Développement de l’orientation du corps, du contrôle et du suivi de la balle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ballon de plage léger, balles (racquetball, bleue), cerceau.</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 et orientation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19</a:t>
            </a:fld>
            <a:endParaRPr dirty="0"/>
          </a:p>
        </p:txBody>
      </p:sp>
    </p:spTree>
    <p:extLst>
      <p:ext uri="{BB962C8B-B14F-4D97-AF65-F5344CB8AC3E}">
        <p14:creationId xmlns:p14="http://schemas.microsoft.com/office/powerpoint/2010/main" val="3090699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780955"/>
            <a:ext cx="8928992" cy="603242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ballons de baudruche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Raquette à plat, le patient jongle le plus longtemps possible avec 2 ballons.</a:t>
            </a:r>
          </a:p>
          <a:p>
            <a:pPr marL="11132" marR="4453" algn="just">
              <a:spcBef>
                <a:spcPts val="377"/>
              </a:spcBef>
            </a:pPr>
            <a:r>
              <a:rPr lang="fr-FR" sz="1600" dirty="0">
                <a:latin typeface="Times New Roman"/>
                <a:cs typeface="Times New Roman"/>
              </a:rPr>
              <a:t>2 – Les patients font la course d’un mur latéral à l’autre en frappant les ballons en l’air et devant eux, en continu sur les A/R.</a:t>
            </a:r>
          </a:p>
          <a:p>
            <a:pPr marL="11132" marR="4453" algn="just">
              <a:spcBef>
                <a:spcPts val="377"/>
              </a:spcBef>
            </a:pPr>
            <a:r>
              <a:rPr lang="fr-FR" sz="1600" dirty="0">
                <a:latin typeface="Times New Roman"/>
                <a:cs typeface="Times New Roman"/>
              </a:rPr>
              <a:t>3 – Même exercice  seulement avec les mains.</a:t>
            </a:r>
          </a:p>
          <a:p>
            <a:pPr marL="11132" marR="4453" algn="just">
              <a:spcBef>
                <a:spcPts val="377"/>
              </a:spcBef>
            </a:pPr>
            <a:r>
              <a:rPr lang="fr-FR" sz="1600" dirty="0">
                <a:latin typeface="Times New Roman"/>
                <a:cs typeface="Times New Roman"/>
              </a:rPr>
              <a:t>	Travail à 2 en jonglant avec les mains (2 ballons chacun).</a:t>
            </a:r>
          </a:p>
          <a:p>
            <a:pPr marL="11132" marR="4453" algn="just">
              <a:spcBef>
                <a:spcPts val="377"/>
              </a:spcBef>
            </a:pPr>
            <a:r>
              <a:rPr lang="fr-FR" sz="1600" dirty="0">
                <a:latin typeface="Times New Roman"/>
                <a:cs typeface="Times New Roman"/>
              </a:rPr>
              <a:t>	Travail à 2 en jonglant avec raquettes (4, 5, 6 ballons).</a:t>
            </a:r>
          </a:p>
          <a:p>
            <a:pPr marL="11132" marR="4453" algn="just">
              <a:spcBef>
                <a:spcPts val="377"/>
              </a:spcBef>
            </a:pPr>
            <a:r>
              <a:rPr lang="fr-FR" sz="1600" dirty="0">
                <a:latin typeface="Times New Roman"/>
                <a:cs typeface="Times New Roman"/>
              </a:rPr>
              <a:t>4 – Le patient frappe le ballon en l’air avec sa raquette puis va toucher le mur et rattrape le ballon avant qu’il ne touche le sol (au moins à 2 m du mur latéral).</a:t>
            </a:r>
          </a:p>
          <a:p>
            <a:pPr marL="11132" marR="4453" algn="just">
              <a:spcBef>
                <a:spcPts val="377"/>
              </a:spcBef>
            </a:pPr>
            <a:r>
              <a:rPr lang="fr-FR" sz="1600" dirty="0">
                <a:latin typeface="Times New Roman"/>
                <a:cs typeface="Times New Roman"/>
              </a:rPr>
              <a:t>	Même exercice en continu au moins à 1,5 m du mur latéral et en effectuant des pas chassés.</a:t>
            </a:r>
          </a:p>
          <a:p>
            <a:pPr marL="11132" marR="4453" algn="just">
              <a:spcBef>
                <a:spcPts val="377"/>
              </a:spcBef>
            </a:pPr>
            <a:r>
              <a:rPr lang="fr-FR" sz="1600" dirty="0">
                <a:latin typeface="Times New Roman"/>
                <a:cs typeface="Times New Roman"/>
              </a:rPr>
              <a:t>5 – Nombre de frappes dans le ballon pour aller d’un côté à l’autre. Puis du mur frontal à la vitre.</a:t>
            </a:r>
          </a:p>
          <a:p>
            <a:pPr marL="11132" marR="4453" algn="just">
              <a:spcBef>
                <a:spcPts val="377"/>
              </a:spcBef>
            </a:pPr>
            <a:r>
              <a:rPr lang="fr-FR" sz="1600" dirty="0">
                <a:latin typeface="Times New Roman"/>
                <a:cs typeface="Times New Roman"/>
              </a:rPr>
              <a:t>6 – Garder l’équilibre en marchant sur la ligne tout en jonglant avec le ballon. Marcher en arrière et sur le côté (utiliser les lignes médianes et des carrés).</a:t>
            </a:r>
          </a:p>
          <a:p>
            <a:pPr marL="11132" marR="4453" algn="just">
              <a:spcBef>
                <a:spcPts val="377"/>
              </a:spcBef>
            </a:pPr>
            <a:r>
              <a:rPr lang="fr-FR" sz="1600" dirty="0">
                <a:latin typeface="Times New Roman"/>
                <a:cs typeface="Times New Roman"/>
              </a:rPr>
              <a:t>7 – Jongler le plus longtemps possible sur un coussin d’équilibre.</a:t>
            </a:r>
          </a:p>
          <a:p>
            <a:pPr marL="11132" marR="4453" algn="just">
              <a:spcBef>
                <a:spcPts val="377"/>
              </a:spcBef>
            </a:pPr>
            <a:r>
              <a:rPr lang="fr-FR" sz="1600" dirty="0">
                <a:latin typeface="Times New Roman"/>
                <a:cs typeface="Times New Roman"/>
              </a:rPr>
              <a:t>8 – Jouer au Volley (filet au milieu) le plus longtemps possible avec un seul ballon.</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de l’orientation dans l’espace, du contrôle de la raquette.</a:t>
            </a:r>
            <a:r>
              <a:rPr lang="fr-FR" sz="1600" dirty="0">
                <a:latin typeface="Times New Roman"/>
                <a:cs typeface="Times New Roman"/>
              </a:rPr>
              <a:t> </a:t>
            </a:r>
            <a:r>
              <a:rPr lang="fr-FR" sz="1600" spc="-60" dirty="0">
                <a:latin typeface="Times New Roman"/>
                <a:cs typeface="Times New Roman"/>
              </a:rPr>
              <a:t>Améliorer sa coordination par rapport à un objet se déplaçant en l’air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ballons de baudruche (2 par patient), filet de badminton.</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Orientation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a:t>
            </a:fld>
            <a:endParaRPr dirty="0"/>
          </a:p>
        </p:txBody>
      </p:sp>
      <p:sp>
        <p:nvSpPr>
          <p:cNvPr id="4" name="object 4"/>
          <p:cNvSpPr txBox="1"/>
          <p:nvPr/>
        </p:nvSpPr>
        <p:spPr>
          <a:xfrm>
            <a:off x="6300192" y="258899"/>
            <a:ext cx="2592288" cy="558184"/>
          </a:xfrm>
          <a:prstGeom prst="rect">
            <a:avLst/>
          </a:prstGeom>
        </p:spPr>
        <p:txBody>
          <a:bodyPr vert="horz" wrap="square" lIns="0" tIns="0" rIns="0" bIns="0" rtlCol="0">
            <a:spAutoFit/>
          </a:bodyPr>
          <a:lstStyle/>
          <a:p>
            <a:pPr marL="11132"/>
            <a:r>
              <a:rPr lang="fr-FR" sz="3500" spc="75" dirty="0">
                <a:latin typeface="Arial"/>
                <a:cs typeface="Arial"/>
              </a:rPr>
              <a:t>Ballon vole!</a:t>
            </a:r>
            <a:endParaRPr sz="3500" dirty="0">
              <a:latin typeface="Arial"/>
              <a:cs typeface="Arial"/>
            </a:endParaRPr>
          </a:p>
        </p:txBody>
      </p:sp>
    </p:spTree>
    <p:extLst>
      <p:ext uri="{BB962C8B-B14F-4D97-AF65-F5344CB8AC3E}">
        <p14:creationId xmlns:p14="http://schemas.microsoft.com/office/powerpoint/2010/main" val="235751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63377"/>
            <a:ext cx="8928992" cy="419602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variés à 2. Créer un enjeu entre joueurs. Adapté après des exercices en solo</a:t>
            </a:r>
          </a:p>
          <a:p>
            <a:pPr marL="11132" marR="4453" algn="just">
              <a:spcBef>
                <a:spcPts val="377"/>
              </a:spcBef>
            </a:pPr>
            <a:r>
              <a:rPr lang="fr-FR" sz="1600" dirty="0">
                <a:latin typeface="Times New Roman"/>
                <a:cs typeface="Times New Roman"/>
              </a:rPr>
              <a:t>5 – Le moniteur et le patient sont face à face sur la ligne du milieu, chacun à 1 m du T. Le moniteur frappe une balle (racquetball ou bleue) en cloche de CD vers le mur latéral droit. Après le 1</a:t>
            </a:r>
            <a:r>
              <a:rPr lang="fr-FR" sz="1600" baseline="30000" dirty="0">
                <a:latin typeface="Times New Roman"/>
                <a:cs typeface="Times New Roman"/>
              </a:rPr>
              <a:t>er</a:t>
            </a:r>
            <a:r>
              <a:rPr lang="fr-FR" sz="1600" dirty="0">
                <a:latin typeface="Times New Roman"/>
                <a:cs typeface="Times New Roman"/>
              </a:rPr>
              <a:t> rebond, le patient frappe en cloche de CD vers le mur latéral gauche. Chacun joue vers sa gauche. Le point d’impact avec la raquette doit se situer au niveau de la ligne du milieu.</a:t>
            </a:r>
          </a:p>
          <a:p>
            <a:pPr marL="11132" marR="4453" algn="just">
              <a:spcBef>
                <a:spcPts val="377"/>
              </a:spcBef>
            </a:pPr>
            <a:r>
              <a:rPr lang="fr-FR" sz="1600" dirty="0">
                <a:latin typeface="Times New Roman"/>
                <a:cs typeface="Times New Roman"/>
              </a:rPr>
              <a:t>Evolution: le patient joue seul avec les 2 murs latéraux, il peut laisser rebondir la balle 2 fois en cas de difficulté. Son placement doit être adapté avant chaque frappe.</a:t>
            </a:r>
          </a:p>
          <a:p>
            <a:pPr marL="11132" marR="4453" algn="just">
              <a:spcBef>
                <a:spcPts val="377"/>
              </a:spcBef>
            </a:pPr>
            <a:r>
              <a:rPr lang="fr-FR" sz="1600" dirty="0">
                <a:latin typeface="Times New Roman"/>
                <a:cs typeface="Times New Roman"/>
              </a:rPr>
              <a:t>6 – Le moniteur et le patient sont devant la ligne médiane et ils effectuent des échanges en croisé (CD et RV) et en continu depuis leur moitié de terrain. La balle (racquetball ou bleue) est frappée en cloche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gn="just">
              <a:spcBef>
                <a:spcPts val="434"/>
              </a:spcBef>
            </a:pPr>
            <a:r>
              <a:rPr lang="fr-FR" sz="1600" spc="-60" dirty="0">
                <a:latin typeface="Times New Roman"/>
                <a:cs typeface="Times New Roman"/>
              </a:rPr>
              <a:t>Développement de l’orientation du corps, du contrôle et du suivi de la balle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balles (racquetball,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 et orientation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20</a:t>
            </a:fld>
            <a:endParaRPr dirty="0"/>
          </a:p>
        </p:txBody>
      </p:sp>
    </p:spTree>
    <p:extLst>
      <p:ext uri="{BB962C8B-B14F-4D97-AF65-F5344CB8AC3E}">
        <p14:creationId xmlns:p14="http://schemas.microsoft.com/office/powerpoint/2010/main" val="1272066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04998" y="3035858"/>
            <a:ext cx="5994641"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4 – Séance 2</a:t>
            </a:r>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a:t>
            </a:fld>
            <a:endParaRPr dirty="0"/>
          </a:p>
        </p:txBody>
      </p:sp>
    </p:spTree>
    <p:extLst>
      <p:ext uri="{BB962C8B-B14F-4D97-AF65-F5344CB8AC3E}">
        <p14:creationId xmlns:p14="http://schemas.microsoft.com/office/powerpoint/2010/main" val="361149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241072"/>
            <a:ext cx="8928992" cy="469872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boîte de balles de tennis et balles de </a:t>
            </a:r>
            <a:r>
              <a:rPr lang="fr-FR" sz="1600" b="1" u="heavy" dirty="0" err="1">
                <a:latin typeface="Times New Roman"/>
                <a:cs typeface="Times New Roman"/>
              </a:rPr>
              <a:t>racquetball</a:t>
            </a:r>
            <a:endParaRPr sz="1600" dirty="0">
              <a:latin typeface="Times New Roman"/>
              <a:cs typeface="Times New Roman"/>
            </a:endParaRPr>
          </a:p>
          <a:p>
            <a:pPr marL="11132" marR="4453" algn="just">
              <a:spcBef>
                <a:spcPts val="377"/>
              </a:spcBef>
            </a:pPr>
            <a:r>
              <a:rPr lang="fr-FR" sz="1600" dirty="0">
                <a:latin typeface="Times New Roman"/>
                <a:cs typeface="Times New Roman"/>
              </a:rPr>
              <a:t>1 – Le moniteur fait rebondir une balle de racquetball à 2 – 3 m, le patient essaie de l’attraper dans un réceptacle cylindrique avant qu’elle ne rebondisse une 2</a:t>
            </a:r>
            <a:r>
              <a:rPr lang="fr-FR" sz="1600" baseline="30000" dirty="0">
                <a:latin typeface="Times New Roman"/>
                <a:cs typeface="Times New Roman"/>
              </a:rPr>
              <a:t>ème</a:t>
            </a:r>
            <a:r>
              <a:rPr lang="fr-FR" sz="1600" dirty="0">
                <a:latin typeface="Times New Roman"/>
                <a:cs typeface="Times New Roman"/>
              </a:rPr>
              <a:t> fois.</a:t>
            </a:r>
          </a:p>
          <a:p>
            <a:pPr marL="11132" marR="4453" algn="just">
              <a:spcBef>
                <a:spcPts val="377"/>
              </a:spcBef>
            </a:pPr>
            <a:r>
              <a:rPr lang="fr-FR" sz="1600" dirty="0">
                <a:latin typeface="Times New Roman"/>
                <a:cs typeface="Times New Roman"/>
              </a:rPr>
              <a:t>2 – Le moniteur envoie la balle en cloche vers la ligne de service, le patient essaie de l’intercepter directement dans le réceptacle.</a:t>
            </a:r>
          </a:p>
          <a:p>
            <a:pPr marL="11132" marR="4453" algn="just">
              <a:spcBef>
                <a:spcPts val="377"/>
              </a:spcBef>
            </a:pPr>
            <a:r>
              <a:rPr lang="fr-FR" sz="1600" dirty="0">
                <a:latin typeface="Times New Roman"/>
                <a:cs typeface="Times New Roman"/>
              </a:rPr>
              <a:t>3 – Le patient jette lui-même la balle au-dessus de lui et la réceptionne dans le réceptacle.</a:t>
            </a:r>
          </a:p>
          <a:p>
            <a:pPr marL="11132" marR="4453" algn="just">
              <a:spcBef>
                <a:spcPts val="377"/>
              </a:spcBef>
            </a:pPr>
            <a:r>
              <a:rPr lang="fr-FR" sz="1600" dirty="0">
                <a:latin typeface="Times New Roman"/>
                <a:cs typeface="Times New Roman"/>
              </a:rPr>
              <a:t>4 – Le moniteur envoie la balle en cloche et légèrement croisée vers la ligne de service. Le patient placé à côté du moniteur essaie de la réceptionner dans le réceptacle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5 – Le moniteur envoie la balle au sol, légèrement croisée vers la ligne de service. Le patient placé à côté du moniteur essaie de la réceptionner dans le réceptacle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6 – Même exercice, mais le patient essaie de réceptionner la balle à la volée.</a:t>
            </a:r>
          </a:p>
          <a:p>
            <a:pPr marL="11132" marR="4453" algn="just">
              <a:spcBef>
                <a:spcPts val="377"/>
              </a:spcBef>
            </a:pPr>
            <a:r>
              <a:rPr lang="fr-FR" sz="1600" dirty="0">
                <a:latin typeface="Times New Roman"/>
                <a:cs typeface="Times New Roman"/>
              </a:rPr>
              <a:t>7 – Le patient réalise seul les exercices 4, 5 et 6.</a:t>
            </a:r>
          </a:p>
          <a:p>
            <a:pPr marL="11132" marR="4453" algn="just">
              <a:spcBef>
                <a:spcPts val="377"/>
              </a:spcBef>
            </a:pPr>
            <a:r>
              <a:rPr lang="fr-FR" sz="1600" dirty="0">
                <a:latin typeface="Times New Roman"/>
                <a:cs typeface="Times New Roman"/>
              </a:rPr>
              <a:t>8 – Même exercice que 5, mais dans un angle frontal.</a:t>
            </a:r>
          </a:p>
          <a:p>
            <a:pPr marL="11132" marR="4453" algn="just">
              <a:spcBef>
                <a:spcPts val="377"/>
              </a:spcBef>
            </a:pPr>
            <a:r>
              <a:rPr lang="fr-FR" sz="1600" dirty="0">
                <a:latin typeface="Times New Roman"/>
                <a:cs typeface="Times New Roman"/>
              </a:rPr>
              <a:t>9 – Le moniteur fait rebondir plusieurs balles l’une après l’autre et le patient doit tenter de les réceptionner avant qu’elles ne roulent.</a:t>
            </a:r>
          </a:p>
          <a:p>
            <a:pPr marL="11132" marR="4453" algn="just">
              <a:spcBef>
                <a:spcPts val="377"/>
              </a:spcBef>
            </a:pPr>
            <a:r>
              <a:rPr lang="fr-FR" sz="1600" dirty="0">
                <a:latin typeface="Times New Roman"/>
                <a:cs typeface="Times New Roman"/>
              </a:rPr>
              <a:t>10 – Même exercice que 4 avec lancer plus haut et le patient doit réceptionner la balle avant la ligne médiane. Evolution: le moniteur lance la balle par-dessus son épaule, la trajectoire est plus tendue.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a:t>
            </a:fld>
            <a:endParaRPr dirty="0"/>
          </a:p>
        </p:txBody>
      </p:sp>
      <p:sp>
        <p:nvSpPr>
          <p:cNvPr id="4" name="object 4"/>
          <p:cNvSpPr txBox="1"/>
          <p:nvPr/>
        </p:nvSpPr>
        <p:spPr>
          <a:xfrm>
            <a:off x="7020272" y="258899"/>
            <a:ext cx="2016224" cy="558184"/>
          </a:xfrm>
          <a:prstGeom prst="rect">
            <a:avLst/>
          </a:prstGeom>
        </p:spPr>
        <p:txBody>
          <a:bodyPr vert="horz" wrap="square" lIns="0" tIns="0" rIns="0" bIns="0" rtlCol="0">
            <a:spAutoFit/>
          </a:bodyPr>
          <a:lstStyle/>
          <a:p>
            <a:pPr marL="11132"/>
            <a:r>
              <a:rPr lang="fr-FR" sz="3500" spc="75" dirty="0">
                <a:latin typeface="Arial"/>
                <a:cs typeface="Arial"/>
              </a:rPr>
              <a:t>Une balle</a:t>
            </a:r>
            <a:endParaRPr sz="3500" dirty="0">
              <a:latin typeface="Arial"/>
              <a:cs typeface="Arial"/>
            </a:endParaRPr>
          </a:p>
        </p:txBody>
      </p:sp>
    </p:spTree>
    <p:extLst>
      <p:ext uri="{BB962C8B-B14F-4D97-AF65-F5344CB8AC3E}">
        <p14:creationId xmlns:p14="http://schemas.microsoft.com/office/powerpoint/2010/main" val="2257632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894774"/>
            <a:ext cx="8928992" cy="568360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boîte de balles de tennis et balles de </a:t>
            </a:r>
            <a:r>
              <a:rPr lang="fr-FR" sz="1600" b="1" u="heavy" dirty="0" err="1">
                <a:latin typeface="Times New Roman"/>
                <a:cs typeface="Times New Roman"/>
              </a:rPr>
              <a:t>racquetball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11 – Attraper 2 balles, l’une de la main gauche, l’autre de la main droite:</a:t>
            </a:r>
          </a:p>
          <a:p>
            <a:pPr marL="11132" marR="4453" algn="just">
              <a:spcBef>
                <a:spcPts val="377"/>
              </a:spcBef>
            </a:pPr>
            <a:r>
              <a:rPr lang="fr-FR" sz="1600" dirty="0">
                <a:latin typeface="Times New Roman"/>
                <a:cs typeface="Times New Roman"/>
              </a:rPr>
              <a:t>	Les bras tendus, le moniteur lâche 2 balles devant lui. Le patient essaie de les réceptionner après le 	1</a:t>
            </a:r>
            <a:r>
              <a:rPr lang="fr-FR" sz="1600" baseline="30000" dirty="0">
                <a:latin typeface="Times New Roman"/>
                <a:cs typeface="Times New Roman"/>
              </a:rPr>
              <a:t>er</a:t>
            </a:r>
            <a:r>
              <a:rPr lang="fr-FR" sz="1600" dirty="0">
                <a:latin typeface="Times New Roman"/>
                <a:cs typeface="Times New Roman"/>
              </a:rPr>
              <a:t> rebond avec un réceptacle dans chaque main.</a:t>
            </a:r>
          </a:p>
          <a:p>
            <a:pPr marL="11132" marR="4453" algn="just">
              <a:spcBef>
                <a:spcPts val="377"/>
              </a:spcBef>
            </a:pPr>
            <a:r>
              <a:rPr lang="fr-FR" sz="1600" dirty="0">
                <a:latin typeface="Times New Roman"/>
                <a:cs typeface="Times New Roman"/>
              </a:rPr>
              <a:t>	Le moniteur fait rebondir simultanément 2 balles à 3 m de haut. Le patient essaie de les 	réceptionner le plus vite possible avant qu’elles ne roulent.</a:t>
            </a:r>
          </a:p>
          <a:p>
            <a:pPr marL="11132" marR="4453" algn="just">
              <a:spcBef>
                <a:spcPts val="377"/>
              </a:spcBef>
            </a:pPr>
            <a:r>
              <a:rPr lang="fr-FR" sz="1600" dirty="0">
                <a:latin typeface="Times New Roman"/>
                <a:cs typeface="Times New Roman"/>
              </a:rPr>
              <a:t>12 - Le moniteur envoie 2 balles en cloche vers la ligne de service, le patient essaie de les intercepter 	après le 1</a:t>
            </a:r>
            <a:r>
              <a:rPr lang="fr-FR" sz="1600" baseline="30000" dirty="0">
                <a:latin typeface="Times New Roman"/>
                <a:cs typeface="Times New Roman"/>
              </a:rPr>
              <a:t>er</a:t>
            </a:r>
            <a:r>
              <a:rPr lang="fr-FR" sz="1600" dirty="0">
                <a:latin typeface="Times New Roman"/>
                <a:cs typeface="Times New Roman"/>
              </a:rPr>
              <a:t> rebond dans chaque réceptacle.</a:t>
            </a:r>
          </a:p>
          <a:p>
            <a:pPr marL="11132" marR="4453" algn="just">
              <a:spcBef>
                <a:spcPts val="377"/>
              </a:spcBef>
            </a:pPr>
            <a:r>
              <a:rPr lang="fr-FR" sz="1600" dirty="0">
                <a:latin typeface="Times New Roman"/>
                <a:cs typeface="Times New Roman"/>
              </a:rPr>
              <a:t>	Le moniteur envoie 2 balles par-dessus ses épaules vers la ligne de service, la trajectoire est plus 	tendue, le patient essaie de les intercepter après le 1</a:t>
            </a:r>
            <a:r>
              <a:rPr lang="fr-FR" sz="1600" baseline="30000" dirty="0">
                <a:latin typeface="Times New Roman"/>
                <a:cs typeface="Times New Roman"/>
              </a:rPr>
              <a:t>er</a:t>
            </a:r>
            <a:r>
              <a:rPr lang="fr-FR" sz="1600" dirty="0">
                <a:latin typeface="Times New Roman"/>
                <a:cs typeface="Times New Roman"/>
              </a:rPr>
              <a:t> rebond dans chaque réceptacle.</a:t>
            </a:r>
          </a:p>
          <a:p>
            <a:pPr marL="11132" marR="4453" algn="just">
              <a:spcBef>
                <a:spcPts val="377"/>
              </a:spcBef>
            </a:pPr>
            <a:r>
              <a:rPr lang="fr-FR" sz="1600" dirty="0">
                <a:latin typeface="Times New Roman"/>
                <a:cs typeface="Times New Roman"/>
              </a:rPr>
              <a:t>13 – Variation de lancement: </a:t>
            </a:r>
          </a:p>
          <a:p>
            <a:pPr marL="11132" marR="4453" algn="just">
              <a:spcBef>
                <a:spcPts val="377"/>
              </a:spcBef>
            </a:pPr>
            <a:r>
              <a:rPr lang="fr-FR" sz="1600" dirty="0">
                <a:latin typeface="Times New Roman"/>
                <a:cs typeface="Times New Roman"/>
              </a:rPr>
              <a:t>	Le moniteur et le patient se font face, le moniteur lance 2 balles par-dessus, en croisant les bras et 	en cloche, vers les murs latéraux. Le patient essaie de les réceptionner le plus vite possible dans 	chaque réceptacle avant qu’elles ne roulent.</a:t>
            </a:r>
          </a:p>
          <a:p>
            <a:pPr marL="11132" marR="4453" algn="just">
              <a:spcBef>
                <a:spcPts val="377"/>
              </a:spcBef>
            </a:pPr>
            <a:r>
              <a:rPr lang="fr-FR" sz="1600" dirty="0">
                <a:latin typeface="Times New Roman"/>
                <a:cs typeface="Times New Roman"/>
              </a:rPr>
              <a:t>	Le moniteur et le patient se font face, le moniteur lance 2 balles par-dessous, de chaque côté avec 	un rebond vers les murs latéraux. Le patient essaie de les réceptionner le plus vite possible dans 	chaque réceptacle avant qu’elles ne roulent.</a:t>
            </a:r>
          </a:p>
          <a:p>
            <a:pPr marL="11132" marR="4453" algn="just">
              <a:spcBef>
                <a:spcPts val="377"/>
              </a:spcBef>
            </a:pPr>
            <a:r>
              <a:rPr lang="fr-FR" sz="1600" dirty="0">
                <a:latin typeface="Times New Roman"/>
                <a:cs typeface="Times New Roman"/>
              </a:rPr>
              <a:t>14 – Attraper 2 balles à la volée: </a:t>
            </a:r>
          </a:p>
          <a:p>
            <a:pPr marL="11132" marR="4453" algn="just">
              <a:spcBef>
                <a:spcPts val="377"/>
              </a:spcBef>
            </a:pPr>
            <a:r>
              <a:rPr lang="fr-FR" sz="1600" dirty="0">
                <a:latin typeface="Times New Roman"/>
                <a:cs typeface="Times New Roman"/>
              </a:rPr>
              <a:t>	Le moniteur et le patient se font face, le moniteur lance 2 balles en cloche vers le patient qui essaie 	de les réceptionner directement dans chaque réceptacle. Varier la hauteur et la distance de lancer 	des balles ainsi que la hauteur de réception.</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5</a:t>
            </a:fld>
            <a:endParaRPr dirty="0"/>
          </a:p>
        </p:txBody>
      </p:sp>
      <p:sp>
        <p:nvSpPr>
          <p:cNvPr id="4" name="object 4"/>
          <p:cNvSpPr txBox="1"/>
          <p:nvPr/>
        </p:nvSpPr>
        <p:spPr>
          <a:xfrm>
            <a:off x="7380312" y="258899"/>
            <a:ext cx="1656184" cy="558184"/>
          </a:xfrm>
          <a:prstGeom prst="rect">
            <a:avLst/>
          </a:prstGeom>
        </p:spPr>
        <p:txBody>
          <a:bodyPr vert="horz" wrap="square" lIns="0" tIns="0" rIns="0" bIns="0" rtlCol="0">
            <a:spAutoFit/>
          </a:bodyPr>
          <a:lstStyle/>
          <a:p>
            <a:pPr marL="11132"/>
            <a:r>
              <a:rPr lang="fr-FR" sz="3500" spc="75" dirty="0">
                <a:latin typeface="Arial"/>
                <a:cs typeface="Arial"/>
              </a:rPr>
              <a:t>2 balles</a:t>
            </a:r>
            <a:endParaRPr sz="3500" dirty="0">
              <a:latin typeface="Arial"/>
              <a:cs typeface="Arial"/>
            </a:endParaRPr>
          </a:p>
        </p:txBody>
      </p:sp>
    </p:spTree>
    <p:extLst>
      <p:ext uri="{BB962C8B-B14F-4D97-AF65-F5344CB8AC3E}">
        <p14:creationId xmlns:p14="http://schemas.microsoft.com/office/powerpoint/2010/main" val="2078246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57838"/>
            <a:ext cx="8928992" cy="434990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boîte de balles de tennis et balles rapides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15 – J’étudie la trajectoire de la balle avec la raquette: </a:t>
            </a:r>
          </a:p>
          <a:p>
            <a:pPr marL="11132" marR="4453" algn="just">
              <a:spcBef>
                <a:spcPts val="377"/>
              </a:spcBef>
            </a:pPr>
            <a:r>
              <a:rPr lang="fr-FR" sz="1600" dirty="0">
                <a:latin typeface="Times New Roman"/>
                <a:cs typeface="Times New Roman"/>
              </a:rPr>
              <a:t>	Le moniteur et le patient se font face, le moniteur frappe 1 balle en cloche vers le patient qui 	essaie de la réceptionner en volée dans l’un des réceptacles. </a:t>
            </a:r>
          </a:p>
          <a:p>
            <a:pPr marL="11132" marR="4453" algn="just">
              <a:spcBef>
                <a:spcPts val="377"/>
              </a:spcBef>
            </a:pPr>
            <a:r>
              <a:rPr lang="fr-FR" sz="1600" dirty="0">
                <a:latin typeface="Times New Roman"/>
                <a:cs typeface="Times New Roman"/>
              </a:rPr>
              <a:t>	Les patients réalisent eux-mêmes l’exercice par groupes de 2, avec balle et un seul 	réceptacle.</a:t>
            </a:r>
          </a:p>
          <a:p>
            <a:pPr marL="11132" marR="4453" algn="just">
              <a:spcBef>
                <a:spcPts val="377"/>
              </a:spcBef>
            </a:pPr>
            <a:r>
              <a:rPr lang="fr-FR" sz="1600" dirty="0">
                <a:latin typeface="Times New Roman"/>
                <a:cs typeface="Times New Roman"/>
              </a:rPr>
              <a:t>	Sur les côtés: Le moniteur et le patient sont placés face à l’angle avant droit du court. Le 	moniteur frappe la balle en cloche vers le frontal et en double mur vers le patient qui essaie de la 	réceptionner après rebond sur le mur latéral et sur le plancher.</a:t>
            </a:r>
          </a:p>
          <a:p>
            <a:pPr marL="11132" marR="4453" algn="just">
              <a:spcBef>
                <a:spcPts val="377"/>
              </a:spcBef>
            </a:pPr>
            <a:r>
              <a:rPr lang="fr-FR" sz="1600" dirty="0">
                <a:latin typeface="Times New Roman"/>
                <a:cs typeface="Times New Roman"/>
              </a:rPr>
              <a:t>16 – Attraper la balle en l’air:</a:t>
            </a:r>
          </a:p>
          <a:p>
            <a:pPr marL="11132" marR="4453" algn="just">
              <a:spcBef>
                <a:spcPts val="377"/>
              </a:spcBef>
            </a:pPr>
            <a:r>
              <a:rPr lang="fr-FR" sz="1600" dirty="0">
                <a:latin typeface="Times New Roman"/>
                <a:cs typeface="Times New Roman"/>
              </a:rPr>
              <a:t>	Le moniteur et le patient sont placés face au mur frontal. Le moniteur frappe une balle en croisé 	et en cloche. Le patient essaie d’intercepter la balle directement dans son réceptacle.</a:t>
            </a:r>
          </a:p>
          <a:p>
            <a:pPr marL="11132" marR="4453" algn="just">
              <a:spcBef>
                <a:spcPts val="377"/>
              </a:spcBef>
            </a:pPr>
            <a:r>
              <a:rPr lang="fr-FR" sz="1600" dirty="0">
                <a:latin typeface="Times New Roman"/>
                <a:cs typeface="Times New Roman"/>
              </a:rPr>
              <a:t>17 – Attraper la balle en l’air et sur le côté:</a:t>
            </a:r>
          </a:p>
          <a:p>
            <a:pPr marL="11132" marR="4453" algn="just">
              <a:spcBef>
                <a:spcPts val="377"/>
              </a:spcBef>
            </a:pPr>
            <a:r>
              <a:rPr lang="fr-FR" sz="1600" dirty="0">
                <a:latin typeface="Times New Roman"/>
                <a:cs typeface="Times New Roman"/>
              </a:rPr>
              <a:t>	Le moniteur et le patient sont placés face à l’angle avant droit du court. Le moniteur frappe la 	balle en cloche et en double mur vers le patient qui essaie de la réceptionner directement dans 	son réceptacle.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6</a:t>
            </a:fld>
            <a:endParaRPr dirty="0"/>
          </a:p>
        </p:txBody>
      </p:sp>
      <p:sp>
        <p:nvSpPr>
          <p:cNvPr id="4" name="object 4"/>
          <p:cNvSpPr txBox="1"/>
          <p:nvPr/>
        </p:nvSpPr>
        <p:spPr>
          <a:xfrm>
            <a:off x="6660232" y="258899"/>
            <a:ext cx="2376264" cy="538609"/>
          </a:xfrm>
          <a:prstGeom prst="rect">
            <a:avLst/>
          </a:prstGeom>
        </p:spPr>
        <p:txBody>
          <a:bodyPr vert="horz" wrap="square" lIns="0" tIns="0" rIns="0" bIns="0" rtlCol="0">
            <a:spAutoFit/>
          </a:bodyPr>
          <a:lstStyle/>
          <a:p>
            <a:pPr marL="11132"/>
            <a:r>
              <a:rPr lang="fr-FR" sz="3500" spc="75" dirty="0">
                <a:latin typeface="Arial"/>
                <a:cs typeface="Arial"/>
              </a:rPr>
              <a:t>Balle bleue</a:t>
            </a:r>
            <a:endParaRPr sz="3500" dirty="0">
              <a:latin typeface="Arial"/>
              <a:cs typeface="Arial"/>
            </a:endParaRPr>
          </a:p>
        </p:txBody>
      </p:sp>
    </p:spTree>
    <p:extLst>
      <p:ext uri="{BB962C8B-B14F-4D97-AF65-F5344CB8AC3E}">
        <p14:creationId xmlns:p14="http://schemas.microsoft.com/office/powerpoint/2010/main" val="3539428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58766"/>
            <a:ext cx="8928992" cy="286232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Actions</a:t>
            </a:r>
            <a:endParaRPr sz="1600" dirty="0">
              <a:latin typeface="Times New Roman"/>
              <a:cs typeface="Times New Roman"/>
            </a:endParaRPr>
          </a:p>
          <a:p>
            <a:pPr marL="11132" marR="4453" algn="just">
              <a:spcBef>
                <a:spcPts val="377"/>
              </a:spcBef>
            </a:pPr>
            <a:r>
              <a:rPr lang="fr-FR" sz="1600" dirty="0">
                <a:latin typeface="Times New Roman"/>
                <a:cs typeface="Times New Roman"/>
              </a:rPr>
              <a:t>18 – Plus facile: réaliser tous les exercices précédents avec une épuisette ou un filet à papillon.</a:t>
            </a:r>
          </a:p>
          <a:p>
            <a:pPr marL="11132" marR="4453" algn="just">
              <a:spcBef>
                <a:spcPts val="377"/>
              </a:spcBef>
            </a:pPr>
            <a:r>
              <a:rPr lang="fr-FR" sz="1600" dirty="0">
                <a:latin typeface="Times New Roman"/>
                <a:cs typeface="Times New Roman"/>
              </a:rPr>
              <a:t>19 – Les patients réalisent tous les exercices entre eux et appliquent les règles du squash: chaque lancer au-dessus de la ligne de service. 2-3 rebonds avant d’attraper la balle, le service peut être court, effectuer le lancer d’où la balle est réceptionnée.</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Améliorer sa coordination par rapport à des trajectoires et des rebonds</a:t>
            </a:r>
            <a:r>
              <a:rPr lang="fr-FR" sz="1600" dirty="0">
                <a:latin typeface="Times New Roman"/>
                <a:cs typeface="Times New Roman"/>
              </a:rPr>
              <a:t>. </a:t>
            </a:r>
            <a:r>
              <a:rPr lang="fr-FR" sz="1600" spc="-60" dirty="0">
                <a:latin typeface="Times New Roman"/>
                <a:cs typeface="Times New Roman"/>
              </a:rPr>
              <a:t>Développement du contrôle de la raquette.</a:t>
            </a:r>
            <a:endParaRPr lang="fr-FR" sz="1600" dirty="0">
              <a:latin typeface="Times New Roman"/>
              <a:cs typeface="Times New Roman"/>
            </a:endParaRP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boîtes de balles de tennis, balles de racquetball, balles bleues, épuisette ou filet à papillon.</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7</a:t>
            </a:fld>
            <a:endParaRPr dirty="0"/>
          </a:p>
        </p:txBody>
      </p:sp>
      <p:sp>
        <p:nvSpPr>
          <p:cNvPr id="4" name="object 4"/>
          <p:cNvSpPr txBox="1"/>
          <p:nvPr/>
        </p:nvSpPr>
        <p:spPr>
          <a:xfrm>
            <a:off x="7020272" y="258899"/>
            <a:ext cx="2016224" cy="538609"/>
          </a:xfrm>
          <a:prstGeom prst="rect">
            <a:avLst/>
          </a:prstGeom>
        </p:spPr>
        <p:txBody>
          <a:bodyPr vert="horz" wrap="square" lIns="0" tIns="0" rIns="0" bIns="0" rtlCol="0">
            <a:spAutoFit/>
          </a:bodyPr>
          <a:lstStyle/>
          <a:p>
            <a:pPr marL="11132"/>
            <a:r>
              <a:rPr lang="fr-FR" sz="3500" spc="75" dirty="0">
                <a:latin typeface="Arial"/>
                <a:cs typeface="Arial"/>
              </a:rPr>
              <a:t>Synthèse</a:t>
            </a:r>
            <a:endParaRPr sz="3500" dirty="0">
              <a:latin typeface="Arial"/>
              <a:cs typeface="Arial"/>
            </a:endParaRPr>
          </a:p>
        </p:txBody>
      </p:sp>
    </p:spTree>
    <p:extLst>
      <p:ext uri="{BB962C8B-B14F-4D97-AF65-F5344CB8AC3E}">
        <p14:creationId xmlns:p14="http://schemas.microsoft.com/office/powerpoint/2010/main" val="3388890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704998" y="3035858"/>
            <a:ext cx="5994641"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4 – Séance 3</a:t>
            </a:r>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8</a:t>
            </a:fld>
            <a:endParaRPr dirty="0"/>
          </a:p>
        </p:txBody>
      </p:sp>
    </p:spTree>
    <p:extLst>
      <p:ext uri="{BB962C8B-B14F-4D97-AF65-F5344CB8AC3E}">
        <p14:creationId xmlns:p14="http://schemas.microsoft.com/office/powerpoint/2010/main" val="33397318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025822"/>
            <a:ext cx="8928992" cy="523220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feuilles de journaux ou de magazines</a:t>
            </a:r>
          </a:p>
          <a:p>
            <a:pPr marL="11132" algn="just">
              <a:tabLst>
                <a:tab pos="354540" algn="l"/>
              </a:tabLst>
            </a:pPr>
            <a:r>
              <a:rPr lang="fr-FR" sz="1600" dirty="0">
                <a:latin typeface="Times New Roman"/>
                <a:cs typeface="Times New Roman"/>
              </a:rPr>
              <a:t>1 – Placer un journal au sol à 1,5 m du mur latéral. Le patient joue en cloche et fait rebondir la balle (en mousse ou de racquetball) sur le journal. Le patient doit se placer sur le côté de sa cible et jouer en continu. Après un certain nombre d’impacts réussis, plier le journal en 2.</a:t>
            </a:r>
          </a:p>
          <a:p>
            <a:pPr marL="11132" marR="4453" algn="just">
              <a:spcBef>
                <a:spcPts val="377"/>
              </a:spcBef>
            </a:pPr>
            <a:r>
              <a:rPr lang="fr-FR" sz="1600" dirty="0">
                <a:latin typeface="Times New Roman"/>
                <a:cs typeface="Times New Roman"/>
              </a:rPr>
              <a:t>2 – Même exercice avec le journal fixé à 1,5 m de hauteur sur le mur latéral (balle bleue ou rapide).</a:t>
            </a:r>
          </a:p>
          <a:p>
            <a:pPr marL="11132" marR="4453" algn="just">
              <a:spcBef>
                <a:spcPts val="377"/>
              </a:spcBef>
            </a:pPr>
            <a:r>
              <a:rPr lang="fr-FR" sz="1600" dirty="0">
                <a:latin typeface="Times New Roman"/>
                <a:cs typeface="Times New Roman"/>
              </a:rPr>
              <a:t>3 – Même exercice à 2 patients. Le 1</a:t>
            </a:r>
            <a:r>
              <a:rPr lang="fr-FR" sz="1600" baseline="30000" dirty="0">
                <a:latin typeface="Times New Roman"/>
                <a:cs typeface="Times New Roman"/>
              </a:rPr>
              <a:t>er</a:t>
            </a:r>
            <a:r>
              <a:rPr lang="fr-FR" sz="1600" dirty="0">
                <a:latin typeface="Times New Roman"/>
                <a:cs typeface="Times New Roman"/>
              </a:rPr>
              <a:t> qui marque 3 ou 5 points a gagné. L’idéal est de jouer avec un droitier et un gaucher (balle en mousse ou de racquetball).</a:t>
            </a:r>
          </a:p>
          <a:p>
            <a:pPr marL="11132" marR="4453" algn="just">
              <a:spcBef>
                <a:spcPts val="377"/>
              </a:spcBef>
            </a:pPr>
            <a:r>
              <a:rPr lang="fr-FR" sz="1600" dirty="0">
                <a:latin typeface="Times New Roman"/>
                <a:cs typeface="Times New Roman"/>
              </a:rPr>
              <a:t>4 – Même exercice que 1 avec journal au sol à 1,5 m du mur frontal. Le 1</a:t>
            </a:r>
            <a:r>
              <a:rPr lang="fr-FR" sz="1600" baseline="30000" dirty="0">
                <a:latin typeface="Times New Roman"/>
                <a:cs typeface="Times New Roman"/>
              </a:rPr>
              <a:t>er</a:t>
            </a:r>
            <a:r>
              <a:rPr lang="fr-FR" sz="1600" dirty="0">
                <a:latin typeface="Times New Roman"/>
                <a:cs typeface="Times New Roman"/>
              </a:rPr>
              <a:t> qui marque 3 ou 5 points a gagné. Changer de type de balle entre chaque manche (balle en mousse, puis de racquetball, puis bleue).</a:t>
            </a:r>
          </a:p>
          <a:p>
            <a:pPr marL="11132" marR="4453" algn="just">
              <a:spcBef>
                <a:spcPts val="377"/>
              </a:spcBef>
            </a:pPr>
            <a:r>
              <a:rPr lang="fr-FR" sz="1600" dirty="0">
                <a:latin typeface="Times New Roman"/>
                <a:cs typeface="Times New Roman"/>
              </a:rPr>
              <a:t>5 – Même exercice que 4 avec 2 journaux au sol, séparés de 2 m. Le frappeur choisit sa cible (balle de racquetball).</a:t>
            </a:r>
          </a:p>
          <a:p>
            <a:pPr marL="11132" marR="4453" algn="just">
              <a:spcBef>
                <a:spcPts val="377"/>
              </a:spcBef>
            </a:pPr>
            <a:r>
              <a:rPr lang="fr-FR" sz="1600" dirty="0">
                <a:latin typeface="Times New Roman"/>
                <a:cs typeface="Times New Roman"/>
              </a:rPr>
              <a:t>6 – Même exercice que 5 avec 2 journaux placés en quinconce, le moniteur distribue la balle (bleue). Changer de type de balle. Puis séparer de plus en plus les journaux. Plus le patient devra courir, plus il rencontrera de difficultés pour contrôler la balle.</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du contrôle et du suivi de la balle</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balles (mousse moyenne, racquetball, bleue), feuilles de magazine format A4.</a:t>
            </a:r>
            <a:endParaRPr sz="1600" dirty="0">
              <a:latin typeface="Times New Roman"/>
              <a:cs typeface="Times New Roman"/>
            </a:endParaRPr>
          </a:p>
        </p:txBody>
      </p:sp>
      <p:sp>
        <p:nvSpPr>
          <p:cNvPr id="4" name="object 4"/>
          <p:cNvSpPr txBox="1"/>
          <p:nvPr/>
        </p:nvSpPr>
        <p:spPr>
          <a:xfrm>
            <a:off x="6804248" y="258899"/>
            <a:ext cx="2304256" cy="558184"/>
          </a:xfrm>
          <a:prstGeom prst="rect">
            <a:avLst/>
          </a:prstGeom>
        </p:spPr>
        <p:txBody>
          <a:bodyPr vert="horz" wrap="square" lIns="0" tIns="0" rIns="0" bIns="0" rtlCol="0">
            <a:spAutoFit/>
          </a:bodyPr>
          <a:lstStyle/>
          <a:p>
            <a:pPr marL="11132"/>
            <a:r>
              <a:rPr lang="fr-FR" sz="3500" spc="75" dirty="0">
                <a:latin typeface="Arial"/>
                <a:cs typeface="Arial"/>
              </a:rPr>
              <a:t>Le journal</a:t>
            </a:r>
            <a:endParaRPr sz="3500" dirty="0">
              <a:latin typeface="Arial"/>
              <a:cs typeface="Arial"/>
            </a:endParaRPr>
          </a:p>
        </p:txBody>
      </p:sp>
      <p:sp>
        <p:nvSpPr>
          <p:cNvPr id="7" name="object 5"/>
          <p:cNvSpPr txBox="1">
            <a:spLocks/>
          </p:cNvSpPr>
          <p:nvPr/>
        </p:nvSpPr>
        <p:spPr>
          <a:xfrm>
            <a:off x="60870" y="199437"/>
            <a:ext cx="7247434" cy="677108"/>
          </a:xfrm>
          <a:prstGeom prst="rect">
            <a:avLst/>
          </a:prstGeom>
        </p:spPr>
        <p:txBody>
          <a:bodyPr vert="horz" wrap="square" lIns="0" tIns="0" rIns="0" bIns="0" rtlCol="0" anchor="ctr">
            <a:sp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11132" algn="l"/>
            <a:r>
              <a:rPr lang="fr-FR" spc="75" dirty="0">
                <a:ea typeface="+mn-ea"/>
              </a:rPr>
              <a:t>Contrôle</a:t>
            </a:r>
          </a:p>
        </p:txBody>
      </p:sp>
      <p:sp>
        <p:nvSpPr>
          <p:cNvPr id="8"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9</a:t>
            </a:fld>
            <a:endParaRPr dirty="0"/>
          </a:p>
        </p:txBody>
      </p:sp>
    </p:spTree>
    <p:extLst>
      <p:ext uri="{BB962C8B-B14F-4D97-AF65-F5344CB8AC3E}">
        <p14:creationId xmlns:p14="http://schemas.microsoft.com/office/powerpoint/2010/main" val="269716199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12846</TotalTime>
  <Words>2677</Words>
  <Application>Microsoft Office PowerPoint</Application>
  <PresentationFormat>Affichage à l'écran (4:3)</PresentationFormat>
  <Paragraphs>191</Paragraphs>
  <Slides>20</Slides>
  <Notes>20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20</vt:i4>
      </vt:variant>
    </vt:vector>
  </HeadingPairs>
  <TitlesOfParts>
    <vt:vector size="24" baseType="lpstr">
      <vt:lpstr>Arial</vt:lpstr>
      <vt:lpstr>Calibri</vt:lpstr>
      <vt:lpstr>Times New Roman</vt:lpstr>
      <vt:lpstr>Thème Office</vt:lpstr>
      <vt:lpstr>Présentation PowerPoint</vt:lpstr>
      <vt:lpstr>Orientation</vt:lpstr>
      <vt:lpstr>Présentation PowerPoint</vt:lpstr>
      <vt:lpstr>Trajectoires</vt:lpstr>
      <vt:lpstr>Trajectoires</vt:lpstr>
      <vt:lpstr>Trajectoires</vt:lpstr>
      <vt:lpstr>Trajectoires</vt:lpstr>
      <vt:lpstr>Présentation PowerPoint</vt:lpstr>
      <vt:lpstr>Présentation PowerPoint</vt:lpstr>
      <vt:lpstr>Présentation PowerPoint</vt:lpstr>
      <vt:lpstr>Réaction</vt:lpstr>
      <vt:lpstr>Présentation PowerPoint</vt:lpstr>
      <vt:lpstr>Présentation PowerPoint</vt:lpstr>
      <vt:lpstr>Présentation PowerPoint</vt:lpstr>
      <vt:lpstr>Présentation PowerPoint</vt:lpstr>
      <vt:lpstr>Contrôle</vt:lpstr>
      <vt:lpstr>Présentation PowerPoint</vt:lpstr>
      <vt:lpstr>Présentation PowerPoint</vt:lpstr>
      <vt:lpstr>Contrôle et orientation</vt:lpstr>
      <vt:lpstr>Contrôle et orientation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Bassibey</dc:creator>
  <cp:lastModifiedBy>RBA</cp:lastModifiedBy>
  <cp:revision>97</cp:revision>
  <dcterms:created xsi:type="dcterms:W3CDTF">2016-11-05T11:30:01Z</dcterms:created>
  <dcterms:modified xsi:type="dcterms:W3CDTF">2019-02-18T15:36:18Z</dcterms:modified>
</cp:coreProperties>
</file>