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7"/>
  </p:notesMasterIdLst>
  <p:handoutMasterIdLst>
    <p:handoutMasterId r:id="rId48"/>
  </p:handoutMasterIdLst>
  <p:sldIdLst>
    <p:sldId id="257" r:id="rId2"/>
    <p:sldId id="283" r:id="rId3"/>
    <p:sldId id="328" r:id="rId4"/>
    <p:sldId id="284" r:id="rId5"/>
    <p:sldId id="285" r:id="rId6"/>
    <p:sldId id="286" r:id="rId7"/>
    <p:sldId id="287" r:id="rId8"/>
    <p:sldId id="289" r:id="rId9"/>
    <p:sldId id="288" r:id="rId10"/>
    <p:sldId id="290" r:id="rId11"/>
    <p:sldId id="292" r:id="rId12"/>
    <p:sldId id="294" r:id="rId13"/>
    <p:sldId id="295" r:id="rId14"/>
    <p:sldId id="296" r:id="rId15"/>
    <p:sldId id="297" r:id="rId16"/>
    <p:sldId id="298" r:id="rId17"/>
    <p:sldId id="299" r:id="rId18"/>
    <p:sldId id="300" r:id="rId19"/>
    <p:sldId id="329" r:id="rId20"/>
    <p:sldId id="301" r:id="rId21"/>
    <p:sldId id="302" r:id="rId22"/>
    <p:sldId id="303" r:id="rId23"/>
    <p:sldId id="304" r:id="rId24"/>
    <p:sldId id="306" r:id="rId25"/>
    <p:sldId id="305" r:id="rId26"/>
    <p:sldId id="308" r:id="rId27"/>
    <p:sldId id="307" r:id="rId28"/>
    <p:sldId id="310" r:id="rId29"/>
    <p:sldId id="311" r:id="rId30"/>
    <p:sldId id="312" r:id="rId31"/>
    <p:sldId id="309" r:id="rId32"/>
    <p:sldId id="314" r:id="rId33"/>
    <p:sldId id="315" r:id="rId34"/>
    <p:sldId id="313" r:id="rId35"/>
    <p:sldId id="317" r:id="rId36"/>
    <p:sldId id="318" r:id="rId37"/>
    <p:sldId id="316" r:id="rId38"/>
    <p:sldId id="320" r:id="rId39"/>
    <p:sldId id="319" r:id="rId40"/>
    <p:sldId id="322" r:id="rId41"/>
    <p:sldId id="323" r:id="rId42"/>
    <p:sldId id="324" r:id="rId43"/>
    <p:sldId id="321" r:id="rId44"/>
    <p:sldId id="326" r:id="rId45"/>
    <p:sldId id="327" r:id="rId4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02" autoAdjust="0"/>
    <p:restoredTop sz="94660"/>
  </p:normalViewPr>
  <p:slideViewPr>
    <p:cSldViewPr>
      <p:cViewPr varScale="1">
        <p:scale>
          <a:sx n="78" d="100"/>
          <a:sy n="78" d="100"/>
        </p:scale>
        <p:origin x="96" y="91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173D45D-266B-4B13-8B36-29AC22B32513}" type="datetimeFigureOut">
              <a:rPr lang="fr-FR" smtClean="0"/>
              <a:t>18/02/2019</a:t>
            </a:fld>
            <a:endParaRPr lang="fr-FR" dirty="0"/>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dirty="0"/>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10AB621-67C7-4C0A-97B3-288976D9DB3F}" type="slidenum">
              <a:rPr lang="fr-FR" smtClean="0"/>
              <a:t>‹N°›</a:t>
            </a:fld>
            <a:endParaRPr lang="fr-FR" dirty="0"/>
          </a:p>
        </p:txBody>
      </p:sp>
    </p:spTree>
    <p:extLst>
      <p:ext uri="{BB962C8B-B14F-4D97-AF65-F5344CB8AC3E}">
        <p14:creationId xmlns:p14="http://schemas.microsoft.com/office/powerpoint/2010/main" val="34186569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1DEEC3-EF63-47ED-B16A-601F1C5C9568}" type="datetimeFigureOut">
              <a:rPr lang="fr-FR" smtClean="0"/>
              <a:t>18/02/2019</a:t>
            </a:fld>
            <a:endParaRPr lang="fr-FR" dirty="0"/>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4E8FE9-4616-42EA-86D2-B4E2B3742A48}" type="slidenum">
              <a:rPr lang="fr-FR" smtClean="0"/>
              <a:t>‹N°›</a:t>
            </a:fld>
            <a:endParaRPr lang="fr-FR" dirty="0"/>
          </a:p>
        </p:txBody>
      </p:sp>
    </p:spTree>
    <p:extLst>
      <p:ext uri="{BB962C8B-B14F-4D97-AF65-F5344CB8AC3E}">
        <p14:creationId xmlns:p14="http://schemas.microsoft.com/office/powerpoint/2010/main" val="36838372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8864379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6058121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4461524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5028478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8551964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6085723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6010759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40338785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69190998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4805461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3053845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89642966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50217007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19869097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71098247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51296079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2872041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10608809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43034444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30105858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48216646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5785303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35114570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97570410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4848443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18969021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60547411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29147579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88324597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76607392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55485150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15429629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8694968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29752236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86281522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79471075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72456268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422696975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26386483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653315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8636756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4139525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8348691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14560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5733442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7D369EF6-F720-43F1-A8CF-AD8C4BBE44FA}" type="datetimeFigureOut">
              <a:rPr lang="fr-FR" smtClean="0"/>
              <a:t>18/02/2019</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7CDBF1AF-76DA-4CDE-BFA6-4D44F8040FF8}" type="slidenum">
              <a:rPr lang="fr-FR" smtClean="0"/>
              <a:t>‹N°›</a:t>
            </a:fld>
            <a:endParaRPr lang="fr-FR" dirty="0"/>
          </a:p>
        </p:txBody>
      </p:sp>
    </p:spTree>
    <p:extLst>
      <p:ext uri="{BB962C8B-B14F-4D97-AF65-F5344CB8AC3E}">
        <p14:creationId xmlns:p14="http://schemas.microsoft.com/office/powerpoint/2010/main" val="411297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D369EF6-F720-43F1-A8CF-AD8C4BBE44FA}" type="datetimeFigureOut">
              <a:rPr lang="fr-FR" smtClean="0"/>
              <a:t>18/02/2019</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7CDBF1AF-76DA-4CDE-BFA6-4D44F8040FF8}" type="slidenum">
              <a:rPr lang="fr-FR" smtClean="0"/>
              <a:t>‹N°›</a:t>
            </a:fld>
            <a:endParaRPr lang="fr-FR" dirty="0"/>
          </a:p>
        </p:txBody>
      </p:sp>
    </p:spTree>
    <p:extLst>
      <p:ext uri="{BB962C8B-B14F-4D97-AF65-F5344CB8AC3E}">
        <p14:creationId xmlns:p14="http://schemas.microsoft.com/office/powerpoint/2010/main" val="873405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D369EF6-F720-43F1-A8CF-AD8C4BBE44FA}" type="datetimeFigureOut">
              <a:rPr lang="fr-FR" smtClean="0"/>
              <a:t>18/02/2019</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7CDBF1AF-76DA-4CDE-BFA6-4D44F8040FF8}" type="slidenum">
              <a:rPr lang="fr-FR" smtClean="0"/>
              <a:t>‹N°›</a:t>
            </a:fld>
            <a:endParaRPr lang="fr-FR" dirty="0"/>
          </a:p>
        </p:txBody>
      </p:sp>
    </p:spTree>
    <p:extLst>
      <p:ext uri="{BB962C8B-B14F-4D97-AF65-F5344CB8AC3E}">
        <p14:creationId xmlns:p14="http://schemas.microsoft.com/office/powerpoint/2010/main" val="1777769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D369EF6-F720-43F1-A8CF-AD8C4BBE44FA}" type="datetimeFigureOut">
              <a:rPr lang="fr-FR" smtClean="0"/>
              <a:t>18/02/2019</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7CDBF1AF-76DA-4CDE-BFA6-4D44F8040FF8}" type="slidenum">
              <a:rPr lang="fr-FR" smtClean="0"/>
              <a:t>‹N°›</a:t>
            </a:fld>
            <a:endParaRPr lang="fr-FR" dirty="0"/>
          </a:p>
        </p:txBody>
      </p:sp>
    </p:spTree>
    <p:extLst>
      <p:ext uri="{BB962C8B-B14F-4D97-AF65-F5344CB8AC3E}">
        <p14:creationId xmlns:p14="http://schemas.microsoft.com/office/powerpoint/2010/main" val="930903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7D369EF6-F720-43F1-A8CF-AD8C4BBE44FA}" type="datetimeFigureOut">
              <a:rPr lang="fr-FR" smtClean="0"/>
              <a:t>18/02/2019</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7CDBF1AF-76DA-4CDE-BFA6-4D44F8040FF8}" type="slidenum">
              <a:rPr lang="fr-FR" smtClean="0"/>
              <a:t>‹N°›</a:t>
            </a:fld>
            <a:endParaRPr lang="fr-FR" dirty="0"/>
          </a:p>
        </p:txBody>
      </p:sp>
    </p:spTree>
    <p:extLst>
      <p:ext uri="{BB962C8B-B14F-4D97-AF65-F5344CB8AC3E}">
        <p14:creationId xmlns:p14="http://schemas.microsoft.com/office/powerpoint/2010/main" val="1347387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7D369EF6-F720-43F1-A8CF-AD8C4BBE44FA}" type="datetimeFigureOut">
              <a:rPr lang="fr-FR" smtClean="0"/>
              <a:t>18/02/2019</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7CDBF1AF-76DA-4CDE-BFA6-4D44F8040FF8}" type="slidenum">
              <a:rPr lang="fr-FR" smtClean="0"/>
              <a:t>‹N°›</a:t>
            </a:fld>
            <a:endParaRPr lang="fr-FR" dirty="0"/>
          </a:p>
        </p:txBody>
      </p:sp>
    </p:spTree>
    <p:extLst>
      <p:ext uri="{BB962C8B-B14F-4D97-AF65-F5344CB8AC3E}">
        <p14:creationId xmlns:p14="http://schemas.microsoft.com/office/powerpoint/2010/main" val="1524267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7D369EF6-F720-43F1-A8CF-AD8C4BBE44FA}" type="datetimeFigureOut">
              <a:rPr lang="fr-FR" smtClean="0"/>
              <a:t>18/02/2019</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7CDBF1AF-76DA-4CDE-BFA6-4D44F8040FF8}" type="slidenum">
              <a:rPr lang="fr-FR" smtClean="0"/>
              <a:t>‹N°›</a:t>
            </a:fld>
            <a:endParaRPr lang="fr-FR" dirty="0"/>
          </a:p>
        </p:txBody>
      </p:sp>
    </p:spTree>
    <p:extLst>
      <p:ext uri="{BB962C8B-B14F-4D97-AF65-F5344CB8AC3E}">
        <p14:creationId xmlns:p14="http://schemas.microsoft.com/office/powerpoint/2010/main" val="6467490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7D369EF6-F720-43F1-A8CF-AD8C4BBE44FA}" type="datetimeFigureOut">
              <a:rPr lang="fr-FR" smtClean="0"/>
              <a:t>18/02/2019</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7CDBF1AF-76DA-4CDE-BFA6-4D44F8040FF8}" type="slidenum">
              <a:rPr lang="fr-FR" smtClean="0"/>
              <a:t>‹N°›</a:t>
            </a:fld>
            <a:endParaRPr lang="fr-FR" dirty="0"/>
          </a:p>
        </p:txBody>
      </p:sp>
    </p:spTree>
    <p:extLst>
      <p:ext uri="{BB962C8B-B14F-4D97-AF65-F5344CB8AC3E}">
        <p14:creationId xmlns:p14="http://schemas.microsoft.com/office/powerpoint/2010/main" val="983313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D369EF6-F720-43F1-A8CF-AD8C4BBE44FA}" type="datetimeFigureOut">
              <a:rPr lang="fr-FR" smtClean="0"/>
              <a:t>18/02/2019</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7CDBF1AF-76DA-4CDE-BFA6-4D44F8040FF8}" type="slidenum">
              <a:rPr lang="fr-FR" smtClean="0"/>
              <a:t>‹N°›</a:t>
            </a:fld>
            <a:endParaRPr lang="fr-FR" dirty="0"/>
          </a:p>
        </p:txBody>
      </p:sp>
    </p:spTree>
    <p:extLst>
      <p:ext uri="{BB962C8B-B14F-4D97-AF65-F5344CB8AC3E}">
        <p14:creationId xmlns:p14="http://schemas.microsoft.com/office/powerpoint/2010/main" val="1844471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7D369EF6-F720-43F1-A8CF-AD8C4BBE44FA}" type="datetimeFigureOut">
              <a:rPr lang="fr-FR" smtClean="0"/>
              <a:t>18/02/2019</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7CDBF1AF-76DA-4CDE-BFA6-4D44F8040FF8}" type="slidenum">
              <a:rPr lang="fr-FR" smtClean="0"/>
              <a:t>‹N°›</a:t>
            </a:fld>
            <a:endParaRPr lang="fr-FR" dirty="0"/>
          </a:p>
        </p:txBody>
      </p:sp>
    </p:spTree>
    <p:extLst>
      <p:ext uri="{BB962C8B-B14F-4D97-AF65-F5344CB8AC3E}">
        <p14:creationId xmlns:p14="http://schemas.microsoft.com/office/powerpoint/2010/main" val="2799761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7D369EF6-F720-43F1-A8CF-AD8C4BBE44FA}" type="datetimeFigureOut">
              <a:rPr lang="fr-FR" smtClean="0"/>
              <a:t>18/02/2019</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7CDBF1AF-76DA-4CDE-BFA6-4D44F8040FF8}" type="slidenum">
              <a:rPr lang="fr-FR" smtClean="0"/>
              <a:t>‹N°›</a:t>
            </a:fld>
            <a:endParaRPr lang="fr-FR" dirty="0"/>
          </a:p>
        </p:txBody>
      </p:sp>
    </p:spTree>
    <p:extLst>
      <p:ext uri="{BB962C8B-B14F-4D97-AF65-F5344CB8AC3E}">
        <p14:creationId xmlns:p14="http://schemas.microsoft.com/office/powerpoint/2010/main" val="34291394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369EF6-F720-43F1-A8CF-AD8C4BBE44FA}" type="datetimeFigureOut">
              <a:rPr lang="fr-FR" smtClean="0"/>
              <a:t>18/02/2019</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DBF1AF-76DA-4CDE-BFA6-4D44F8040FF8}" type="slidenum">
              <a:rPr lang="fr-FR" smtClean="0"/>
              <a:t>‹N°›</a:t>
            </a:fld>
            <a:endParaRPr lang="fr-FR" dirty="0"/>
          </a:p>
        </p:txBody>
      </p:sp>
    </p:spTree>
    <p:extLst>
      <p:ext uri="{BB962C8B-B14F-4D97-AF65-F5344CB8AC3E}">
        <p14:creationId xmlns:p14="http://schemas.microsoft.com/office/powerpoint/2010/main" val="21389277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691680" y="3035858"/>
            <a:ext cx="5688632"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3 – Séance 1</a:t>
            </a:r>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a:t>
            </a:fld>
            <a:endParaRPr dirty="0"/>
          </a:p>
        </p:txBody>
      </p:sp>
    </p:spTree>
    <p:extLst>
      <p:ext uri="{BB962C8B-B14F-4D97-AF65-F5344CB8AC3E}">
        <p14:creationId xmlns:p14="http://schemas.microsoft.com/office/powerpoint/2010/main" val="14317967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691680" y="3035858"/>
            <a:ext cx="5688632"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3 – Séance 4</a:t>
            </a:r>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10</a:t>
            </a:fld>
            <a:endParaRPr dirty="0"/>
          </a:p>
        </p:txBody>
      </p:sp>
    </p:spTree>
    <p:extLst>
      <p:ext uri="{BB962C8B-B14F-4D97-AF65-F5344CB8AC3E}">
        <p14:creationId xmlns:p14="http://schemas.microsoft.com/office/powerpoint/2010/main" val="23151235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107316"/>
            <a:ext cx="8928992" cy="5647700"/>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en auto-distribution</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1 – Le patient se situe à 3 m du mur frontal et 1,5 m du mur latéral. Il jette une balle vers le mur latéral, la laisse rebondir au sol puis frappe en // de CD vers la ligne de service. Le patient se place face au mur latéral au moment de la frappe.</a:t>
            </a:r>
          </a:p>
          <a:p>
            <a:pPr marL="11132" marR="4453" algn="just">
              <a:spcBef>
                <a:spcPts val="377"/>
              </a:spcBef>
            </a:pPr>
            <a:r>
              <a:rPr lang="fr-FR" sz="1600" dirty="0">
                <a:latin typeface="Times New Roman"/>
                <a:cs typeface="Times New Roman"/>
              </a:rPr>
              <a:t>2 – Idem 1 pour les distances et le placement. Le patient envoie sa balle vers le mur frontal et frappe en // de CD vers la ligne de service après le 1</a:t>
            </a:r>
            <a:r>
              <a:rPr lang="fr-FR" sz="1600" baseline="30000" dirty="0">
                <a:latin typeface="Times New Roman"/>
                <a:cs typeface="Times New Roman"/>
              </a:rPr>
              <a:t>er</a:t>
            </a:r>
            <a:r>
              <a:rPr lang="fr-FR" sz="1600" dirty="0">
                <a:latin typeface="Times New Roman"/>
                <a:cs typeface="Times New Roman"/>
              </a:rPr>
              <a:t> rebond. Il tente de poursuivre ses frappes en continu.</a:t>
            </a:r>
          </a:p>
          <a:p>
            <a:pPr marL="11132" marR="4453" algn="just">
              <a:spcBef>
                <a:spcPts val="377"/>
              </a:spcBef>
            </a:pPr>
            <a:r>
              <a:rPr lang="fr-FR" sz="1600" dirty="0">
                <a:latin typeface="Times New Roman"/>
                <a:cs typeface="Times New Roman"/>
              </a:rPr>
              <a:t>3 – Idem 1 pour les distances et le placement. Le patient envoie une balle au sol vers le mur latéral, la laisse de nouveau rebondir au sol puis frappe en // de CD vers la ligne de service. </a:t>
            </a:r>
          </a:p>
          <a:p>
            <a:pPr marL="11132" marR="4453" algn="just">
              <a:spcBef>
                <a:spcPts val="377"/>
              </a:spcBef>
            </a:pPr>
            <a:r>
              <a:rPr lang="fr-FR" sz="1600" dirty="0">
                <a:latin typeface="Times New Roman"/>
                <a:cs typeface="Times New Roman"/>
              </a:rPr>
              <a:t>4 – Idem 1 pour les distances et le placement. Le patient envoie une balle au sol vers le mur latéral, la laisse rebondir sur le mur puis frappe directement en // de CD vers la ligne de service. </a:t>
            </a:r>
          </a:p>
          <a:p>
            <a:pPr marL="11132" marR="4453" algn="just">
              <a:spcBef>
                <a:spcPts val="377"/>
              </a:spcBef>
            </a:pPr>
            <a:r>
              <a:rPr lang="fr-FR" sz="1600" dirty="0">
                <a:latin typeface="Times New Roman"/>
                <a:cs typeface="Times New Roman"/>
              </a:rPr>
              <a:t>5 – Idem 1 pour les distances et le placement. Le patient envoie sa balle au sol vers le mur frontal, la laisse de nouveau rebondir au sol puis frappe en // de CD vers la ligne de service.</a:t>
            </a:r>
          </a:p>
          <a:p>
            <a:pPr marL="11132" marR="4453" algn="just">
              <a:spcBef>
                <a:spcPts val="377"/>
              </a:spcBef>
            </a:pPr>
            <a:r>
              <a:rPr lang="fr-FR" sz="1600" dirty="0">
                <a:latin typeface="Times New Roman"/>
                <a:cs typeface="Times New Roman"/>
              </a:rPr>
              <a:t>6 - Idem 1 pour les distances et le placement. Le patient envoie une balle vers le mur latéral puis frappe en volée  // de CD vers la ligne de service.</a:t>
            </a:r>
          </a:p>
          <a:p>
            <a:pPr marL="11132" marR="4453" algn="just">
              <a:spcBef>
                <a:spcPts val="377"/>
              </a:spcBef>
            </a:pPr>
            <a:endParaRPr lang="fr-FR" sz="1600" dirty="0">
              <a:latin typeface="Times New Roman"/>
              <a:cs typeface="Times New Roman"/>
            </a:endParaRP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lvl="1">
              <a:spcBef>
                <a:spcPts val="430"/>
              </a:spcBef>
            </a:pPr>
            <a:r>
              <a:rPr lang="fr-FR" sz="1600" dirty="0">
                <a:latin typeface="Times New Roman"/>
                <a:cs typeface="Times New Roman"/>
              </a:rPr>
              <a:t>Travail de placement et d’appréciation des distances par rapport à la balle.</a:t>
            </a:r>
          </a:p>
          <a:p>
            <a:pPr marL="12700" lvl="1">
              <a:spcBef>
                <a:spcPts val="430"/>
              </a:spcBef>
            </a:pPr>
            <a:r>
              <a:rPr lang="fr-FR" sz="1600" dirty="0">
                <a:latin typeface="Times New Roman"/>
                <a:cs typeface="Times New Roman"/>
              </a:rPr>
              <a:t>Travail sur la cible à atteindre lors de la frappe.</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en mousse ou racquetball.</a:t>
            </a:r>
            <a:endParaRPr sz="1600" dirty="0">
              <a:latin typeface="Times New Roman"/>
              <a:cs typeface="Times New Roman"/>
            </a:endParaRP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Placement et frappe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11</a:t>
            </a:fld>
            <a:endParaRPr dirty="0"/>
          </a:p>
        </p:txBody>
      </p:sp>
    </p:spTree>
    <p:extLst>
      <p:ext uri="{BB962C8B-B14F-4D97-AF65-F5344CB8AC3E}">
        <p14:creationId xmlns:p14="http://schemas.microsoft.com/office/powerpoint/2010/main" val="19605642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107316"/>
            <a:ext cx="8928992" cy="3457357"/>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en auto-distribution</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7 – Le patient se situe à 2 m du mur frontal et 2 m du mur latéral. Il envoie une balle dans l’angle et vers le mur frontal, la laisse rebondir sur le mur latéral et au sol, puis frappe en // de CD. Le patient se place face au mur latéral au moment de la frappe. Il peut frapper en volée // de CD.</a:t>
            </a:r>
          </a:p>
          <a:p>
            <a:pPr marL="11132" marR="4453" algn="just">
              <a:spcBef>
                <a:spcPts val="377"/>
              </a:spcBef>
            </a:pPr>
            <a:r>
              <a:rPr lang="fr-FR" sz="1600" dirty="0">
                <a:latin typeface="Times New Roman"/>
                <a:cs typeface="Times New Roman"/>
              </a:rPr>
              <a:t>8 – Idem 7 pour les distances et le placement. Le patient envoie la balle pour lui-même et frappe en volée // de CD.</a:t>
            </a:r>
          </a:p>
          <a:p>
            <a:pPr marL="11132" marR="4453" algn="just">
              <a:spcBef>
                <a:spcPts val="377"/>
              </a:spcBef>
            </a:pPr>
            <a:endParaRPr lang="fr-FR" sz="1600" dirty="0">
              <a:latin typeface="Times New Roman"/>
              <a:cs typeface="Times New Roman"/>
            </a:endParaRP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lvl="1">
              <a:spcBef>
                <a:spcPts val="430"/>
              </a:spcBef>
            </a:pPr>
            <a:r>
              <a:rPr lang="fr-FR" sz="1600" dirty="0">
                <a:latin typeface="Times New Roman"/>
                <a:cs typeface="Times New Roman"/>
              </a:rPr>
              <a:t>Travail de placement et d’appréciation des distances par rapport à la balle.</a:t>
            </a:r>
          </a:p>
          <a:p>
            <a:pPr marL="12700" lvl="1">
              <a:spcBef>
                <a:spcPts val="430"/>
              </a:spcBef>
            </a:pPr>
            <a:r>
              <a:rPr lang="fr-FR" sz="1600" dirty="0">
                <a:latin typeface="Times New Roman"/>
                <a:cs typeface="Times New Roman"/>
              </a:rPr>
              <a:t>Travail sur la cible à atteindre lors de la frappe.</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en mousse ou racquetball.</a:t>
            </a:r>
            <a:endParaRPr sz="1600" dirty="0">
              <a:latin typeface="Times New Roman"/>
              <a:cs typeface="Times New Roman"/>
            </a:endParaRP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Placement et frappe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12</a:t>
            </a:fld>
            <a:endParaRPr dirty="0"/>
          </a:p>
        </p:txBody>
      </p:sp>
    </p:spTree>
    <p:extLst>
      <p:ext uri="{BB962C8B-B14F-4D97-AF65-F5344CB8AC3E}">
        <p14:creationId xmlns:p14="http://schemas.microsoft.com/office/powerpoint/2010/main" val="22321826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691680" y="3035858"/>
            <a:ext cx="5688632"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3 – Séance 5</a:t>
            </a:r>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13</a:t>
            </a:fld>
            <a:endParaRPr dirty="0"/>
          </a:p>
        </p:txBody>
      </p:sp>
    </p:spTree>
    <p:extLst>
      <p:ext uri="{BB962C8B-B14F-4D97-AF65-F5344CB8AC3E}">
        <p14:creationId xmlns:p14="http://schemas.microsoft.com/office/powerpoint/2010/main" val="23713745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764704"/>
            <a:ext cx="8928992" cy="6124754"/>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pour anticiper la préparation</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1 – Le moniteur distribue des balles croisées depuis le carré de service gauche. Le patient démarre du T en PAPA puis effectue 3 pas vers le coin droit et se place pour frapper la balle en croisé de CD après le 1</a:t>
            </a:r>
            <a:r>
              <a:rPr lang="fr-FR" sz="1600" baseline="30000" dirty="0">
                <a:latin typeface="Times New Roman"/>
                <a:cs typeface="Times New Roman"/>
              </a:rPr>
              <a:t>er</a:t>
            </a:r>
            <a:r>
              <a:rPr lang="fr-FR" sz="1600" dirty="0">
                <a:latin typeface="Times New Roman"/>
                <a:cs typeface="Times New Roman"/>
              </a:rPr>
              <a:t> rebond.</a:t>
            </a:r>
          </a:p>
          <a:p>
            <a:pPr marL="11132" marR="4453" algn="just">
              <a:spcBef>
                <a:spcPts val="377"/>
              </a:spcBef>
            </a:pPr>
            <a:r>
              <a:rPr lang="fr-FR" sz="1600" dirty="0">
                <a:latin typeface="Times New Roman"/>
                <a:cs typeface="Times New Roman"/>
              </a:rPr>
              <a:t>2 – Idem 1 mais le moniteur distribue des balles croisées plus courtes. Le patient doit effectuer un plus grand déplacement avant de se placer et de frapper en croisé de CD après le 1</a:t>
            </a:r>
            <a:r>
              <a:rPr lang="fr-FR" sz="1600" baseline="30000" dirty="0">
                <a:latin typeface="Times New Roman"/>
                <a:cs typeface="Times New Roman"/>
              </a:rPr>
              <a:t>er</a:t>
            </a:r>
            <a:r>
              <a:rPr lang="fr-FR" sz="1600" dirty="0">
                <a:latin typeface="Times New Roman"/>
                <a:cs typeface="Times New Roman"/>
              </a:rPr>
              <a:t> rebond.</a:t>
            </a:r>
          </a:p>
          <a:p>
            <a:pPr marL="11132" marR="4453" algn="just">
              <a:spcBef>
                <a:spcPts val="377"/>
              </a:spcBef>
            </a:pPr>
            <a:r>
              <a:rPr lang="fr-FR" sz="1600" dirty="0">
                <a:latin typeface="Times New Roman"/>
                <a:cs typeface="Times New Roman"/>
              </a:rPr>
              <a:t>3 – Idem 1 mais le moniteur distribue des balles croisées qui rebondissent sur le mur latéral droit. Le patient doit adapter son déplacement avant de se placer et de frapper en croisé de CD après le 1</a:t>
            </a:r>
            <a:r>
              <a:rPr lang="fr-FR" sz="1600" baseline="30000" dirty="0">
                <a:latin typeface="Times New Roman"/>
                <a:cs typeface="Times New Roman"/>
              </a:rPr>
              <a:t>er</a:t>
            </a:r>
            <a:r>
              <a:rPr lang="fr-FR" sz="1600" dirty="0">
                <a:latin typeface="Times New Roman"/>
                <a:cs typeface="Times New Roman"/>
              </a:rPr>
              <a:t> rebond.</a:t>
            </a:r>
          </a:p>
          <a:p>
            <a:pPr marL="11132" marR="4453" algn="just">
              <a:spcBef>
                <a:spcPts val="377"/>
              </a:spcBef>
            </a:pPr>
            <a:r>
              <a:rPr lang="fr-FR" sz="1600" dirty="0">
                <a:latin typeface="Times New Roman"/>
                <a:cs typeface="Times New Roman"/>
              </a:rPr>
              <a:t>4 – Idem 3 mais le moniteur distribue des balles croisées de plus en plus longues qui rebondissent sur le mur latéral droit. Le patient doit adapter son déplacement vers le côté avant de se placer et de frapper en croisé de CD après le 1</a:t>
            </a:r>
            <a:r>
              <a:rPr lang="fr-FR" sz="1600" baseline="30000" dirty="0">
                <a:latin typeface="Times New Roman"/>
                <a:cs typeface="Times New Roman"/>
              </a:rPr>
              <a:t>er</a:t>
            </a:r>
            <a:r>
              <a:rPr lang="fr-FR" sz="1600" dirty="0">
                <a:latin typeface="Times New Roman"/>
                <a:cs typeface="Times New Roman"/>
              </a:rPr>
              <a:t> rebond. Il doit bien se repérer par rapport au mur latéral.</a:t>
            </a:r>
          </a:p>
          <a:p>
            <a:pPr marL="11132" marR="4453" algn="just">
              <a:spcBef>
                <a:spcPts val="377"/>
              </a:spcBef>
            </a:pPr>
            <a:r>
              <a:rPr lang="fr-FR" sz="1600" dirty="0">
                <a:latin typeface="Times New Roman"/>
                <a:cs typeface="Times New Roman"/>
              </a:rPr>
              <a:t>5 – Le moniteur se place au T et distribue des // longues qui rebondissent directement sur la vitre. Le patient se situe en PAPA entre le moniteur et la vitre puis effectue 3 pas vers l’arrière et se place pour frapper la balle en // de CD après le 1</a:t>
            </a:r>
            <a:r>
              <a:rPr lang="fr-FR" sz="1600" baseline="30000" dirty="0">
                <a:latin typeface="Times New Roman"/>
                <a:cs typeface="Times New Roman"/>
              </a:rPr>
              <a:t>er</a:t>
            </a:r>
            <a:r>
              <a:rPr lang="fr-FR" sz="1600" dirty="0">
                <a:latin typeface="Times New Roman"/>
                <a:cs typeface="Times New Roman"/>
              </a:rPr>
              <a:t> rebond.</a:t>
            </a:r>
          </a:p>
          <a:p>
            <a:pPr marL="11132" marR="4453" algn="just">
              <a:spcBef>
                <a:spcPts val="377"/>
              </a:spcBef>
            </a:pPr>
            <a:r>
              <a:rPr lang="fr-FR" sz="1600" dirty="0">
                <a:latin typeface="Times New Roman"/>
                <a:cs typeface="Times New Roman"/>
              </a:rPr>
              <a:t>6 – Idem 1, 2, 3 et 4 avec une distribution aléatoire. Le patient doit adapter son déplacement avant de se placer et de frapper en croisé de CD après le 1</a:t>
            </a:r>
            <a:r>
              <a:rPr lang="fr-FR" sz="1600" baseline="30000" dirty="0">
                <a:latin typeface="Times New Roman"/>
                <a:cs typeface="Times New Roman"/>
              </a:rPr>
              <a:t>er</a:t>
            </a:r>
            <a:r>
              <a:rPr lang="fr-FR" sz="1600" dirty="0">
                <a:latin typeface="Times New Roman"/>
                <a:cs typeface="Times New Roman"/>
              </a:rPr>
              <a:t> rebond.</a:t>
            </a:r>
          </a:p>
          <a:p>
            <a:pPr marL="11132" marR="4453" algn="just">
              <a:spcBef>
                <a:spcPts val="377"/>
              </a:spcBef>
            </a:pPr>
            <a:endParaRPr lang="fr-FR" sz="1600" dirty="0">
              <a:latin typeface="Times New Roman"/>
              <a:cs typeface="Times New Roman"/>
            </a:endParaRP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lvl="1">
              <a:spcBef>
                <a:spcPts val="430"/>
              </a:spcBef>
            </a:pPr>
            <a:r>
              <a:rPr lang="fr-FR" sz="1600" dirty="0">
                <a:latin typeface="Times New Roman"/>
                <a:cs typeface="Times New Roman"/>
              </a:rPr>
              <a:t>Travail de préparation de la raquette dès la mise en action sur le déplacement.</a:t>
            </a:r>
          </a:p>
          <a:p>
            <a:pPr marL="12700" lvl="1">
              <a:spcBef>
                <a:spcPts val="430"/>
              </a:spcBef>
            </a:pPr>
            <a:r>
              <a:rPr lang="fr-FR" sz="1600" dirty="0">
                <a:latin typeface="Times New Roman"/>
                <a:cs typeface="Times New Roman"/>
              </a:rPr>
              <a:t>Travail sur le placement et la frappe.</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en mousse ou racquetball.</a:t>
            </a:r>
            <a:endParaRPr sz="1600" dirty="0">
              <a:latin typeface="Times New Roman"/>
              <a:cs typeface="Times New Roman"/>
            </a:endParaRP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Préparation et </a:t>
            </a:r>
            <a:r>
              <a:rPr lang="fr-FR" spc="75" dirty="0"/>
              <a:t>Placement </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14</a:t>
            </a:fld>
            <a:endParaRPr dirty="0"/>
          </a:p>
        </p:txBody>
      </p:sp>
    </p:spTree>
    <p:extLst>
      <p:ext uri="{BB962C8B-B14F-4D97-AF65-F5344CB8AC3E}">
        <p14:creationId xmlns:p14="http://schemas.microsoft.com/office/powerpoint/2010/main" val="11730410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691680" y="3035858"/>
            <a:ext cx="5688632"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3 – Séance 6</a:t>
            </a:r>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15</a:t>
            </a:fld>
            <a:endParaRPr dirty="0"/>
          </a:p>
        </p:txBody>
      </p:sp>
    </p:spTree>
    <p:extLst>
      <p:ext uri="{BB962C8B-B14F-4D97-AF65-F5344CB8AC3E}">
        <p14:creationId xmlns:p14="http://schemas.microsoft.com/office/powerpoint/2010/main" val="37799496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902518"/>
            <a:ext cx="8928992" cy="5581015"/>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avec filet de badminton (adapté pour les 5 – 10 ans)</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1 – Installer un filet de badminton sur la ligne médiane. Les patients jouent à 2 contre 2 et frappent en volée dans un ballon de plage. Le ballon ne doit pas rebondir sur le plancher. Les frappes successives dans une moitié de terrain et sur les murs latéraux sont autorisées.</a:t>
            </a:r>
          </a:p>
          <a:p>
            <a:pPr marL="11132" marR="4453" algn="just">
              <a:spcBef>
                <a:spcPts val="377"/>
              </a:spcBef>
            </a:pPr>
            <a:r>
              <a:rPr lang="fr-FR" sz="1600" dirty="0">
                <a:latin typeface="Times New Roman"/>
                <a:cs typeface="Times New Roman"/>
              </a:rPr>
              <a:t>2 – Idem 1 mais le patient est en opposition duelle avec le moniteur qui frappe le ballon en cloche en cherchant diverses trajectoires. Le but est de déplacer le patient sur sa moitié de terrain. Les frappes successives dans une moitié de terrain et sur les murs latéraux sont autorisées.</a:t>
            </a:r>
          </a:p>
          <a:p>
            <a:pPr marL="11132" marR="4453" algn="just">
              <a:spcBef>
                <a:spcPts val="377"/>
              </a:spcBef>
            </a:pPr>
            <a:r>
              <a:rPr lang="fr-FR" sz="1600" dirty="0">
                <a:latin typeface="Times New Roman"/>
                <a:cs typeface="Times New Roman"/>
              </a:rPr>
              <a:t>3 – Idem 2 avec 2 patients en opposition duelle et frappes directes.</a:t>
            </a:r>
          </a:p>
          <a:p>
            <a:pPr marL="11132" marR="4453" algn="just">
              <a:spcBef>
                <a:spcPts val="377"/>
              </a:spcBef>
            </a:pPr>
            <a:r>
              <a:rPr lang="fr-FR" sz="1600" dirty="0">
                <a:latin typeface="Times New Roman"/>
                <a:cs typeface="Times New Roman"/>
              </a:rPr>
              <a:t>4 – Le filet est placé à hauteur d’un mini-tennis. Le patient est en opposition duelle avec le moniteur et ils jouent avec une balle en mousse. Une seule frappe est autorisée avec possibilité d’un rebond sur le plancher et sur le mur latéral.</a:t>
            </a:r>
          </a:p>
          <a:p>
            <a:pPr marL="11132" marR="4453" algn="just">
              <a:spcBef>
                <a:spcPts val="377"/>
              </a:spcBef>
            </a:pPr>
            <a:r>
              <a:rPr lang="fr-FR" sz="1600" dirty="0">
                <a:latin typeface="Times New Roman"/>
                <a:cs typeface="Times New Roman"/>
              </a:rPr>
              <a:t>5 – Idem 4 mais le patient et le moniteur frappent systématiquement la balle (en mousse) en cloche sur la vitre ou sur le mur frontal de manière à ce qu’elle retombe derrière le filet. La balle est frappée après le 1</a:t>
            </a:r>
            <a:r>
              <a:rPr lang="fr-FR" sz="1600" baseline="30000" dirty="0">
                <a:latin typeface="Times New Roman"/>
                <a:cs typeface="Times New Roman"/>
              </a:rPr>
              <a:t>er</a:t>
            </a:r>
            <a:r>
              <a:rPr lang="fr-FR" sz="1600" dirty="0">
                <a:latin typeface="Times New Roman"/>
                <a:cs typeface="Times New Roman"/>
              </a:rPr>
              <a:t> rebond.</a:t>
            </a:r>
          </a:p>
          <a:p>
            <a:pPr marL="11132" marR="4453" algn="just">
              <a:spcBef>
                <a:spcPts val="377"/>
              </a:spcBef>
            </a:pPr>
            <a:endParaRPr lang="fr-FR" sz="1600" dirty="0">
              <a:latin typeface="Times New Roman"/>
              <a:cs typeface="Times New Roman"/>
            </a:endParaRP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lvl="1">
              <a:spcBef>
                <a:spcPts val="430"/>
              </a:spcBef>
            </a:pPr>
            <a:r>
              <a:rPr lang="fr-FR" sz="1600" dirty="0">
                <a:latin typeface="Times New Roman"/>
                <a:cs typeface="Times New Roman"/>
              </a:rPr>
              <a:t>Travail de préparation de la raquette et d’ouverture du tamis.</a:t>
            </a:r>
          </a:p>
          <a:p>
            <a:pPr marL="12700" lvl="1">
              <a:spcBef>
                <a:spcPts val="430"/>
              </a:spcBef>
            </a:pPr>
            <a:r>
              <a:rPr lang="fr-FR" sz="1600" dirty="0">
                <a:latin typeface="Times New Roman"/>
                <a:cs typeface="Times New Roman"/>
              </a:rPr>
              <a:t>Travail sur le placement et la coordination.</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ballon de plage, balle en mousse.</a:t>
            </a:r>
            <a:endParaRPr sz="1600" dirty="0">
              <a:latin typeface="Times New Roman"/>
              <a:cs typeface="Times New Roman"/>
            </a:endParaRP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Coordination</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16</a:t>
            </a:fld>
            <a:endParaRPr dirty="0"/>
          </a:p>
        </p:txBody>
      </p:sp>
      <p:sp>
        <p:nvSpPr>
          <p:cNvPr id="7" name="Émoticône 6"/>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30631087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691680" y="3035858"/>
            <a:ext cx="5688632"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3 – Séance 7</a:t>
            </a:r>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17</a:t>
            </a:fld>
            <a:endParaRPr dirty="0"/>
          </a:p>
        </p:txBody>
      </p:sp>
    </p:spTree>
    <p:extLst>
      <p:ext uri="{BB962C8B-B14F-4D97-AF65-F5344CB8AC3E}">
        <p14:creationId xmlns:p14="http://schemas.microsoft.com/office/powerpoint/2010/main" val="21855827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411803"/>
            <a:ext cx="8928992" cy="3457357"/>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simples et répétitifs pour apprendre rapidement à contrôler la balle</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1 – Le moniteur et le patient sont l’un en face de l’autre (2 m) dans l’axe du court et de part et d’autre du T. Chacun frappe la balle en cloche de CD vers le mur latéral de manière à ce qu’elle rebondisse sur la ligne médiane. Le but est de faire durer l’échange le plus longtemps possible. Le point d’impact au moment de la frappe se situe au niveau du T.</a:t>
            </a:r>
          </a:p>
          <a:p>
            <a:pPr marL="11132" marR="4453" algn="just">
              <a:spcBef>
                <a:spcPts val="377"/>
              </a:spcBef>
            </a:pPr>
            <a:r>
              <a:rPr lang="fr-FR" sz="1600" dirty="0">
                <a:latin typeface="Times New Roman"/>
                <a:cs typeface="Times New Roman"/>
              </a:rPr>
              <a:t>2 – Les 2 patients se placent sur la ligne médiane, chacun au niveau de son carré de service. Ils échangent des balles en cloche en croisé de CD. Le but est de faire durer l’échange le plus longtemps possible.</a:t>
            </a:r>
          </a:p>
          <a:p>
            <a:pPr marL="11132" marR="4453" algn="just">
              <a:spcBef>
                <a:spcPts val="377"/>
              </a:spcBef>
            </a:pPr>
            <a:endParaRPr lang="fr-FR" sz="1600" dirty="0">
              <a:latin typeface="Times New Roman"/>
              <a:cs typeface="Times New Roman"/>
            </a:endParaRP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lvl="1">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a:t>
            </a:r>
            <a:r>
              <a:rPr lang="fr-FR" sz="1600" spc="-5" dirty="0">
                <a:latin typeface="Times New Roman"/>
                <a:cs typeface="Times New Roman"/>
              </a:rPr>
              <a:t> </a:t>
            </a:r>
            <a:r>
              <a:rPr lang="fr-FR" sz="1600" dirty="0">
                <a:latin typeface="Times New Roman"/>
                <a:cs typeface="Times New Roman"/>
              </a:rPr>
              <a:t>du</a:t>
            </a:r>
            <a:r>
              <a:rPr lang="fr-FR" sz="1600" spc="5" dirty="0">
                <a:latin typeface="Times New Roman"/>
                <a:cs typeface="Times New Roman"/>
              </a:rPr>
              <a:t> </a:t>
            </a:r>
            <a:r>
              <a:rPr lang="fr-FR" sz="1600" dirty="0">
                <a:latin typeface="Times New Roman"/>
                <a:cs typeface="Times New Roman"/>
              </a:rPr>
              <a:t>con</a:t>
            </a:r>
            <a:r>
              <a:rPr lang="fr-FR" sz="1600" spc="5" dirty="0">
                <a:latin typeface="Times New Roman"/>
                <a:cs typeface="Times New Roman"/>
              </a:rPr>
              <a:t>t</a:t>
            </a:r>
            <a:r>
              <a:rPr lang="fr-FR" sz="1600" dirty="0">
                <a:latin typeface="Times New Roman"/>
                <a:cs typeface="Times New Roman"/>
              </a:rPr>
              <a:t>rôle</a:t>
            </a:r>
            <a:r>
              <a:rPr lang="fr-FR" sz="1600" spc="-10" dirty="0">
                <a:latin typeface="Times New Roman"/>
                <a:cs typeface="Times New Roman"/>
              </a:rPr>
              <a:t> </a:t>
            </a:r>
            <a:r>
              <a:rPr lang="fr-FR" sz="1600" dirty="0">
                <a:latin typeface="Times New Roman"/>
                <a:cs typeface="Times New Roman"/>
              </a:rPr>
              <a:t>de la</a:t>
            </a:r>
            <a:r>
              <a:rPr lang="fr-FR" sz="1600" spc="-5" dirty="0">
                <a:latin typeface="Times New Roman"/>
                <a:cs typeface="Times New Roman"/>
              </a:rPr>
              <a:t> </a:t>
            </a:r>
            <a:r>
              <a:rPr lang="fr-FR" sz="1600" dirty="0">
                <a:latin typeface="Times New Roman"/>
                <a:cs typeface="Times New Roman"/>
              </a:rPr>
              <a:t>balle.</a:t>
            </a:r>
          </a:p>
          <a:p>
            <a:pPr marL="12700" lvl="1">
              <a:spcBef>
                <a:spcPts val="430"/>
              </a:spcBef>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en mousse ou balle bleue selon le niveau.</a:t>
            </a:r>
            <a:endParaRPr sz="1600" dirty="0">
              <a:latin typeface="Times New Roman"/>
              <a:cs typeface="Times New Roman"/>
            </a:endParaRP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Contrôle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18</a:t>
            </a:fld>
            <a:endParaRPr dirty="0"/>
          </a:p>
        </p:txBody>
      </p:sp>
    </p:spTree>
    <p:extLst>
      <p:ext uri="{BB962C8B-B14F-4D97-AF65-F5344CB8AC3E}">
        <p14:creationId xmlns:p14="http://schemas.microsoft.com/office/powerpoint/2010/main" val="41666158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178937"/>
            <a:ext cx="8928992" cy="4842351"/>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simples et répétitifs pour apprendre rapidement à contrôler la balle</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3 – Le patient se place face au mur latéral et frappe la balle en cloche en // de CD de manière a ce qu’elle rebondisse dans le carré de service. Le but est d’enchaîner le plus grand nombre de frappes après le 1</a:t>
            </a:r>
            <a:r>
              <a:rPr lang="fr-FR" sz="1600" baseline="30000" dirty="0">
                <a:latin typeface="Times New Roman"/>
                <a:cs typeface="Times New Roman"/>
              </a:rPr>
              <a:t>er</a:t>
            </a:r>
            <a:r>
              <a:rPr lang="fr-FR" sz="1600" dirty="0">
                <a:latin typeface="Times New Roman"/>
                <a:cs typeface="Times New Roman"/>
              </a:rPr>
              <a:t> rebond.</a:t>
            </a:r>
          </a:p>
          <a:p>
            <a:pPr marL="11132" marR="4453" algn="just">
              <a:spcBef>
                <a:spcPts val="377"/>
              </a:spcBef>
            </a:pPr>
            <a:r>
              <a:rPr lang="fr-FR" sz="1600" dirty="0">
                <a:latin typeface="Times New Roman"/>
                <a:cs typeface="Times New Roman"/>
              </a:rPr>
              <a:t>4 – Dans son carré de service, le patient frappe la balle par en-dessous et verticalement après le 1</a:t>
            </a:r>
            <a:r>
              <a:rPr lang="fr-FR" sz="1600" baseline="30000" dirty="0">
                <a:latin typeface="Times New Roman"/>
                <a:cs typeface="Times New Roman"/>
              </a:rPr>
              <a:t>er</a:t>
            </a:r>
            <a:r>
              <a:rPr lang="fr-FR" sz="1600" dirty="0">
                <a:latin typeface="Times New Roman"/>
                <a:cs typeface="Times New Roman"/>
              </a:rPr>
              <a:t> rebond. Le but est d’enchaîner le plus grand nombre de frappes.</a:t>
            </a:r>
          </a:p>
          <a:p>
            <a:pPr marL="11132" marR="4453" algn="just">
              <a:spcBef>
                <a:spcPts val="377"/>
              </a:spcBef>
            </a:pPr>
            <a:r>
              <a:rPr lang="fr-FR" sz="1600" dirty="0">
                <a:latin typeface="Times New Roman"/>
                <a:cs typeface="Times New Roman"/>
              </a:rPr>
              <a:t>5 – Idem 3 mais le patient se place sur le côté pour enchaîner ses frappes.</a:t>
            </a:r>
          </a:p>
          <a:p>
            <a:pPr marL="11132" marR="4453" algn="just">
              <a:spcBef>
                <a:spcPts val="377"/>
              </a:spcBef>
            </a:pPr>
            <a:r>
              <a:rPr lang="fr-FR" sz="1600" dirty="0">
                <a:latin typeface="Times New Roman"/>
                <a:cs typeface="Times New Roman"/>
              </a:rPr>
              <a:t>6 – Idem 3 mais les 2 patients enchaînent les frappes à tour de rôle en maintenant le rebond de la balle dans le carré de service.</a:t>
            </a:r>
          </a:p>
          <a:p>
            <a:pPr marL="11132" marR="4453" algn="just">
              <a:spcBef>
                <a:spcPts val="377"/>
              </a:spcBef>
            </a:pPr>
            <a:r>
              <a:rPr lang="fr-FR" sz="1600" dirty="0">
                <a:latin typeface="Times New Roman"/>
                <a:cs typeface="Times New Roman"/>
              </a:rPr>
              <a:t>7 – Idem 3 mais le patient se place devant la porte vitrée du court (à 2 m) comme cible. Il enchaîne les frappes devant lui et sur le côté. Le 2</a:t>
            </a:r>
            <a:r>
              <a:rPr lang="fr-FR" sz="1600" baseline="30000" dirty="0">
                <a:latin typeface="Times New Roman"/>
                <a:cs typeface="Times New Roman"/>
              </a:rPr>
              <a:t>ème</a:t>
            </a:r>
            <a:r>
              <a:rPr lang="fr-FR" sz="1600" dirty="0">
                <a:latin typeface="Times New Roman"/>
                <a:cs typeface="Times New Roman"/>
              </a:rPr>
              <a:t> patient peut se placer comme cible (immobile ou mouvante) devant la porte, le dos tourné (balle en mousse obligatoire).</a:t>
            </a:r>
          </a:p>
          <a:p>
            <a:pPr marL="11132" marR="4453" algn="just">
              <a:spcBef>
                <a:spcPts val="377"/>
              </a:spcBef>
            </a:pPr>
            <a:endParaRPr lang="fr-FR" sz="1600" dirty="0">
              <a:latin typeface="Times New Roman"/>
              <a:cs typeface="Times New Roman"/>
            </a:endParaRP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lvl="1">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a:t>
            </a:r>
            <a:r>
              <a:rPr lang="fr-FR" sz="1600" spc="-5" dirty="0">
                <a:latin typeface="Times New Roman"/>
                <a:cs typeface="Times New Roman"/>
              </a:rPr>
              <a:t> </a:t>
            </a:r>
            <a:r>
              <a:rPr lang="fr-FR" sz="1600" dirty="0">
                <a:latin typeface="Times New Roman"/>
                <a:cs typeface="Times New Roman"/>
              </a:rPr>
              <a:t>du</a:t>
            </a:r>
            <a:r>
              <a:rPr lang="fr-FR" sz="1600" spc="5" dirty="0">
                <a:latin typeface="Times New Roman"/>
                <a:cs typeface="Times New Roman"/>
              </a:rPr>
              <a:t> </a:t>
            </a:r>
            <a:r>
              <a:rPr lang="fr-FR" sz="1600" dirty="0">
                <a:latin typeface="Times New Roman"/>
                <a:cs typeface="Times New Roman"/>
              </a:rPr>
              <a:t>con</a:t>
            </a:r>
            <a:r>
              <a:rPr lang="fr-FR" sz="1600" spc="5" dirty="0">
                <a:latin typeface="Times New Roman"/>
                <a:cs typeface="Times New Roman"/>
              </a:rPr>
              <a:t>t</a:t>
            </a:r>
            <a:r>
              <a:rPr lang="fr-FR" sz="1600" dirty="0">
                <a:latin typeface="Times New Roman"/>
                <a:cs typeface="Times New Roman"/>
              </a:rPr>
              <a:t>rôle</a:t>
            </a:r>
            <a:r>
              <a:rPr lang="fr-FR" sz="1600" spc="-10" dirty="0">
                <a:latin typeface="Times New Roman"/>
                <a:cs typeface="Times New Roman"/>
              </a:rPr>
              <a:t> </a:t>
            </a:r>
            <a:r>
              <a:rPr lang="fr-FR" sz="1600" dirty="0">
                <a:latin typeface="Times New Roman"/>
                <a:cs typeface="Times New Roman"/>
              </a:rPr>
              <a:t>de la</a:t>
            </a:r>
            <a:r>
              <a:rPr lang="fr-FR" sz="1600" spc="-5" dirty="0">
                <a:latin typeface="Times New Roman"/>
                <a:cs typeface="Times New Roman"/>
              </a:rPr>
              <a:t> </a:t>
            </a:r>
            <a:r>
              <a:rPr lang="fr-FR" sz="1600" dirty="0">
                <a:latin typeface="Times New Roman"/>
                <a:cs typeface="Times New Roman"/>
              </a:rPr>
              <a:t>balle.</a:t>
            </a:r>
          </a:p>
          <a:p>
            <a:pPr marL="12700" lvl="1">
              <a:spcBef>
                <a:spcPts val="430"/>
              </a:spcBef>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en mousse ou balle bleue selon le niveau.</a:t>
            </a:r>
            <a:endParaRPr sz="1600" dirty="0">
              <a:latin typeface="Times New Roman"/>
              <a:cs typeface="Times New Roman"/>
            </a:endParaRP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Contrôle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19</a:t>
            </a:fld>
            <a:endParaRPr dirty="0"/>
          </a:p>
        </p:txBody>
      </p:sp>
    </p:spTree>
    <p:extLst>
      <p:ext uri="{BB962C8B-B14F-4D97-AF65-F5344CB8AC3E}">
        <p14:creationId xmlns:p14="http://schemas.microsoft.com/office/powerpoint/2010/main" val="28545970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074603"/>
            <a:ext cx="8928992" cy="4298613"/>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Apprendre à juger le rebond et les angles sur le court (exercice adapté pour les 5 – 10 ans)</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1 – Le patient se tient entre la vitre et le carré de service droit. Depuis la ligne médiane le moniteur frappe au coup par coup une // longue (balle normale) qui rebondit avant la vitre. Le patient doit se placer pour attraper la balle (de préférence à une main) après son rebond sur la vitre. </a:t>
            </a:r>
          </a:p>
          <a:p>
            <a:pPr marL="11132" marR="4453" algn="just">
              <a:spcBef>
                <a:spcPts val="377"/>
              </a:spcBef>
            </a:pPr>
            <a:r>
              <a:rPr lang="fr-FR" sz="1600" dirty="0">
                <a:latin typeface="Times New Roman"/>
                <a:cs typeface="Times New Roman"/>
              </a:rPr>
              <a:t>Evolution: changer de type de balle.</a:t>
            </a:r>
          </a:p>
          <a:p>
            <a:pPr marL="11132" marR="4453" algn="just">
              <a:spcBef>
                <a:spcPts val="377"/>
              </a:spcBef>
            </a:pPr>
            <a:r>
              <a:rPr lang="fr-FR" sz="1600" dirty="0">
                <a:latin typeface="Times New Roman"/>
                <a:cs typeface="Times New Roman"/>
              </a:rPr>
              <a:t>2 – Le patient se tient dans le carré de service. Le moniteur effectue des mises en jeu depuis le côté gauche du court et fait en sorte que la balle touche le mur latéral en retombant. Le patient doit se placer pour attraper la balle à la volée (des 2 mains) et avant qu’elle ne touche le plancher (introduction au retour de service). </a:t>
            </a:r>
          </a:p>
          <a:p>
            <a:pPr marL="11132" marR="4453" algn="just">
              <a:spcBef>
                <a:spcPts val="377"/>
              </a:spcBef>
            </a:pPr>
            <a:r>
              <a:rPr lang="fr-FR" sz="1600" dirty="0">
                <a:latin typeface="Times New Roman"/>
                <a:cs typeface="Times New Roman"/>
              </a:rPr>
              <a:t>Evolution: se rapprocher du mur frontal pour les débutants.</a:t>
            </a:r>
          </a:p>
          <a:p>
            <a:pPr marL="11132" marR="4453" algn="just">
              <a:spcBef>
                <a:spcPts val="377"/>
              </a:spcBef>
            </a:pPr>
            <a:endParaRPr lang="fr-FR" sz="1600" dirty="0">
              <a:latin typeface="Times New Roman"/>
              <a:cs typeface="Times New Roman"/>
            </a:endParaRP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gn="just">
              <a:spcBef>
                <a:spcPts val="434"/>
              </a:spcBef>
            </a:pPr>
            <a:r>
              <a:rPr lang="fr-FR" sz="1600" dirty="0">
                <a:latin typeface="Times New Roman"/>
                <a:cs typeface="Times New Roman"/>
              </a:rPr>
              <a:t>Découverte</a:t>
            </a:r>
            <a:r>
              <a:rPr lang="fr-FR" sz="1600" spc="-15" dirty="0">
                <a:latin typeface="Times New Roman"/>
                <a:cs typeface="Times New Roman"/>
              </a:rPr>
              <a:t> </a:t>
            </a:r>
            <a:r>
              <a:rPr lang="fr-FR" sz="1600" dirty="0">
                <a:latin typeface="Times New Roman"/>
                <a:cs typeface="Times New Roman"/>
              </a:rPr>
              <a:t>des trajectoires (para</a:t>
            </a:r>
            <a:r>
              <a:rPr lang="fr-FR" sz="1600" spc="5" dirty="0">
                <a:latin typeface="Times New Roman"/>
                <a:cs typeface="Times New Roman"/>
              </a:rPr>
              <a:t>l</a:t>
            </a:r>
            <a:r>
              <a:rPr lang="fr-FR" sz="1600" dirty="0">
                <a:latin typeface="Times New Roman"/>
                <a:cs typeface="Times New Roman"/>
              </a:rPr>
              <a:t>l</a:t>
            </a:r>
            <a:r>
              <a:rPr lang="fr-FR" sz="1600" spc="5" dirty="0">
                <a:latin typeface="Times New Roman"/>
                <a:cs typeface="Times New Roman"/>
              </a:rPr>
              <a:t>è</a:t>
            </a:r>
            <a:r>
              <a:rPr lang="fr-FR" sz="1600" dirty="0">
                <a:latin typeface="Times New Roman"/>
                <a:cs typeface="Times New Roman"/>
              </a:rPr>
              <a:t>l</a:t>
            </a:r>
            <a:r>
              <a:rPr lang="fr-FR" sz="1600" spc="5" dirty="0">
                <a:latin typeface="Times New Roman"/>
                <a:cs typeface="Times New Roman"/>
              </a:rPr>
              <a:t>e, croisée, double-mur).</a:t>
            </a:r>
            <a:endParaRPr lang="fr-FR" sz="1600" dirty="0">
              <a:latin typeface="Times New Roman"/>
              <a:cs typeface="Times New Roman"/>
            </a:endParaRPr>
          </a:p>
          <a:p>
            <a:pPr marL="12700" marR="5080">
              <a:lnSpc>
                <a:spcPct val="100000"/>
              </a:lnSpc>
              <a:spcBef>
                <a:spcPts val="430"/>
              </a:spcBef>
            </a:pPr>
            <a:r>
              <a:rPr lang="fr-FR" sz="1600" spc="-165" dirty="0">
                <a:latin typeface="Times New Roman"/>
                <a:cs typeface="Times New Roman"/>
              </a:rPr>
              <a:t>Le patient</a:t>
            </a:r>
            <a:r>
              <a:rPr lang="fr-FR" sz="1600" spc="180" dirty="0">
                <a:latin typeface="Times New Roman"/>
                <a:cs typeface="Times New Roman"/>
              </a:rPr>
              <a:t> </a:t>
            </a:r>
            <a:r>
              <a:rPr lang="fr-FR" sz="1600" dirty="0">
                <a:latin typeface="Times New Roman"/>
                <a:cs typeface="Times New Roman"/>
              </a:rPr>
              <a:t>do</a:t>
            </a:r>
            <a:r>
              <a:rPr lang="fr-FR" sz="1600" spc="-10" dirty="0">
                <a:latin typeface="Times New Roman"/>
                <a:cs typeface="Times New Roman"/>
              </a:rPr>
              <a:t>i</a:t>
            </a:r>
            <a:r>
              <a:rPr lang="fr-FR" sz="1600" dirty="0">
                <a:latin typeface="Times New Roman"/>
                <a:cs typeface="Times New Roman"/>
              </a:rPr>
              <a:t>t</a:t>
            </a:r>
            <a:r>
              <a:rPr lang="fr-FR" sz="1600" spc="190" dirty="0">
                <a:latin typeface="Times New Roman"/>
                <a:cs typeface="Times New Roman"/>
              </a:rPr>
              <a:t> </a:t>
            </a:r>
            <a:r>
              <a:rPr lang="fr-FR" sz="1600" dirty="0">
                <a:latin typeface="Times New Roman"/>
                <a:cs typeface="Times New Roman"/>
              </a:rPr>
              <a:t>comprend</a:t>
            </a:r>
            <a:r>
              <a:rPr lang="fr-FR" sz="1600" spc="-10" dirty="0">
                <a:latin typeface="Times New Roman"/>
                <a:cs typeface="Times New Roman"/>
              </a:rPr>
              <a:t>r</a:t>
            </a:r>
            <a:r>
              <a:rPr lang="fr-FR" sz="1600" dirty="0">
                <a:latin typeface="Times New Roman"/>
                <a:cs typeface="Times New Roman"/>
              </a:rPr>
              <a:t>e</a:t>
            </a:r>
            <a:r>
              <a:rPr lang="fr-FR" sz="1600" spc="180" dirty="0">
                <a:latin typeface="Times New Roman"/>
                <a:cs typeface="Times New Roman"/>
              </a:rPr>
              <a:t> </a:t>
            </a:r>
            <a:r>
              <a:rPr lang="fr-FR" sz="1600" dirty="0">
                <a:latin typeface="Times New Roman"/>
                <a:cs typeface="Times New Roman"/>
              </a:rPr>
              <a:t>la</a:t>
            </a:r>
            <a:r>
              <a:rPr lang="fr-FR" sz="1600" spc="175" dirty="0">
                <a:latin typeface="Times New Roman"/>
                <a:cs typeface="Times New Roman"/>
              </a:rPr>
              <a:t> </a:t>
            </a:r>
            <a:r>
              <a:rPr lang="fr-FR" sz="1600" dirty="0">
                <a:latin typeface="Times New Roman"/>
                <a:cs typeface="Times New Roman"/>
              </a:rPr>
              <a:t>traje</a:t>
            </a:r>
            <a:r>
              <a:rPr lang="fr-FR" sz="1600" spc="-10" dirty="0">
                <a:latin typeface="Times New Roman"/>
                <a:cs typeface="Times New Roman"/>
              </a:rPr>
              <a:t>c</a:t>
            </a:r>
            <a:r>
              <a:rPr lang="fr-FR" sz="1600" dirty="0">
                <a:latin typeface="Times New Roman"/>
                <a:cs typeface="Times New Roman"/>
              </a:rPr>
              <a:t>to</a:t>
            </a:r>
            <a:r>
              <a:rPr lang="fr-FR" sz="1600" spc="5" dirty="0">
                <a:latin typeface="Times New Roman"/>
                <a:cs typeface="Times New Roman"/>
              </a:rPr>
              <a:t>i</a:t>
            </a:r>
            <a:r>
              <a:rPr lang="fr-FR" sz="1600" dirty="0">
                <a:latin typeface="Times New Roman"/>
                <a:cs typeface="Times New Roman"/>
              </a:rPr>
              <a:t>re</a:t>
            </a:r>
            <a:r>
              <a:rPr lang="fr-FR" sz="1600" spc="180" dirty="0">
                <a:latin typeface="Times New Roman"/>
                <a:cs typeface="Times New Roman"/>
              </a:rPr>
              <a:t> </a:t>
            </a:r>
            <a:r>
              <a:rPr lang="fr-FR" sz="1600" spc="-15" dirty="0">
                <a:latin typeface="Times New Roman"/>
                <a:cs typeface="Times New Roman"/>
              </a:rPr>
              <a:t>d</a:t>
            </a:r>
            <a:r>
              <a:rPr lang="fr-FR" sz="1600" dirty="0">
                <a:latin typeface="Times New Roman"/>
                <a:cs typeface="Times New Roman"/>
              </a:rPr>
              <a:t>escend</a:t>
            </a:r>
            <a:r>
              <a:rPr lang="fr-FR" sz="1600" spc="5" dirty="0">
                <a:latin typeface="Times New Roman"/>
                <a:cs typeface="Times New Roman"/>
              </a:rPr>
              <a:t>a</a:t>
            </a:r>
            <a:r>
              <a:rPr lang="fr-FR" sz="1600" dirty="0">
                <a:latin typeface="Times New Roman"/>
                <a:cs typeface="Times New Roman"/>
              </a:rPr>
              <a:t>n</a:t>
            </a:r>
            <a:r>
              <a:rPr lang="fr-FR" sz="1600" spc="-10" dirty="0">
                <a:latin typeface="Times New Roman"/>
                <a:cs typeface="Times New Roman"/>
              </a:rPr>
              <a:t>t</a:t>
            </a:r>
            <a:r>
              <a:rPr lang="fr-FR" sz="1600" dirty="0">
                <a:latin typeface="Times New Roman"/>
                <a:cs typeface="Times New Roman"/>
              </a:rPr>
              <a:t>e</a:t>
            </a:r>
            <a:r>
              <a:rPr lang="fr-FR" sz="1600" spc="195" dirty="0">
                <a:latin typeface="Times New Roman"/>
                <a:cs typeface="Times New Roman"/>
              </a:rPr>
              <a:t> </a:t>
            </a:r>
            <a:r>
              <a:rPr lang="fr-FR" sz="1600" spc="-15" dirty="0">
                <a:latin typeface="Times New Roman"/>
                <a:cs typeface="Times New Roman"/>
              </a:rPr>
              <a:t>d</a:t>
            </a:r>
            <a:r>
              <a:rPr lang="fr-FR" sz="1600" dirty="0">
                <a:latin typeface="Times New Roman"/>
                <a:cs typeface="Times New Roman"/>
              </a:rPr>
              <a:t>e</a:t>
            </a:r>
            <a:r>
              <a:rPr lang="fr-FR" sz="1600" spc="175" dirty="0">
                <a:latin typeface="Times New Roman"/>
                <a:cs typeface="Times New Roman"/>
              </a:rPr>
              <a:t> </a:t>
            </a:r>
            <a:r>
              <a:rPr lang="fr-FR" sz="1600" dirty="0">
                <a:latin typeface="Times New Roman"/>
                <a:cs typeface="Times New Roman"/>
              </a:rPr>
              <a:t>la</a:t>
            </a:r>
            <a:r>
              <a:rPr lang="fr-FR" sz="1600" spc="175" dirty="0">
                <a:latin typeface="Times New Roman"/>
                <a:cs typeface="Times New Roman"/>
              </a:rPr>
              <a:t> </a:t>
            </a:r>
            <a:r>
              <a:rPr lang="fr-FR" sz="1600" dirty="0">
                <a:latin typeface="Times New Roman"/>
                <a:cs typeface="Times New Roman"/>
              </a:rPr>
              <a:t>bal</a:t>
            </a:r>
            <a:r>
              <a:rPr lang="fr-FR" sz="1600" spc="-15" dirty="0">
                <a:latin typeface="Times New Roman"/>
                <a:cs typeface="Times New Roman"/>
              </a:rPr>
              <a:t>l</a:t>
            </a:r>
            <a:r>
              <a:rPr lang="fr-FR" sz="1600" dirty="0">
                <a:latin typeface="Times New Roman"/>
                <a:cs typeface="Times New Roman"/>
              </a:rPr>
              <a:t>e pour</a:t>
            </a:r>
            <a:r>
              <a:rPr lang="fr-FR" sz="1600" spc="-10" dirty="0">
                <a:latin typeface="Times New Roman"/>
                <a:cs typeface="Times New Roman"/>
              </a:rPr>
              <a:t> </a:t>
            </a:r>
            <a:r>
              <a:rPr lang="fr-FR" sz="1600" dirty="0">
                <a:latin typeface="Times New Roman"/>
                <a:cs typeface="Times New Roman"/>
              </a:rPr>
              <a:t>essa</a:t>
            </a:r>
            <a:r>
              <a:rPr lang="fr-FR" sz="1600" spc="20" dirty="0">
                <a:latin typeface="Times New Roman"/>
                <a:cs typeface="Times New Roman"/>
              </a:rPr>
              <a:t>y</a:t>
            </a:r>
            <a:r>
              <a:rPr lang="fr-FR" sz="1600" dirty="0">
                <a:latin typeface="Times New Roman"/>
                <a:cs typeface="Times New Roman"/>
              </a:rPr>
              <a:t>er</a:t>
            </a:r>
            <a:r>
              <a:rPr lang="fr-FR" sz="1600" spc="-10" dirty="0">
                <a:latin typeface="Times New Roman"/>
                <a:cs typeface="Times New Roman"/>
              </a:rPr>
              <a:t> </a:t>
            </a:r>
            <a:r>
              <a:rPr lang="fr-FR" sz="1600" dirty="0">
                <a:latin typeface="Times New Roman"/>
                <a:cs typeface="Times New Roman"/>
              </a:rPr>
              <a:t>de</a:t>
            </a:r>
            <a:r>
              <a:rPr lang="fr-FR" sz="1600" spc="-5" dirty="0">
                <a:latin typeface="Times New Roman"/>
                <a:cs typeface="Times New Roman"/>
              </a:rPr>
              <a:t> </a:t>
            </a:r>
            <a:r>
              <a:rPr lang="fr-FR" sz="1600" dirty="0">
                <a:latin typeface="Times New Roman"/>
                <a:cs typeface="Times New Roman"/>
              </a:rPr>
              <a:t>la</a:t>
            </a:r>
            <a:r>
              <a:rPr lang="fr-FR" sz="1600" spc="-5" dirty="0">
                <a:latin typeface="Times New Roman"/>
                <a:cs typeface="Times New Roman"/>
              </a:rPr>
              <a:t> </a:t>
            </a:r>
            <a:r>
              <a:rPr lang="fr-FR" sz="1600" dirty="0">
                <a:latin typeface="Times New Roman"/>
                <a:cs typeface="Times New Roman"/>
              </a:rPr>
              <a:t>rat</a:t>
            </a:r>
            <a:r>
              <a:rPr lang="fr-FR" sz="1600" spc="5" dirty="0">
                <a:latin typeface="Times New Roman"/>
                <a:cs typeface="Times New Roman"/>
              </a:rPr>
              <a:t>t</a:t>
            </a:r>
            <a:r>
              <a:rPr lang="fr-FR" sz="1600" dirty="0">
                <a:latin typeface="Times New Roman"/>
                <a:cs typeface="Times New Roman"/>
              </a:rPr>
              <a:t>rape</a:t>
            </a:r>
            <a:r>
              <a:rPr lang="fr-FR" sz="1600" spc="-85" dirty="0">
                <a:latin typeface="Times New Roman"/>
                <a:cs typeface="Times New Roman"/>
              </a:rPr>
              <a:t>r</a:t>
            </a:r>
            <a:r>
              <a:rPr lang="fr-FR" sz="1600" dirty="0">
                <a:latin typeface="Times New Roman"/>
                <a:cs typeface="Times New Roman"/>
              </a:rPr>
              <a:t>.</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(moniteur), balles diverses (squash, racquetball, mousse).</a:t>
            </a:r>
            <a:endParaRPr sz="1600" dirty="0">
              <a:latin typeface="Times New Roman"/>
              <a:cs typeface="Times New Roman"/>
            </a:endParaRP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Trajectoires</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a:t>
            </a:fld>
            <a:endParaRPr dirty="0"/>
          </a:p>
        </p:txBody>
      </p:sp>
    </p:spTree>
    <p:extLst>
      <p:ext uri="{BB962C8B-B14F-4D97-AF65-F5344CB8AC3E}">
        <p14:creationId xmlns:p14="http://schemas.microsoft.com/office/powerpoint/2010/main" val="23575187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403648" y="3035858"/>
            <a:ext cx="6264696"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3 – Séance 8</a:t>
            </a:r>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20</a:t>
            </a:fld>
            <a:endParaRPr dirty="0"/>
          </a:p>
        </p:txBody>
      </p:sp>
    </p:spTree>
    <p:extLst>
      <p:ext uri="{BB962C8B-B14F-4D97-AF65-F5344CB8AC3E}">
        <p14:creationId xmlns:p14="http://schemas.microsoft.com/office/powerpoint/2010/main" val="7409652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379478"/>
            <a:ext cx="8928992" cy="3908762"/>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 avec balle de racquetball</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Le moniteur et le patient sont de part et d’autre de la ligne médiane et échangent la balle en frappes croisées de CD ou de RV.</a:t>
            </a:r>
          </a:p>
          <a:p>
            <a:pPr marL="11132" marR="4453" algn="just">
              <a:spcBef>
                <a:spcPts val="377"/>
              </a:spcBef>
            </a:pPr>
            <a:r>
              <a:rPr lang="fr-FR" sz="1600" dirty="0">
                <a:latin typeface="Times New Roman"/>
                <a:cs typeface="Times New Roman"/>
              </a:rPr>
              <a:t>Chacun défend son demi-terrain et la balle ne doit pas dépasser la ligne médiane. </a:t>
            </a:r>
          </a:p>
          <a:p>
            <a:pPr marL="11132" marR="4453" algn="just">
              <a:spcBef>
                <a:spcPts val="377"/>
              </a:spcBef>
            </a:pPr>
            <a:r>
              <a:rPr lang="fr-FR" sz="1600" dirty="0">
                <a:latin typeface="Times New Roman"/>
                <a:cs typeface="Times New Roman"/>
              </a:rPr>
              <a:t>Le double mur et la volée sont autorisés, la balle doit rebondir avant la ligne médiane. </a:t>
            </a:r>
          </a:p>
          <a:p>
            <a:pPr marL="11132" marR="4453" algn="just">
              <a:spcBef>
                <a:spcPts val="377"/>
              </a:spcBef>
            </a:pPr>
            <a:r>
              <a:rPr lang="fr-FR" sz="1600" dirty="0">
                <a:latin typeface="Times New Roman"/>
                <a:cs typeface="Times New Roman"/>
              </a:rPr>
              <a:t>Chaque joueur démarre avec « 5 vies ». </a:t>
            </a:r>
          </a:p>
          <a:p>
            <a:pPr marL="11132" marR="4453" algn="just">
              <a:spcBef>
                <a:spcPts val="377"/>
              </a:spcBef>
            </a:pPr>
            <a:r>
              <a:rPr lang="fr-FR" sz="1600" dirty="0">
                <a:latin typeface="Times New Roman"/>
                <a:cs typeface="Times New Roman"/>
              </a:rPr>
              <a:t>Si la balle franchit la ligne médiane, le joueur concerné perd « une vie ».</a:t>
            </a:r>
          </a:p>
          <a:p>
            <a:pPr marL="11132" marR="4453" algn="just">
              <a:spcBef>
                <a:spcPts val="377"/>
              </a:spcBef>
            </a:pPr>
            <a:endParaRPr lang="fr-FR" sz="1600" dirty="0">
              <a:latin typeface="Times New Roman"/>
              <a:cs typeface="Times New Roman"/>
            </a:endParaRP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gn="just">
              <a:spcBef>
                <a:spcPts val="434"/>
              </a:spcBef>
            </a:pPr>
            <a:r>
              <a:rPr lang="fr-FR" sz="1600" dirty="0">
                <a:latin typeface="Times New Roman"/>
                <a:cs typeface="Times New Roman"/>
              </a:rPr>
              <a:t>Découverte</a:t>
            </a:r>
            <a:r>
              <a:rPr lang="fr-FR" sz="1600" spc="-15" dirty="0">
                <a:latin typeface="Times New Roman"/>
                <a:cs typeface="Times New Roman"/>
              </a:rPr>
              <a:t> </a:t>
            </a:r>
            <a:r>
              <a:rPr lang="fr-FR" sz="1600" dirty="0">
                <a:latin typeface="Times New Roman"/>
                <a:cs typeface="Times New Roman"/>
              </a:rPr>
              <a:t>des trajectoires (</a:t>
            </a:r>
            <a:r>
              <a:rPr lang="fr-FR" sz="1600" spc="5" dirty="0">
                <a:latin typeface="Times New Roman"/>
                <a:cs typeface="Times New Roman"/>
              </a:rPr>
              <a:t>croisée, double-mur, lob).</a:t>
            </a:r>
            <a:endParaRPr lang="fr-FR" sz="1600" dirty="0">
              <a:latin typeface="Times New Roman"/>
              <a:cs typeface="Times New Roman"/>
            </a:endParaRPr>
          </a:p>
          <a:p>
            <a:pPr marL="12700" algn="just">
              <a:lnSpc>
                <a:spcPct val="100000"/>
              </a:lnSpc>
              <a:spcBef>
                <a:spcPts val="434"/>
              </a:spcBef>
            </a:pPr>
            <a:r>
              <a:rPr lang="fr-FR" sz="1600" dirty="0">
                <a:latin typeface="Times New Roman"/>
                <a:cs typeface="Times New Roman"/>
              </a:rPr>
              <a:t>A</a:t>
            </a:r>
            <a:r>
              <a:rPr lang="fr-FR" sz="1600" spc="-10" dirty="0">
                <a:latin typeface="Times New Roman"/>
                <a:cs typeface="Times New Roman"/>
              </a:rPr>
              <a:t>p</a:t>
            </a:r>
            <a:r>
              <a:rPr lang="fr-FR" sz="1600" dirty="0">
                <a:latin typeface="Times New Roman"/>
                <a:cs typeface="Times New Roman"/>
              </a:rPr>
              <a:t>prendre</a:t>
            </a:r>
            <a:r>
              <a:rPr lang="fr-FR" sz="1600" spc="80" dirty="0">
                <a:latin typeface="Times New Roman"/>
                <a:cs typeface="Times New Roman"/>
              </a:rPr>
              <a:t> </a:t>
            </a:r>
            <a:r>
              <a:rPr lang="fr-FR" sz="1600" dirty="0">
                <a:latin typeface="Times New Roman"/>
                <a:cs typeface="Times New Roman"/>
              </a:rPr>
              <a:t>à</a:t>
            </a:r>
            <a:r>
              <a:rPr lang="fr-FR" sz="1600" spc="80" dirty="0">
                <a:latin typeface="Times New Roman"/>
                <a:cs typeface="Times New Roman"/>
              </a:rPr>
              <a:t> </a:t>
            </a:r>
            <a:r>
              <a:rPr lang="fr-FR" sz="1600" dirty="0">
                <a:latin typeface="Times New Roman"/>
                <a:cs typeface="Times New Roman"/>
              </a:rPr>
              <a:t>co</a:t>
            </a:r>
            <a:r>
              <a:rPr lang="fr-FR" sz="1600" spc="-15" dirty="0">
                <a:latin typeface="Times New Roman"/>
                <a:cs typeface="Times New Roman"/>
              </a:rPr>
              <a:t>n</a:t>
            </a:r>
            <a:r>
              <a:rPr lang="fr-FR" sz="1600" dirty="0">
                <a:latin typeface="Times New Roman"/>
                <a:cs typeface="Times New Roman"/>
              </a:rPr>
              <a:t>trôl</a:t>
            </a:r>
            <a:r>
              <a:rPr lang="fr-FR" sz="1600" spc="5" dirty="0">
                <a:latin typeface="Times New Roman"/>
                <a:cs typeface="Times New Roman"/>
              </a:rPr>
              <a:t>e</a:t>
            </a:r>
            <a:r>
              <a:rPr lang="fr-FR" sz="1600" dirty="0">
                <a:latin typeface="Times New Roman"/>
                <a:cs typeface="Times New Roman"/>
              </a:rPr>
              <a:t>r</a:t>
            </a:r>
            <a:r>
              <a:rPr lang="fr-FR" sz="1600" spc="80" dirty="0">
                <a:latin typeface="Times New Roman"/>
                <a:cs typeface="Times New Roman"/>
              </a:rPr>
              <a:t> </a:t>
            </a:r>
            <a:r>
              <a:rPr lang="fr-FR" sz="1600" spc="-10" dirty="0">
                <a:latin typeface="Times New Roman"/>
                <a:cs typeface="Times New Roman"/>
              </a:rPr>
              <a:t>l</a:t>
            </a:r>
            <a:r>
              <a:rPr lang="fr-FR" sz="1600" dirty="0">
                <a:latin typeface="Times New Roman"/>
                <a:cs typeface="Times New Roman"/>
              </a:rPr>
              <a:t>a</a:t>
            </a:r>
            <a:r>
              <a:rPr lang="fr-FR" sz="1600" spc="80" dirty="0">
                <a:latin typeface="Times New Roman"/>
                <a:cs typeface="Times New Roman"/>
              </a:rPr>
              <a:t> </a:t>
            </a:r>
            <a:r>
              <a:rPr lang="fr-FR" sz="1600" dirty="0">
                <a:latin typeface="Times New Roman"/>
                <a:cs typeface="Times New Roman"/>
              </a:rPr>
              <a:t>v</a:t>
            </a:r>
            <a:r>
              <a:rPr lang="fr-FR" sz="1600" spc="-15" dirty="0">
                <a:latin typeface="Times New Roman"/>
                <a:cs typeface="Times New Roman"/>
              </a:rPr>
              <a:t>i</a:t>
            </a:r>
            <a:r>
              <a:rPr lang="fr-FR" sz="1600" dirty="0">
                <a:latin typeface="Times New Roman"/>
                <a:cs typeface="Times New Roman"/>
              </a:rPr>
              <a:t>t</a:t>
            </a:r>
            <a:r>
              <a:rPr lang="fr-FR" sz="1600" spc="5" dirty="0">
                <a:latin typeface="Times New Roman"/>
                <a:cs typeface="Times New Roman"/>
              </a:rPr>
              <a:t>e</a:t>
            </a:r>
            <a:r>
              <a:rPr lang="fr-FR" sz="1600" dirty="0">
                <a:latin typeface="Times New Roman"/>
                <a:cs typeface="Times New Roman"/>
              </a:rPr>
              <a:t>s</a:t>
            </a:r>
            <a:r>
              <a:rPr lang="fr-FR" sz="1600" spc="-15" dirty="0">
                <a:latin typeface="Times New Roman"/>
                <a:cs typeface="Times New Roman"/>
              </a:rPr>
              <a:t>s</a:t>
            </a:r>
            <a:r>
              <a:rPr lang="fr-FR" sz="1600" dirty="0">
                <a:latin typeface="Times New Roman"/>
                <a:cs typeface="Times New Roman"/>
              </a:rPr>
              <a:t>e</a:t>
            </a:r>
            <a:r>
              <a:rPr lang="fr-FR" sz="1600" spc="70" dirty="0">
                <a:latin typeface="Times New Roman"/>
                <a:cs typeface="Times New Roman"/>
              </a:rPr>
              <a:t> </a:t>
            </a:r>
            <a:r>
              <a:rPr lang="fr-FR" sz="1600" spc="-5" dirty="0">
                <a:latin typeface="Times New Roman"/>
                <a:cs typeface="Times New Roman"/>
              </a:rPr>
              <a:t>d</a:t>
            </a:r>
            <a:r>
              <a:rPr lang="fr-FR" sz="1600" dirty="0">
                <a:latin typeface="Times New Roman"/>
                <a:cs typeface="Times New Roman"/>
              </a:rPr>
              <a:t>u</a:t>
            </a:r>
            <a:r>
              <a:rPr lang="fr-FR" sz="1600" spc="75" dirty="0">
                <a:latin typeface="Times New Roman"/>
                <a:cs typeface="Times New Roman"/>
              </a:rPr>
              <a:t> </a:t>
            </a:r>
            <a:r>
              <a:rPr lang="fr-FR" sz="1600" dirty="0">
                <a:latin typeface="Times New Roman"/>
                <a:cs typeface="Times New Roman"/>
              </a:rPr>
              <a:t>bras</a:t>
            </a:r>
            <a:r>
              <a:rPr lang="fr-FR" sz="1600" spc="75" dirty="0">
                <a:latin typeface="Times New Roman"/>
                <a:cs typeface="Times New Roman"/>
              </a:rPr>
              <a:t> </a:t>
            </a:r>
            <a:r>
              <a:rPr lang="fr-FR" sz="1600" dirty="0">
                <a:latin typeface="Times New Roman"/>
                <a:cs typeface="Times New Roman"/>
              </a:rPr>
              <a:t>et</a:t>
            </a:r>
            <a:r>
              <a:rPr lang="fr-FR" sz="1600" spc="80" dirty="0">
                <a:latin typeface="Times New Roman"/>
                <a:cs typeface="Times New Roman"/>
              </a:rPr>
              <a:t> </a:t>
            </a:r>
            <a:r>
              <a:rPr lang="fr-FR" sz="1600" dirty="0">
                <a:latin typeface="Times New Roman"/>
                <a:cs typeface="Times New Roman"/>
              </a:rPr>
              <a:t>co</a:t>
            </a:r>
            <a:r>
              <a:rPr lang="fr-FR" sz="1600" spc="-10" dirty="0">
                <a:latin typeface="Times New Roman"/>
                <a:cs typeface="Times New Roman"/>
              </a:rPr>
              <a:t>m</a:t>
            </a:r>
            <a:r>
              <a:rPr lang="fr-FR" sz="1600" dirty="0">
                <a:latin typeface="Times New Roman"/>
                <a:cs typeface="Times New Roman"/>
              </a:rPr>
              <a:t>p</a:t>
            </a:r>
            <a:r>
              <a:rPr lang="fr-FR" sz="1600" spc="-15" dirty="0">
                <a:latin typeface="Times New Roman"/>
                <a:cs typeface="Times New Roman"/>
              </a:rPr>
              <a:t>r</a:t>
            </a:r>
            <a:r>
              <a:rPr lang="fr-FR" sz="1600" dirty="0">
                <a:latin typeface="Times New Roman"/>
                <a:cs typeface="Times New Roman"/>
              </a:rPr>
              <a:t>endre</a:t>
            </a:r>
            <a:r>
              <a:rPr lang="fr-FR" sz="1600" spc="80" dirty="0">
                <a:latin typeface="Times New Roman"/>
                <a:cs typeface="Times New Roman"/>
              </a:rPr>
              <a:t> </a:t>
            </a:r>
            <a:r>
              <a:rPr lang="fr-FR" sz="1600" dirty="0">
                <a:latin typeface="Times New Roman"/>
                <a:cs typeface="Times New Roman"/>
              </a:rPr>
              <a:t>s</a:t>
            </a:r>
            <a:r>
              <a:rPr lang="fr-FR" sz="1600" spc="-10" dirty="0">
                <a:latin typeface="Times New Roman"/>
                <a:cs typeface="Times New Roman"/>
              </a:rPr>
              <a:t>o</a:t>
            </a:r>
            <a:r>
              <a:rPr lang="fr-FR" sz="1600" dirty="0">
                <a:latin typeface="Times New Roman"/>
                <a:cs typeface="Times New Roman"/>
              </a:rPr>
              <a:t>n</a:t>
            </a:r>
            <a:r>
              <a:rPr lang="fr-FR" sz="1600" spc="80" dirty="0">
                <a:latin typeface="Times New Roman"/>
                <a:cs typeface="Times New Roman"/>
              </a:rPr>
              <a:t> </a:t>
            </a:r>
            <a:r>
              <a:rPr lang="fr-FR" sz="1600" dirty="0">
                <a:latin typeface="Times New Roman"/>
                <a:cs typeface="Times New Roman"/>
              </a:rPr>
              <a:t>in</a:t>
            </a:r>
            <a:r>
              <a:rPr lang="fr-FR" sz="1600" spc="-10" dirty="0">
                <a:latin typeface="Times New Roman"/>
                <a:cs typeface="Times New Roman"/>
              </a:rPr>
              <a:t>c</a:t>
            </a:r>
            <a:r>
              <a:rPr lang="fr-FR" sz="1600" dirty="0">
                <a:latin typeface="Times New Roman"/>
                <a:cs typeface="Times New Roman"/>
              </a:rPr>
              <a:t>id</a:t>
            </a:r>
            <a:r>
              <a:rPr lang="fr-FR" sz="1600" spc="-10" dirty="0">
                <a:latin typeface="Times New Roman"/>
                <a:cs typeface="Times New Roman"/>
              </a:rPr>
              <a:t>e</a:t>
            </a:r>
            <a:r>
              <a:rPr lang="fr-FR" sz="1600" dirty="0">
                <a:latin typeface="Times New Roman"/>
                <a:cs typeface="Times New Roman"/>
              </a:rPr>
              <a:t>nce</a:t>
            </a:r>
            <a:r>
              <a:rPr lang="fr-FR" sz="1600" spc="85" dirty="0">
                <a:latin typeface="Times New Roman"/>
                <a:cs typeface="Times New Roman"/>
              </a:rPr>
              <a:t> </a:t>
            </a:r>
            <a:r>
              <a:rPr lang="fr-FR" sz="1600" dirty="0">
                <a:latin typeface="Times New Roman"/>
                <a:cs typeface="Times New Roman"/>
              </a:rPr>
              <a:t>s</a:t>
            </a:r>
            <a:r>
              <a:rPr lang="fr-FR" sz="1600" spc="-10" dirty="0">
                <a:latin typeface="Times New Roman"/>
                <a:cs typeface="Times New Roman"/>
              </a:rPr>
              <a:t>u</a:t>
            </a:r>
            <a:r>
              <a:rPr lang="fr-FR" sz="1600" dirty="0">
                <a:latin typeface="Times New Roman"/>
                <a:cs typeface="Times New Roman"/>
              </a:rPr>
              <a:t>r</a:t>
            </a:r>
            <a:r>
              <a:rPr lang="fr-FR" sz="1600" spc="75" dirty="0">
                <a:latin typeface="Times New Roman"/>
                <a:cs typeface="Times New Roman"/>
              </a:rPr>
              <a:t> </a:t>
            </a:r>
            <a:r>
              <a:rPr lang="fr-FR" sz="1600" dirty="0">
                <a:latin typeface="Times New Roman"/>
                <a:cs typeface="Times New Roman"/>
              </a:rPr>
              <a:t>la</a:t>
            </a:r>
            <a:r>
              <a:rPr lang="fr-FR" sz="1600" spc="65" dirty="0">
                <a:latin typeface="Times New Roman"/>
                <a:cs typeface="Times New Roman"/>
              </a:rPr>
              <a:t> </a:t>
            </a:r>
            <a:r>
              <a:rPr lang="fr-FR" sz="1600" dirty="0">
                <a:latin typeface="Times New Roman"/>
                <a:cs typeface="Times New Roman"/>
              </a:rPr>
              <a:t>long</a:t>
            </a:r>
            <a:r>
              <a:rPr lang="fr-FR" sz="1600" spc="-15" dirty="0">
                <a:latin typeface="Times New Roman"/>
                <a:cs typeface="Times New Roman"/>
              </a:rPr>
              <a:t>u</a:t>
            </a:r>
            <a:r>
              <a:rPr lang="fr-FR" sz="1600" dirty="0">
                <a:latin typeface="Times New Roman"/>
                <a:cs typeface="Times New Roman"/>
              </a:rPr>
              <a:t>eur</a:t>
            </a:r>
            <a:r>
              <a:rPr lang="fr-FR" sz="1600" spc="80" dirty="0">
                <a:latin typeface="Times New Roman"/>
                <a:cs typeface="Times New Roman"/>
              </a:rPr>
              <a:t> </a:t>
            </a:r>
            <a:r>
              <a:rPr lang="fr-FR" sz="1600" spc="-5" dirty="0">
                <a:latin typeface="Times New Roman"/>
                <a:cs typeface="Times New Roman"/>
              </a:rPr>
              <a:t>de </a:t>
            </a:r>
            <a:r>
              <a:rPr lang="fr-FR" sz="1600" dirty="0">
                <a:latin typeface="Times New Roman"/>
                <a:cs typeface="Times New Roman"/>
              </a:rPr>
              <a:t>la</a:t>
            </a:r>
            <a:r>
              <a:rPr lang="fr-FR" sz="1600" spc="-5" dirty="0">
                <a:latin typeface="Times New Roman"/>
                <a:cs typeface="Times New Roman"/>
              </a:rPr>
              <a:t> </a:t>
            </a:r>
            <a:r>
              <a:rPr lang="fr-FR" sz="1600" dirty="0">
                <a:latin typeface="Times New Roman"/>
                <a:cs typeface="Times New Roman"/>
              </a:rPr>
              <a:t>ba</a:t>
            </a:r>
            <a:r>
              <a:rPr lang="fr-FR" sz="1600" spc="5" dirty="0">
                <a:latin typeface="Times New Roman"/>
                <a:cs typeface="Times New Roman"/>
              </a:rPr>
              <a:t>l</a:t>
            </a:r>
            <a:r>
              <a:rPr lang="fr-FR" sz="1600" dirty="0">
                <a:latin typeface="Times New Roman"/>
                <a:cs typeface="Times New Roman"/>
              </a:rPr>
              <a:t>l</a:t>
            </a:r>
            <a:r>
              <a:rPr lang="fr-FR" sz="1600" spc="5" dirty="0">
                <a:latin typeface="Times New Roman"/>
                <a:cs typeface="Times New Roman"/>
              </a:rPr>
              <a:t>e</a:t>
            </a:r>
            <a:r>
              <a:rPr lang="fr-FR" sz="1600" dirty="0">
                <a:latin typeface="Times New Roman"/>
                <a:cs typeface="Times New Roman"/>
              </a:rPr>
              <a:t>.</a:t>
            </a:r>
          </a:p>
          <a:p>
            <a:pPr marL="12700" lvl="1">
              <a:spcBef>
                <a:spcPts val="430"/>
              </a:spcBef>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de racquetball.</a:t>
            </a:r>
            <a:endParaRPr sz="1600" dirty="0">
              <a:latin typeface="Times New Roman"/>
              <a:cs typeface="Times New Roman"/>
            </a:endParaRP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Trajectoires</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21</a:t>
            </a:fld>
            <a:endParaRPr dirty="0"/>
          </a:p>
        </p:txBody>
      </p:sp>
      <p:sp>
        <p:nvSpPr>
          <p:cNvPr id="7" name="Émoticône 6"/>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640683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475656" y="3035858"/>
            <a:ext cx="6192688"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3 – Séance 9</a:t>
            </a:r>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22</a:t>
            </a:fld>
            <a:endParaRPr dirty="0"/>
          </a:p>
        </p:txBody>
      </p:sp>
    </p:spTree>
    <p:extLst>
      <p:ext uri="{BB962C8B-B14F-4D97-AF65-F5344CB8AC3E}">
        <p14:creationId xmlns:p14="http://schemas.microsoft.com/office/powerpoint/2010/main" val="39402567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379478"/>
            <a:ext cx="8928992" cy="4401205"/>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 avec une boîte de balles de tennis et une balle de racquetball</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Le patient se place à l’angle du carré de service près du T. </a:t>
            </a:r>
          </a:p>
          <a:p>
            <a:pPr marL="11132" marR="4453" algn="just">
              <a:spcBef>
                <a:spcPts val="377"/>
              </a:spcBef>
            </a:pPr>
            <a:r>
              <a:rPr lang="fr-FR" sz="1600" dirty="0">
                <a:latin typeface="Times New Roman"/>
                <a:cs typeface="Times New Roman"/>
              </a:rPr>
              <a:t>Il tient dans sa main le réceptacle cylindrique avec la balle à l’intérieur. </a:t>
            </a:r>
          </a:p>
          <a:p>
            <a:pPr marL="11132" marR="4453" algn="just">
              <a:spcBef>
                <a:spcPts val="377"/>
              </a:spcBef>
            </a:pPr>
            <a:r>
              <a:rPr lang="fr-FR" sz="1600" dirty="0">
                <a:latin typeface="Times New Roman"/>
                <a:cs typeface="Times New Roman"/>
              </a:rPr>
              <a:t>Il lance la balle directement vers le mur frontal par-dessus son épaule. </a:t>
            </a:r>
          </a:p>
          <a:p>
            <a:pPr marL="11132" marR="4453" algn="just">
              <a:spcBef>
                <a:spcPts val="377"/>
              </a:spcBef>
            </a:pPr>
            <a:r>
              <a:rPr lang="fr-FR" sz="1600" dirty="0">
                <a:latin typeface="Times New Roman"/>
                <a:cs typeface="Times New Roman"/>
              </a:rPr>
              <a:t>Le but est d’effectuer un lancer avec le bras relâché et en équilibre sur la bonne jambe d’appui. </a:t>
            </a:r>
          </a:p>
          <a:p>
            <a:pPr marL="11132" marR="4453" algn="just">
              <a:spcBef>
                <a:spcPts val="377"/>
              </a:spcBef>
            </a:pPr>
            <a:r>
              <a:rPr lang="fr-FR" sz="1600" dirty="0">
                <a:latin typeface="Times New Roman"/>
                <a:cs typeface="Times New Roman"/>
              </a:rPr>
              <a:t>La rotation du coup droit est stimulée avec ce type de lancer, ce qui est crucial pour le geste de frappe (swing).</a:t>
            </a:r>
          </a:p>
          <a:p>
            <a:pPr marL="11132" marR="4453" algn="just">
              <a:spcBef>
                <a:spcPts val="377"/>
              </a:spcBef>
            </a:pPr>
            <a:r>
              <a:rPr lang="fr-FR" sz="1600" dirty="0">
                <a:latin typeface="Times New Roman"/>
                <a:cs typeface="Times New Roman"/>
              </a:rPr>
              <a:t>Le patient essaie de récupérer dans sa boîte la balle renvoyée par le mur frontal. Il doit se déplacer puis se placer correctement par rapport à la trajectoire de la balle.</a:t>
            </a:r>
          </a:p>
          <a:p>
            <a:pPr marL="11132" marR="4453" algn="just">
              <a:spcBef>
                <a:spcPts val="377"/>
              </a:spcBef>
            </a:pPr>
            <a:endParaRPr lang="fr-FR" sz="1600" dirty="0">
              <a:latin typeface="Times New Roman"/>
              <a:cs typeface="Times New Roman"/>
            </a:endParaRP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lvl="1">
              <a:spcBef>
                <a:spcPts val="430"/>
              </a:spcBef>
            </a:pPr>
            <a:r>
              <a:rPr lang="fr-FR" sz="1600" spc="-165" dirty="0">
                <a:latin typeface="Times New Roman"/>
                <a:cs typeface="Times New Roman"/>
              </a:rPr>
              <a:t>Le patient</a:t>
            </a:r>
            <a:r>
              <a:rPr lang="fr-FR" sz="1600" spc="180" dirty="0">
                <a:latin typeface="Times New Roman"/>
                <a:cs typeface="Times New Roman"/>
              </a:rPr>
              <a:t> </a:t>
            </a:r>
            <a:r>
              <a:rPr lang="fr-FR" sz="1600" dirty="0">
                <a:latin typeface="Times New Roman"/>
                <a:cs typeface="Times New Roman"/>
              </a:rPr>
              <a:t>do</a:t>
            </a:r>
            <a:r>
              <a:rPr lang="fr-FR" sz="1600" spc="-10" dirty="0">
                <a:latin typeface="Times New Roman"/>
                <a:cs typeface="Times New Roman"/>
              </a:rPr>
              <a:t>i</a:t>
            </a:r>
            <a:r>
              <a:rPr lang="fr-FR" sz="1600" dirty="0">
                <a:latin typeface="Times New Roman"/>
                <a:cs typeface="Times New Roman"/>
              </a:rPr>
              <a:t>t</a:t>
            </a:r>
            <a:r>
              <a:rPr lang="fr-FR" sz="1600" spc="190" dirty="0">
                <a:latin typeface="Times New Roman"/>
                <a:cs typeface="Times New Roman"/>
              </a:rPr>
              <a:t> </a:t>
            </a:r>
            <a:r>
              <a:rPr lang="fr-FR" sz="1600" spc="-15" dirty="0">
                <a:latin typeface="Times New Roman"/>
                <a:cs typeface="Times New Roman"/>
              </a:rPr>
              <a:t>v</a:t>
            </a:r>
            <a:r>
              <a:rPr lang="fr-FR" sz="1600" dirty="0">
                <a:latin typeface="Times New Roman"/>
                <a:cs typeface="Times New Roman"/>
              </a:rPr>
              <a:t>iser</a:t>
            </a:r>
            <a:r>
              <a:rPr lang="fr-FR" sz="1600" spc="190" dirty="0">
                <a:latin typeface="Times New Roman"/>
                <a:cs typeface="Times New Roman"/>
              </a:rPr>
              <a:t> </a:t>
            </a:r>
            <a:r>
              <a:rPr lang="fr-FR" sz="1600" dirty="0">
                <a:latin typeface="Times New Roman"/>
                <a:cs typeface="Times New Roman"/>
              </a:rPr>
              <a:t>u</a:t>
            </a:r>
            <a:r>
              <a:rPr lang="fr-FR" sz="1600" spc="-15" dirty="0">
                <a:latin typeface="Times New Roman"/>
                <a:cs typeface="Times New Roman"/>
              </a:rPr>
              <a:t>n</a:t>
            </a:r>
            <a:r>
              <a:rPr lang="fr-FR" sz="1600" dirty="0">
                <a:latin typeface="Times New Roman"/>
                <a:cs typeface="Times New Roman"/>
              </a:rPr>
              <a:t>e</a:t>
            </a:r>
            <a:r>
              <a:rPr lang="fr-FR" sz="1600" spc="175" dirty="0">
                <a:latin typeface="Times New Roman"/>
                <a:cs typeface="Times New Roman"/>
              </a:rPr>
              <a:t> </a:t>
            </a:r>
            <a:r>
              <a:rPr lang="fr-FR" sz="1600" dirty="0">
                <a:latin typeface="Times New Roman"/>
                <a:cs typeface="Times New Roman"/>
              </a:rPr>
              <a:t>c</a:t>
            </a:r>
            <a:r>
              <a:rPr lang="fr-FR" sz="1600" spc="5" dirty="0">
                <a:latin typeface="Times New Roman"/>
                <a:cs typeface="Times New Roman"/>
              </a:rPr>
              <a:t>i</a:t>
            </a:r>
            <a:r>
              <a:rPr lang="fr-FR" sz="1600" dirty="0">
                <a:latin typeface="Times New Roman"/>
                <a:cs typeface="Times New Roman"/>
              </a:rPr>
              <a:t>b</a:t>
            </a:r>
            <a:r>
              <a:rPr lang="fr-FR" sz="1600" spc="-10" dirty="0">
                <a:latin typeface="Times New Roman"/>
                <a:cs typeface="Times New Roman"/>
              </a:rPr>
              <a:t>l</a:t>
            </a:r>
            <a:r>
              <a:rPr lang="fr-FR" sz="1600" dirty="0">
                <a:latin typeface="Times New Roman"/>
                <a:cs typeface="Times New Roman"/>
              </a:rPr>
              <a:t>e</a:t>
            </a:r>
            <a:r>
              <a:rPr lang="fr-FR" sz="1600" spc="180" dirty="0">
                <a:latin typeface="Times New Roman"/>
                <a:cs typeface="Times New Roman"/>
              </a:rPr>
              <a:t> </a:t>
            </a:r>
            <a:r>
              <a:rPr lang="fr-FR" sz="1600" dirty="0">
                <a:latin typeface="Times New Roman"/>
                <a:cs typeface="Times New Roman"/>
              </a:rPr>
              <a:t>ha</a:t>
            </a:r>
            <a:r>
              <a:rPr lang="fr-FR" sz="1600" spc="-10" dirty="0">
                <a:latin typeface="Times New Roman"/>
                <a:cs typeface="Times New Roman"/>
              </a:rPr>
              <a:t>u</a:t>
            </a:r>
            <a:r>
              <a:rPr lang="fr-FR" sz="1600" dirty="0">
                <a:latin typeface="Times New Roman"/>
                <a:cs typeface="Times New Roman"/>
              </a:rPr>
              <a:t>te</a:t>
            </a:r>
            <a:r>
              <a:rPr lang="fr-FR" sz="1600" spc="180" dirty="0">
                <a:latin typeface="Times New Roman"/>
                <a:cs typeface="Times New Roman"/>
              </a:rPr>
              <a:t> </a:t>
            </a:r>
            <a:r>
              <a:rPr lang="fr-FR" sz="1600" dirty="0">
                <a:latin typeface="Times New Roman"/>
                <a:cs typeface="Times New Roman"/>
              </a:rPr>
              <a:t>et</a:t>
            </a:r>
            <a:r>
              <a:rPr lang="fr-FR" sz="1600" spc="175" dirty="0">
                <a:latin typeface="Times New Roman"/>
                <a:cs typeface="Times New Roman"/>
              </a:rPr>
              <a:t> </a:t>
            </a:r>
            <a:r>
              <a:rPr lang="fr-FR" sz="1600" dirty="0">
                <a:latin typeface="Times New Roman"/>
                <a:cs typeface="Times New Roman"/>
              </a:rPr>
              <a:t>comprend</a:t>
            </a:r>
            <a:r>
              <a:rPr lang="fr-FR" sz="1600" spc="-10" dirty="0">
                <a:latin typeface="Times New Roman"/>
                <a:cs typeface="Times New Roman"/>
              </a:rPr>
              <a:t>r</a:t>
            </a:r>
            <a:r>
              <a:rPr lang="fr-FR" sz="1600" dirty="0">
                <a:latin typeface="Times New Roman"/>
                <a:cs typeface="Times New Roman"/>
              </a:rPr>
              <a:t>e</a:t>
            </a:r>
            <a:r>
              <a:rPr lang="fr-FR" sz="1600" spc="180" dirty="0">
                <a:latin typeface="Times New Roman"/>
                <a:cs typeface="Times New Roman"/>
              </a:rPr>
              <a:t> </a:t>
            </a:r>
            <a:r>
              <a:rPr lang="fr-FR" sz="1600" dirty="0">
                <a:latin typeface="Times New Roman"/>
                <a:cs typeface="Times New Roman"/>
              </a:rPr>
              <a:t>la</a:t>
            </a:r>
            <a:r>
              <a:rPr lang="fr-FR" sz="1600" spc="175" dirty="0">
                <a:latin typeface="Times New Roman"/>
                <a:cs typeface="Times New Roman"/>
              </a:rPr>
              <a:t> </a:t>
            </a:r>
            <a:r>
              <a:rPr lang="fr-FR" sz="1600" dirty="0">
                <a:latin typeface="Times New Roman"/>
                <a:cs typeface="Times New Roman"/>
              </a:rPr>
              <a:t>traje</a:t>
            </a:r>
            <a:r>
              <a:rPr lang="fr-FR" sz="1600" spc="-10" dirty="0">
                <a:latin typeface="Times New Roman"/>
                <a:cs typeface="Times New Roman"/>
              </a:rPr>
              <a:t>c</a:t>
            </a:r>
            <a:r>
              <a:rPr lang="fr-FR" sz="1600" dirty="0">
                <a:latin typeface="Times New Roman"/>
                <a:cs typeface="Times New Roman"/>
              </a:rPr>
              <a:t>to</a:t>
            </a:r>
            <a:r>
              <a:rPr lang="fr-FR" sz="1600" spc="5" dirty="0">
                <a:latin typeface="Times New Roman"/>
                <a:cs typeface="Times New Roman"/>
              </a:rPr>
              <a:t>i</a:t>
            </a:r>
            <a:r>
              <a:rPr lang="fr-FR" sz="1600" dirty="0">
                <a:latin typeface="Times New Roman"/>
                <a:cs typeface="Times New Roman"/>
              </a:rPr>
              <a:t>re</a:t>
            </a:r>
            <a:r>
              <a:rPr lang="fr-FR" sz="1600" spc="180" dirty="0">
                <a:latin typeface="Times New Roman"/>
                <a:cs typeface="Times New Roman"/>
              </a:rPr>
              <a:t> </a:t>
            </a:r>
            <a:r>
              <a:rPr lang="fr-FR" sz="1600" spc="-15" dirty="0">
                <a:latin typeface="Times New Roman"/>
                <a:cs typeface="Times New Roman"/>
              </a:rPr>
              <a:t>d</a:t>
            </a:r>
            <a:r>
              <a:rPr lang="fr-FR" sz="1600" dirty="0">
                <a:latin typeface="Times New Roman"/>
                <a:cs typeface="Times New Roman"/>
              </a:rPr>
              <a:t>escend</a:t>
            </a:r>
            <a:r>
              <a:rPr lang="fr-FR" sz="1600" spc="5" dirty="0">
                <a:latin typeface="Times New Roman"/>
                <a:cs typeface="Times New Roman"/>
              </a:rPr>
              <a:t>a</a:t>
            </a:r>
            <a:r>
              <a:rPr lang="fr-FR" sz="1600" dirty="0">
                <a:latin typeface="Times New Roman"/>
                <a:cs typeface="Times New Roman"/>
              </a:rPr>
              <a:t>n</a:t>
            </a:r>
            <a:r>
              <a:rPr lang="fr-FR" sz="1600" spc="-10" dirty="0">
                <a:latin typeface="Times New Roman"/>
                <a:cs typeface="Times New Roman"/>
              </a:rPr>
              <a:t>t</a:t>
            </a:r>
            <a:r>
              <a:rPr lang="fr-FR" sz="1600" dirty="0">
                <a:latin typeface="Times New Roman"/>
                <a:cs typeface="Times New Roman"/>
              </a:rPr>
              <a:t>e</a:t>
            </a:r>
            <a:r>
              <a:rPr lang="fr-FR" sz="1600" spc="195" dirty="0">
                <a:latin typeface="Times New Roman"/>
                <a:cs typeface="Times New Roman"/>
              </a:rPr>
              <a:t> </a:t>
            </a:r>
            <a:r>
              <a:rPr lang="fr-FR" sz="1600" spc="-15" dirty="0">
                <a:latin typeface="Times New Roman"/>
                <a:cs typeface="Times New Roman"/>
              </a:rPr>
              <a:t>d</a:t>
            </a:r>
            <a:r>
              <a:rPr lang="fr-FR" sz="1600" dirty="0">
                <a:latin typeface="Times New Roman"/>
                <a:cs typeface="Times New Roman"/>
              </a:rPr>
              <a:t>e</a:t>
            </a:r>
            <a:r>
              <a:rPr lang="fr-FR" sz="1600" spc="175" dirty="0">
                <a:latin typeface="Times New Roman"/>
                <a:cs typeface="Times New Roman"/>
              </a:rPr>
              <a:t> </a:t>
            </a:r>
            <a:r>
              <a:rPr lang="fr-FR" sz="1600" dirty="0">
                <a:latin typeface="Times New Roman"/>
                <a:cs typeface="Times New Roman"/>
              </a:rPr>
              <a:t>la</a:t>
            </a:r>
            <a:r>
              <a:rPr lang="fr-FR" sz="1600" spc="175" dirty="0">
                <a:latin typeface="Times New Roman"/>
                <a:cs typeface="Times New Roman"/>
              </a:rPr>
              <a:t> </a:t>
            </a:r>
            <a:r>
              <a:rPr lang="fr-FR" sz="1600" dirty="0">
                <a:latin typeface="Times New Roman"/>
                <a:cs typeface="Times New Roman"/>
              </a:rPr>
              <a:t>bal</a:t>
            </a:r>
            <a:r>
              <a:rPr lang="fr-FR" sz="1600" spc="-15" dirty="0">
                <a:latin typeface="Times New Roman"/>
                <a:cs typeface="Times New Roman"/>
              </a:rPr>
              <a:t>l</a:t>
            </a:r>
            <a:r>
              <a:rPr lang="fr-FR" sz="1600" dirty="0">
                <a:latin typeface="Times New Roman"/>
                <a:cs typeface="Times New Roman"/>
              </a:rPr>
              <a:t>e pour</a:t>
            </a:r>
            <a:r>
              <a:rPr lang="fr-FR" sz="1600" spc="-10" dirty="0">
                <a:latin typeface="Times New Roman"/>
                <a:cs typeface="Times New Roman"/>
              </a:rPr>
              <a:t> </a:t>
            </a:r>
            <a:r>
              <a:rPr lang="fr-FR" sz="1600" dirty="0">
                <a:latin typeface="Times New Roman"/>
                <a:cs typeface="Times New Roman"/>
              </a:rPr>
              <a:t>essa</a:t>
            </a:r>
            <a:r>
              <a:rPr lang="fr-FR" sz="1600" spc="20" dirty="0">
                <a:latin typeface="Times New Roman"/>
                <a:cs typeface="Times New Roman"/>
              </a:rPr>
              <a:t>y</a:t>
            </a:r>
            <a:r>
              <a:rPr lang="fr-FR" sz="1600" dirty="0">
                <a:latin typeface="Times New Roman"/>
                <a:cs typeface="Times New Roman"/>
              </a:rPr>
              <a:t>er</a:t>
            </a:r>
            <a:r>
              <a:rPr lang="fr-FR" sz="1600" spc="-10" dirty="0">
                <a:latin typeface="Times New Roman"/>
                <a:cs typeface="Times New Roman"/>
              </a:rPr>
              <a:t> </a:t>
            </a:r>
            <a:r>
              <a:rPr lang="fr-FR" sz="1600" dirty="0">
                <a:latin typeface="Times New Roman"/>
                <a:cs typeface="Times New Roman"/>
              </a:rPr>
              <a:t>de</a:t>
            </a:r>
            <a:r>
              <a:rPr lang="fr-FR" sz="1600" spc="-5" dirty="0">
                <a:latin typeface="Times New Roman"/>
                <a:cs typeface="Times New Roman"/>
              </a:rPr>
              <a:t> </a:t>
            </a:r>
            <a:r>
              <a:rPr lang="fr-FR" sz="1600" dirty="0">
                <a:latin typeface="Times New Roman"/>
                <a:cs typeface="Times New Roman"/>
              </a:rPr>
              <a:t>la</a:t>
            </a:r>
            <a:r>
              <a:rPr lang="fr-FR" sz="1600" spc="-5" dirty="0">
                <a:latin typeface="Times New Roman"/>
                <a:cs typeface="Times New Roman"/>
              </a:rPr>
              <a:t> </a:t>
            </a:r>
            <a:r>
              <a:rPr lang="fr-FR" sz="1600" dirty="0">
                <a:latin typeface="Times New Roman"/>
                <a:cs typeface="Times New Roman"/>
              </a:rPr>
              <a:t>rat</a:t>
            </a:r>
            <a:r>
              <a:rPr lang="fr-FR" sz="1600" spc="5" dirty="0">
                <a:latin typeface="Times New Roman"/>
                <a:cs typeface="Times New Roman"/>
              </a:rPr>
              <a:t>t</a:t>
            </a:r>
            <a:r>
              <a:rPr lang="fr-FR" sz="1600" dirty="0">
                <a:latin typeface="Times New Roman"/>
                <a:cs typeface="Times New Roman"/>
              </a:rPr>
              <a:t>rape</a:t>
            </a:r>
            <a:r>
              <a:rPr lang="fr-FR" sz="1600" spc="-85" dirty="0">
                <a:latin typeface="Times New Roman"/>
                <a:cs typeface="Times New Roman"/>
              </a:rPr>
              <a:t>r</a:t>
            </a:r>
            <a:r>
              <a:rPr lang="fr-FR" sz="1600" dirty="0">
                <a:latin typeface="Times New Roman"/>
                <a:cs typeface="Times New Roman"/>
              </a:rPr>
              <a:t>.</a:t>
            </a:r>
          </a:p>
          <a:p>
            <a:pPr marL="12700" lvl="1">
              <a:spcBef>
                <a:spcPts val="430"/>
              </a:spcBef>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Boîte de balles de tennis, balle de racquetball.</a:t>
            </a:r>
            <a:endParaRPr sz="1600" dirty="0">
              <a:latin typeface="Times New Roman"/>
              <a:cs typeface="Times New Roman"/>
            </a:endParaRP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Trajectoires</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23</a:t>
            </a:fld>
            <a:endParaRPr dirty="0"/>
          </a:p>
        </p:txBody>
      </p:sp>
      <p:sp>
        <p:nvSpPr>
          <p:cNvPr id="7" name="Émoticône 6"/>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pic>
        <p:nvPicPr>
          <p:cNvPr id="8" name="Picture 17" descr="tip"/>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32162324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379478"/>
            <a:ext cx="8928992" cy="4206280"/>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 avec une balle de racquetball</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Le patient se place à 4 – 5 m du mur frontal. </a:t>
            </a:r>
          </a:p>
          <a:p>
            <a:pPr marL="11132" marR="4453" algn="just">
              <a:spcBef>
                <a:spcPts val="377"/>
              </a:spcBef>
            </a:pPr>
            <a:r>
              <a:rPr lang="fr-FR" sz="1600" dirty="0">
                <a:latin typeface="Times New Roman"/>
                <a:cs typeface="Times New Roman"/>
              </a:rPr>
              <a:t>Il lance la balle directement en cloche vers le mur frontal. </a:t>
            </a:r>
          </a:p>
          <a:p>
            <a:pPr marL="11132" marR="4453" algn="just">
              <a:spcBef>
                <a:spcPts val="377"/>
              </a:spcBef>
            </a:pPr>
            <a:r>
              <a:rPr lang="fr-FR" sz="1600" dirty="0">
                <a:latin typeface="Times New Roman"/>
                <a:cs typeface="Times New Roman"/>
              </a:rPr>
              <a:t>Il se déplace par rapport à la trajectoire de la balle, attend le 1</a:t>
            </a:r>
            <a:r>
              <a:rPr lang="fr-FR" sz="1600" baseline="30000" dirty="0">
                <a:latin typeface="Times New Roman"/>
                <a:cs typeface="Times New Roman"/>
              </a:rPr>
              <a:t>er</a:t>
            </a:r>
            <a:r>
              <a:rPr lang="fr-FR" sz="1600" dirty="0">
                <a:latin typeface="Times New Roman"/>
                <a:cs typeface="Times New Roman"/>
              </a:rPr>
              <a:t> rebond puis effectue une tête de footballeur vers le mur frontal.</a:t>
            </a:r>
          </a:p>
          <a:p>
            <a:pPr marL="11132" marR="4453" algn="just">
              <a:spcBef>
                <a:spcPts val="377"/>
              </a:spcBef>
            </a:pPr>
            <a:r>
              <a:rPr lang="fr-FR" sz="1600" dirty="0">
                <a:latin typeface="Times New Roman"/>
                <a:cs typeface="Times New Roman"/>
              </a:rPr>
              <a:t>Le but est de bien se placer sous la balle pour effectuer la tête.</a:t>
            </a:r>
          </a:p>
          <a:p>
            <a:pPr marL="11132" marR="4453" algn="just">
              <a:spcBef>
                <a:spcPts val="377"/>
              </a:spcBef>
            </a:pPr>
            <a:r>
              <a:rPr lang="fr-FR" sz="1600" dirty="0">
                <a:latin typeface="Times New Roman"/>
                <a:cs typeface="Times New Roman"/>
              </a:rPr>
              <a:t>Les lancers en cloche sont plus faciles à négocier que les lancers par-dessus l’épaule.</a:t>
            </a:r>
          </a:p>
          <a:p>
            <a:pPr marL="11132" marR="4453" algn="just">
              <a:spcBef>
                <a:spcPts val="377"/>
              </a:spcBef>
            </a:pPr>
            <a:endParaRPr lang="fr-FR" sz="1600" dirty="0">
              <a:latin typeface="Times New Roman"/>
              <a:cs typeface="Times New Roman"/>
            </a:endParaRP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1132" marR="4453" algn="just">
              <a:spcBef>
                <a:spcPts val="377"/>
              </a:spcBef>
            </a:pPr>
            <a:r>
              <a:rPr lang="fr-FR" sz="1600" dirty="0">
                <a:latin typeface="Times New Roman"/>
                <a:cs typeface="Times New Roman"/>
              </a:rPr>
              <a:t>Développement de 2 types d’orientations:</a:t>
            </a:r>
          </a:p>
          <a:p>
            <a:pPr marL="354032" marR="4453" indent="-342900" algn="just">
              <a:spcBef>
                <a:spcPts val="377"/>
              </a:spcBef>
              <a:buFont typeface="+mj-lt"/>
              <a:buAutoNum type="arabicPeriod"/>
            </a:pPr>
            <a:r>
              <a:rPr lang="fr-FR" sz="1600" dirty="0">
                <a:latin typeface="Times New Roman"/>
                <a:cs typeface="Times New Roman"/>
              </a:rPr>
              <a:t>Se repérer dans l’espace,</a:t>
            </a:r>
          </a:p>
          <a:p>
            <a:pPr marL="354032" marR="4453" indent="-342900" algn="just">
              <a:spcBef>
                <a:spcPts val="377"/>
              </a:spcBef>
              <a:buFont typeface="+mj-lt"/>
              <a:buAutoNum type="arabicPeriod"/>
            </a:pPr>
            <a:r>
              <a:rPr lang="fr-FR" sz="1600" dirty="0">
                <a:latin typeface="Times New Roman"/>
                <a:cs typeface="Times New Roman"/>
              </a:rPr>
              <a:t>Où se situe l’objet dans l’espace. </a:t>
            </a:r>
          </a:p>
          <a:p>
            <a:pPr marL="12700" lvl="1">
              <a:spcBef>
                <a:spcPts val="430"/>
              </a:spcBef>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Balle de racquetball.</a:t>
            </a:r>
            <a:endParaRPr sz="1600" dirty="0">
              <a:latin typeface="Times New Roman"/>
              <a:cs typeface="Times New Roman"/>
            </a:endParaRP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Orientation</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24</a:t>
            </a:fld>
            <a:endParaRPr dirty="0"/>
          </a:p>
        </p:txBody>
      </p:sp>
      <p:sp>
        <p:nvSpPr>
          <p:cNvPr id="7" name="Émoticône 6"/>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pic>
        <p:nvPicPr>
          <p:cNvPr id="8" name="Picture 17" descr="tip"/>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41936020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475656" y="3035858"/>
            <a:ext cx="6192688"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3 – Séance 10</a:t>
            </a:r>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25</a:t>
            </a:fld>
            <a:endParaRPr dirty="0"/>
          </a:p>
        </p:txBody>
      </p:sp>
    </p:spTree>
    <p:extLst>
      <p:ext uri="{BB962C8B-B14F-4D97-AF65-F5344CB8AC3E}">
        <p14:creationId xmlns:p14="http://schemas.microsoft.com/office/powerpoint/2010/main" val="12821735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379478"/>
            <a:ext cx="8928992" cy="4154984"/>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 avec une balle de racquetball</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Le patient se place à 3 – 4 m du mur frontal. </a:t>
            </a:r>
          </a:p>
          <a:p>
            <a:pPr marL="11132" marR="4453" algn="just">
              <a:spcBef>
                <a:spcPts val="377"/>
              </a:spcBef>
            </a:pPr>
            <a:r>
              <a:rPr lang="fr-FR" sz="1600" dirty="0">
                <a:latin typeface="Times New Roman"/>
                <a:cs typeface="Times New Roman"/>
              </a:rPr>
              <a:t>Il frappe la balle directement en cloche vers le mur frontal en CD et en se plaçant sur le côté.</a:t>
            </a:r>
          </a:p>
          <a:p>
            <a:pPr marL="11132" marR="4453" algn="just">
              <a:spcBef>
                <a:spcPts val="377"/>
              </a:spcBef>
            </a:pPr>
            <a:r>
              <a:rPr lang="fr-FR" sz="1600" dirty="0">
                <a:latin typeface="Times New Roman"/>
                <a:cs typeface="Times New Roman"/>
              </a:rPr>
              <a:t>Il se déplace par rapport à la trajectoire de la balle, attend le 2</a:t>
            </a:r>
            <a:r>
              <a:rPr lang="fr-FR" sz="1600" baseline="30000" dirty="0">
                <a:latin typeface="Times New Roman"/>
                <a:cs typeface="Times New Roman"/>
              </a:rPr>
              <a:t>ème</a:t>
            </a:r>
            <a:r>
              <a:rPr lang="fr-FR" sz="1600" dirty="0">
                <a:latin typeface="Times New Roman"/>
                <a:cs typeface="Times New Roman"/>
              </a:rPr>
              <a:t> rebond puis frappe la balle directement en cloche vers le mur frontal en RV et en se plaçant sur le côté.</a:t>
            </a:r>
          </a:p>
          <a:p>
            <a:pPr marL="11132" marR="4453" algn="just">
              <a:spcBef>
                <a:spcPts val="377"/>
              </a:spcBef>
            </a:pPr>
            <a:r>
              <a:rPr lang="fr-FR" sz="1600" dirty="0">
                <a:latin typeface="Times New Roman"/>
                <a:cs typeface="Times New Roman"/>
              </a:rPr>
              <a:t>Le but est d’alterner le plus longtemps possible ces deux types de frappes.</a:t>
            </a:r>
          </a:p>
          <a:p>
            <a:pPr marL="11132" marR="4453" algn="just">
              <a:spcBef>
                <a:spcPts val="377"/>
              </a:spcBef>
            </a:pPr>
            <a:r>
              <a:rPr lang="fr-FR" sz="1600" dirty="0">
                <a:latin typeface="Times New Roman"/>
                <a:cs typeface="Times New Roman"/>
              </a:rPr>
              <a:t>Attendre le 2</a:t>
            </a:r>
            <a:r>
              <a:rPr lang="fr-FR" sz="1600" baseline="30000" dirty="0">
                <a:latin typeface="Times New Roman"/>
                <a:cs typeface="Times New Roman"/>
              </a:rPr>
              <a:t>ème</a:t>
            </a:r>
            <a:r>
              <a:rPr lang="fr-FR" sz="1600" dirty="0">
                <a:latin typeface="Times New Roman"/>
                <a:cs typeface="Times New Roman"/>
              </a:rPr>
              <a:t> rebond permet d’augmenter la durée de l’exercice, de diminuer la vitesse de la balle et de mieux contrôler chaque frappe.</a:t>
            </a:r>
          </a:p>
          <a:p>
            <a:pPr marL="11132" marR="4453" algn="just">
              <a:spcBef>
                <a:spcPts val="377"/>
              </a:spcBef>
            </a:pPr>
            <a:r>
              <a:rPr lang="fr-FR" sz="1600" dirty="0">
                <a:latin typeface="Times New Roman"/>
                <a:cs typeface="Times New Roman"/>
              </a:rPr>
              <a:t>Evolution: frapper dès le 1</a:t>
            </a:r>
            <a:r>
              <a:rPr lang="fr-FR" sz="1600" baseline="30000" dirty="0">
                <a:latin typeface="Times New Roman"/>
                <a:cs typeface="Times New Roman"/>
              </a:rPr>
              <a:t>er</a:t>
            </a:r>
            <a:r>
              <a:rPr lang="fr-FR" sz="1600" dirty="0">
                <a:latin typeface="Times New Roman"/>
                <a:cs typeface="Times New Roman"/>
              </a:rPr>
              <a:t> rebond et avec une balle en mousse.</a:t>
            </a:r>
          </a:p>
          <a:p>
            <a:pPr marL="11132" marR="4453" algn="just">
              <a:spcBef>
                <a:spcPts val="377"/>
              </a:spcBef>
            </a:pPr>
            <a:endParaRPr lang="fr-FR" sz="1600" dirty="0">
              <a:latin typeface="Times New Roman"/>
              <a:cs typeface="Times New Roman"/>
            </a:endParaRP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lvl="1">
              <a:spcBef>
                <a:spcPts val="430"/>
              </a:spcBef>
            </a:pPr>
            <a:r>
              <a:rPr lang="fr-FR" sz="1600" dirty="0">
                <a:latin typeface="Times New Roman"/>
                <a:cs typeface="Times New Roman"/>
              </a:rPr>
              <a:t>Travail de placement et d’appréciation des distances par rapport à la trajectoire de la balle.</a:t>
            </a:r>
          </a:p>
          <a:p>
            <a:pPr marL="12700" lvl="1">
              <a:spcBef>
                <a:spcPts val="430"/>
              </a:spcBef>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de racquetball, balle en mousse.</a:t>
            </a:r>
            <a:endParaRPr sz="1600" dirty="0">
              <a:latin typeface="Times New Roman"/>
              <a:cs typeface="Times New Roman"/>
            </a:endParaRP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Trajectoires</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26</a:t>
            </a:fld>
            <a:endParaRPr dirty="0"/>
          </a:p>
        </p:txBody>
      </p:sp>
      <p:pic>
        <p:nvPicPr>
          <p:cNvPr id="8" name="Picture 17" descr="tip"/>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16500894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475656" y="3035858"/>
            <a:ext cx="6192688"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3 – Séance 11</a:t>
            </a:r>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27</a:t>
            </a:fld>
            <a:endParaRPr dirty="0"/>
          </a:p>
        </p:txBody>
      </p:sp>
    </p:spTree>
    <p:extLst>
      <p:ext uri="{BB962C8B-B14F-4D97-AF65-F5344CB8AC3E}">
        <p14:creationId xmlns:p14="http://schemas.microsoft.com/office/powerpoint/2010/main" val="9304516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953427"/>
            <a:ext cx="8928992" cy="5139869"/>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avec une balle attachée à un fil</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1 - Depuis le mur latéral, le moniteur avance face au patient avec une petite balle en mousse suspendue effectuant des rotations dans le sens horaire.</a:t>
            </a:r>
          </a:p>
          <a:p>
            <a:pPr marL="11132" marR="4453" algn="just">
              <a:spcBef>
                <a:spcPts val="377"/>
              </a:spcBef>
            </a:pPr>
            <a:r>
              <a:rPr lang="fr-FR" sz="1600" dirty="0">
                <a:latin typeface="Times New Roman"/>
                <a:cs typeface="Times New Roman"/>
              </a:rPr>
              <a:t>Tout en reculant, le patient tient sa raquette armée en CD puis déclenche sa frappe au moment où la balle est la plus proche de lui.</a:t>
            </a:r>
          </a:p>
          <a:p>
            <a:pPr marL="11132" marR="4453" algn="just">
              <a:spcBef>
                <a:spcPts val="377"/>
              </a:spcBef>
            </a:pPr>
            <a:r>
              <a:rPr lang="fr-FR" sz="1600" dirty="0">
                <a:latin typeface="Times New Roman"/>
                <a:cs typeface="Times New Roman"/>
              </a:rPr>
              <a:t>Le patient doit déclencher son geste de frappe (swing) en même temps qu’il apprécie la distance qui le sépare de la balle.</a:t>
            </a:r>
          </a:p>
          <a:p>
            <a:pPr marL="11132" marR="4453" algn="just">
              <a:spcBef>
                <a:spcPts val="377"/>
              </a:spcBef>
            </a:pPr>
            <a:r>
              <a:rPr lang="fr-FR" sz="1600" dirty="0">
                <a:latin typeface="Times New Roman"/>
                <a:cs typeface="Times New Roman"/>
              </a:rPr>
              <a:t>Lorsque le patient est proche de l’autre mur latéral, le moniteur se déplace à reculons et le patient poursuit ses frappes de CD en avançant.</a:t>
            </a:r>
          </a:p>
          <a:p>
            <a:pPr marL="11132" marR="4453" algn="just">
              <a:spcBef>
                <a:spcPts val="377"/>
              </a:spcBef>
            </a:pPr>
            <a:r>
              <a:rPr lang="fr-FR" sz="1600" dirty="0">
                <a:latin typeface="Times New Roman"/>
                <a:cs typeface="Times New Roman"/>
              </a:rPr>
              <a:t>Reculer est un mouvement difficile mais très fréquent au squash. Mieux vaut l’apprendre dès les premières séances.</a:t>
            </a:r>
          </a:p>
          <a:p>
            <a:pPr marL="11132" marR="4453" algn="just">
              <a:spcBef>
                <a:spcPts val="377"/>
              </a:spcBef>
            </a:pPr>
            <a:r>
              <a:rPr lang="fr-FR" sz="1600" dirty="0">
                <a:latin typeface="Times New Roman"/>
                <a:cs typeface="Times New Roman"/>
              </a:rPr>
              <a:t>Le patient doit se déplacer avec le moniteur plutôt que d'attendre que la balle vienne à lui.</a:t>
            </a:r>
          </a:p>
          <a:p>
            <a:pPr marL="11132" marR="4453" algn="just">
              <a:spcBef>
                <a:spcPts val="377"/>
              </a:spcBef>
            </a:pPr>
            <a:endParaRPr lang="fr-FR" sz="1600" dirty="0">
              <a:latin typeface="Times New Roman"/>
              <a:cs typeface="Times New Roman"/>
            </a:endParaRPr>
          </a:p>
          <a:p>
            <a:pPr marL="11132" algn="just">
              <a:tabLst>
                <a:tab pos="354540" algn="l"/>
              </a:tabLst>
            </a:pPr>
            <a:r>
              <a:rPr lang="fr-FR" sz="1600" b="1" u="heavy" dirty="0">
                <a:latin typeface="Times New Roman"/>
                <a:cs typeface="Times New Roman"/>
              </a:rPr>
              <a:t>Obje</a:t>
            </a:r>
            <a:r>
              <a:rPr lang="fr-FR" sz="1600" b="1" u="heavy" spc="4" dirty="0">
                <a:latin typeface="Times New Roman"/>
                <a:cs typeface="Times New Roman"/>
              </a:rPr>
              <a:t>c</a:t>
            </a:r>
            <a:r>
              <a:rPr lang="fr-FR" sz="1600" b="1" u="heavy" dirty="0">
                <a:latin typeface="Times New Roman"/>
                <a:cs typeface="Times New Roman"/>
              </a:rPr>
              <a:t>tif</a:t>
            </a:r>
            <a:r>
              <a:rPr lang="fr-FR" sz="1600" b="1" u="heavy" spc="-9" dirty="0">
                <a:latin typeface="Times New Roman"/>
                <a:cs typeface="Times New Roman"/>
              </a:rPr>
              <a:t> </a:t>
            </a:r>
            <a:r>
              <a:rPr lang="fr-FR" sz="1600" b="1" u="heavy" dirty="0">
                <a:latin typeface="Times New Roman"/>
                <a:cs typeface="Times New Roman"/>
              </a:rPr>
              <a:t>pédagogi</a:t>
            </a:r>
            <a:r>
              <a:rPr lang="fr-FR" sz="1600" b="1" u="heavy" spc="-9" dirty="0">
                <a:latin typeface="Times New Roman"/>
                <a:cs typeface="Times New Roman"/>
              </a:rPr>
              <a:t>q</a:t>
            </a:r>
            <a:r>
              <a:rPr lang="fr-FR" sz="1600" b="1" u="heavy" dirty="0">
                <a:latin typeface="Times New Roman"/>
                <a:cs typeface="Times New Roman"/>
              </a:rPr>
              <a:t>ue</a:t>
            </a:r>
            <a:endParaRPr lang="fr-FR" sz="1600" dirty="0">
              <a:latin typeface="Times New Roman"/>
              <a:cs typeface="Times New Roman"/>
            </a:endParaRPr>
          </a:p>
          <a:p>
            <a:pPr marL="12700">
              <a:lnSpc>
                <a:spcPct val="100000"/>
              </a:lnSpc>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 de la préparation et du</a:t>
            </a:r>
            <a:r>
              <a:rPr lang="fr-FR" sz="1600" spc="5" dirty="0">
                <a:latin typeface="Times New Roman"/>
                <a:cs typeface="Times New Roman"/>
              </a:rPr>
              <a:t> </a:t>
            </a:r>
            <a:r>
              <a:rPr lang="fr-FR" sz="1600" dirty="0">
                <a:latin typeface="Times New Roman"/>
                <a:cs typeface="Times New Roman"/>
              </a:rPr>
              <a:t>placement.</a:t>
            </a:r>
          </a:p>
          <a:p>
            <a:pPr marL="12700">
              <a:lnSpc>
                <a:spcPct val="100000"/>
              </a:lnSpc>
              <a:spcBef>
                <a:spcPts val="430"/>
              </a:spcBef>
            </a:pPr>
            <a:r>
              <a:rPr lang="fr-FR" sz="1600" dirty="0">
                <a:latin typeface="Times New Roman"/>
                <a:cs typeface="Times New Roman"/>
              </a:rPr>
              <a:t>Développement de la notion de synchronisation des étapes jusqu’à la frappe.</a:t>
            </a:r>
          </a:p>
          <a:p>
            <a:pPr marL="11132" algn="just">
              <a:tabLst>
                <a:tab pos="354540" algn="l"/>
              </a:tabLst>
            </a:pPr>
            <a:endParaRPr lang="fr-FR" sz="1600" b="1" u="heavy" dirty="0">
              <a:latin typeface="Times New Roman"/>
              <a:cs typeface="Times New Roman"/>
            </a:endParaRPr>
          </a:p>
          <a:p>
            <a:pPr marL="11132" algn="just">
              <a:tabLst>
                <a:tab pos="354540" algn="l"/>
              </a:tabLst>
            </a:pPr>
            <a:r>
              <a:rPr lang="fr-FR" sz="1600" b="1" u="heavy" dirty="0">
                <a:latin typeface="Times New Roman"/>
                <a:cs typeface="Times New Roman"/>
              </a:rPr>
              <a:t>Maté</a:t>
            </a:r>
            <a:r>
              <a:rPr lang="fr-FR" sz="1600" b="1" u="heavy" spc="4" dirty="0">
                <a:latin typeface="Times New Roman"/>
                <a:cs typeface="Times New Roman"/>
              </a:rPr>
              <a:t>r</a:t>
            </a:r>
            <a:r>
              <a:rPr lang="fr-FR" sz="1600" b="1" u="heavy" dirty="0">
                <a:latin typeface="Times New Roman"/>
                <a:cs typeface="Times New Roman"/>
              </a:rPr>
              <a:t>i</a:t>
            </a:r>
            <a:r>
              <a:rPr lang="fr-FR" sz="1600" b="1" u="heavy" spc="4" dirty="0">
                <a:latin typeface="Times New Roman"/>
                <a:cs typeface="Times New Roman"/>
              </a:rPr>
              <a:t>e</a:t>
            </a:r>
            <a:r>
              <a:rPr lang="fr-FR" sz="1600" b="1" u="heavy" dirty="0">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en mousse, ficelle.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Synchronisation</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28</a:t>
            </a:fld>
            <a:endParaRPr dirty="0"/>
          </a:p>
        </p:txBody>
      </p:sp>
      <p:sp>
        <p:nvSpPr>
          <p:cNvPr id="7" name="Émoticône 6"/>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pic>
        <p:nvPicPr>
          <p:cNvPr id="8" name="Picture 17" descr="tip"/>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18143889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980728"/>
            <a:ext cx="8928992" cy="5293757"/>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avec une balle attachée à un fil</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Evolutions: </a:t>
            </a:r>
          </a:p>
          <a:p>
            <a:pPr marL="296882" marR="4453" indent="-285750" algn="just">
              <a:spcBef>
                <a:spcPts val="377"/>
              </a:spcBef>
              <a:buFont typeface="Arial" panose="020B0604020202020204" pitchFamily="34" charset="0"/>
              <a:buChar char="•"/>
            </a:pPr>
            <a:r>
              <a:rPr lang="fr-FR" sz="1600" dirty="0">
                <a:latin typeface="Times New Roman"/>
                <a:cs typeface="Times New Roman"/>
              </a:rPr>
              <a:t>Accélérer la rotation de la balle.</a:t>
            </a:r>
          </a:p>
          <a:p>
            <a:pPr marL="296882" marR="4453" indent="-285750" algn="just">
              <a:spcBef>
                <a:spcPts val="377"/>
              </a:spcBef>
              <a:buFont typeface="Arial" panose="020B0604020202020204" pitchFamily="34" charset="0"/>
              <a:buChar char="•"/>
            </a:pPr>
            <a:r>
              <a:rPr lang="fr-FR" sz="1600" dirty="0">
                <a:latin typeface="Times New Roman"/>
                <a:cs typeface="Times New Roman"/>
              </a:rPr>
              <a:t>Avancer et reculer de façon aléatoire.</a:t>
            </a:r>
          </a:p>
          <a:p>
            <a:pPr marL="296882" marR="4453" indent="-285750" algn="just">
              <a:spcBef>
                <a:spcPts val="377"/>
              </a:spcBef>
              <a:buFont typeface="Arial" panose="020B0604020202020204" pitchFamily="34" charset="0"/>
              <a:buChar char="•"/>
            </a:pPr>
            <a:r>
              <a:rPr lang="fr-FR" sz="1600" dirty="0">
                <a:latin typeface="Times New Roman"/>
                <a:cs typeface="Times New Roman"/>
              </a:rPr>
              <a:t>Faire tourner la balle dans l’autre sens (plus difficile de frapper une balle avec une trajectoire descendante).</a:t>
            </a:r>
          </a:p>
          <a:p>
            <a:pPr marL="296882" marR="4453" indent="-285750" algn="just">
              <a:spcBef>
                <a:spcPts val="377"/>
              </a:spcBef>
              <a:buFont typeface="Arial" panose="020B0604020202020204" pitchFamily="34" charset="0"/>
              <a:buChar char="•"/>
            </a:pPr>
            <a:r>
              <a:rPr lang="fr-FR" sz="1600" dirty="0">
                <a:latin typeface="Times New Roman"/>
                <a:cs typeface="Times New Roman"/>
              </a:rPr>
              <a:t>Le patient frappe du RV, le moniteur fait tourner la balle de sa main gauche.</a:t>
            </a:r>
          </a:p>
          <a:p>
            <a:pPr marL="11132" marR="4453" algn="just">
              <a:spcBef>
                <a:spcPts val="377"/>
              </a:spcBef>
            </a:pPr>
            <a:r>
              <a:rPr lang="fr-FR" sz="1600" dirty="0">
                <a:latin typeface="Times New Roman"/>
                <a:cs typeface="Times New Roman"/>
              </a:rPr>
              <a:t>2 – Le moniteur se tient bras tendu face au patient avec une balle en mousse suspendue à 50 cm du sol.</a:t>
            </a:r>
          </a:p>
          <a:p>
            <a:pPr marL="11132" marR="4453" algn="just">
              <a:spcBef>
                <a:spcPts val="377"/>
              </a:spcBef>
            </a:pPr>
            <a:r>
              <a:rPr lang="fr-FR" sz="1600" dirty="0">
                <a:latin typeface="Times New Roman"/>
                <a:cs typeface="Times New Roman"/>
              </a:rPr>
              <a:t>Le patient tient sa raquette armée en CD puis déclenche sa frappe. </a:t>
            </a:r>
          </a:p>
          <a:p>
            <a:pPr marL="11132" marR="4453" algn="just">
              <a:spcBef>
                <a:spcPts val="377"/>
              </a:spcBef>
            </a:pPr>
            <a:r>
              <a:rPr lang="fr-FR" sz="1600" dirty="0">
                <a:latin typeface="Times New Roman"/>
                <a:cs typeface="Times New Roman"/>
              </a:rPr>
              <a:t>La frappe doit être la plus forte possible de manière à ce que la balle effectue le plus de rotations autour du bras. </a:t>
            </a:r>
          </a:p>
          <a:p>
            <a:pPr marL="11132" marR="4453" algn="just">
              <a:spcBef>
                <a:spcPts val="377"/>
              </a:spcBef>
            </a:pPr>
            <a:r>
              <a:rPr lang="fr-FR" sz="1600" dirty="0">
                <a:latin typeface="Times New Roman"/>
                <a:cs typeface="Times New Roman"/>
              </a:rPr>
              <a:t>La balle en mousse permet au patient d’accélérer son geste de frappe (swing) le plus vite possible. </a:t>
            </a:r>
          </a:p>
          <a:p>
            <a:pPr marL="11132" marR="4453" algn="just">
              <a:spcBef>
                <a:spcPts val="377"/>
              </a:spcBef>
            </a:pPr>
            <a:endParaRPr lang="fr-FR" sz="1600" dirty="0">
              <a:latin typeface="Times New Roman"/>
              <a:cs typeface="Times New Roman"/>
            </a:endParaRPr>
          </a:p>
          <a:p>
            <a:pPr marL="11132" algn="just">
              <a:tabLst>
                <a:tab pos="354540" algn="l"/>
              </a:tabLst>
            </a:pPr>
            <a:r>
              <a:rPr lang="fr-FR" sz="1600" b="1" u="heavy" dirty="0">
                <a:latin typeface="Times New Roman"/>
                <a:cs typeface="Times New Roman"/>
              </a:rPr>
              <a:t>Obje</a:t>
            </a:r>
            <a:r>
              <a:rPr lang="fr-FR" sz="1600" b="1" u="heavy" spc="4" dirty="0">
                <a:latin typeface="Times New Roman"/>
                <a:cs typeface="Times New Roman"/>
              </a:rPr>
              <a:t>c</a:t>
            </a:r>
            <a:r>
              <a:rPr lang="fr-FR" sz="1600" b="1" u="heavy" dirty="0">
                <a:latin typeface="Times New Roman"/>
                <a:cs typeface="Times New Roman"/>
              </a:rPr>
              <a:t>tif</a:t>
            </a:r>
            <a:r>
              <a:rPr lang="fr-FR" sz="1600" b="1" u="heavy" spc="-9" dirty="0">
                <a:latin typeface="Times New Roman"/>
                <a:cs typeface="Times New Roman"/>
              </a:rPr>
              <a:t> </a:t>
            </a:r>
            <a:r>
              <a:rPr lang="fr-FR" sz="1600" b="1" u="heavy" dirty="0">
                <a:latin typeface="Times New Roman"/>
                <a:cs typeface="Times New Roman"/>
              </a:rPr>
              <a:t>pédagogi</a:t>
            </a:r>
            <a:r>
              <a:rPr lang="fr-FR" sz="1600" b="1" u="heavy" spc="-9" dirty="0">
                <a:latin typeface="Times New Roman"/>
                <a:cs typeface="Times New Roman"/>
              </a:rPr>
              <a:t>q</a:t>
            </a:r>
            <a:r>
              <a:rPr lang="fr-FR" sz="1600" b="1" u="heavy" dirty="0">
                <a:latin typeface="Times New Roman"/>
                <a:cs typeface="Times New Roman"/>
              </a:rPr>
              <a:t>ue</a:t>
            </a:r>
            <a:endParaRPr lang="fr-FR" sz="1600" dirty="0">
              <a:latin typeface="Times New Roman"/>
              <a:cs typeface="Times New Roman"/>
            </a:endParaRPr>
          </a:p>
          <a:p>
            <a:pPr marL="12700">
              <a:lnSpc>
                <a:spcPct val="100000"/>
              </a:lnSpc>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 de la préparation et du</a:t>
            </a:r>
            <a:r>
              <a:rPr lang="fr-FR" sz="1600" spc="5" dirty="0">
                <a:latin typeface="Times New Roman"/>
                <a:cs typeface="Times New Roman"/>
              </a:rPr>
              <a:t> </a:t>
            </a:r>
            <a:r>
              <a:rPr lang="fr-FR" sz="1600" dirty="0">
                <a:latin typeface="Times New Roman"/>
                <a:cs typeface="Times New Roman"/>
              </a:rPr>
              <a:t>placement.</a:t>
            </a:r>
          </a:p>
          <a:p>
            <a:pPr marL="12700">
              <a:lnSpc>
                <a:spcPct val="100000"/>
              </a:lnSpc>
              <a:spcBef>
                <a:spcPts val="430"/>
              </a:spcBef>
            </a:pPr>
            <a:r>
              <a:rPr lang="fr-FR" sz="1600" dirty="0">
                <a:latin typeface="Times New Roman"/>
                <a:cs typeface="Times New Roman"/>
              </a:rPr>
              <a:t>Développement de la notion de synchronisation des étapes jusqu’à la frappe.</a:t>
            </a:r>
          </a:p>
          <a:p>
            <a:pPr marL="11132" algn="just">
              <a:tabLst>
                <a:tab pos="354540" algn="l"/>
              </a:tabLst>
            </a:pPr>
            <a:endParaRPr lang="fr-FR" sz="1600" b="1" u="heavy" dirty="0">
              <a:latin typeface="Times New Roman"/>
              <a:cs typeface="Times New Roman"/>
            </a:endParaRPr>
          </a:p>
          <a:p>
            <a:pPr marL="11132" algn="just">
              <a:tabLst>
                <a:tab pos="354540" algn="l"/>
              </a:tabLst>
            </a:pPr>
            <a:r>
              <a:rPr lang="fr-FR" sz="1600" b="1" u="heavy" dirty="0">
                <a:latin typeface="Times New Roman"/>
                <a:cs typeface="Times New Roman"/>
              </a:rPr>
              <a:t>Maté</a:t>
            </a:r>
            <a:r>
              <a:rPr lang="fr-FR" sz="1600" b="1" u="heavy" spc="4" dirty="0">
                <a:latin typeface="Times New Roman"/>
                <a:cs typeface="Times New Roman"/>
              </a:rPr>
              <a:t>r</a:t>
            </a:r>
            <a:r>
              <a:rPr lang="fr-FR" sz="1600" b="1" u="heavy" dirty="0">
                <a:latin typeface="Times New Roman"/>
                <a:cs typeface="Times New Roman"/>
              </a:rPr>
              <a:t>i</a:t>
            </a:r>
            <a:r>
              <a:rPr lang="fr-FR" sz="1600" b="1" u="heavy" spc="4" dirty="0">
                <a:latin typeface="Times New Roman"/>
                <a:cs typeface="Times New Roman"/>
              </a:rPr>
              <a:t>e</a:t>
            </a:r>
            <a:r>
              <a:rPr lang="fr-FR" sz="1600" b="1" u="heavy" dirty="0">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en mousse, ficelle.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Synchronisation</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29</a:t>
            </a:fld>
            <a:endParaRPr dirty="0"/>
          </a:p>
        </p:txBody>
      </p:sp>
      <p:sp>
        <p:nvSpPr>
          <p:cNvPr id="7" name="Émoticône 6"/>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pic>
        <p:nvPicPr>
          <p:cNvPr id="8" name="Picture 17" descr="tip"/>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2203138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074603"/>
            <a:ext cx="8928992" cy="4596130"/>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Apprendre à juger le rebond et les angles sur le court (exercice adapté pour les 5 – 10 ans)</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3 – Le patient se tient devant le carré de service droit. Le moniteur frappe un double-mur depuis le côté gauche de manière à ce que la balle retombe en cloche. Le patient doit se déplacer pour attraper la balle après son 1</a:t>
            </a:r>
            <a:r>
              <a:rPr lang="fr-FR" sz="1600" baseline="30000" dirty="0">
                <a:latin typeface="Times New Roman"/>
                <a:cs typeface="Times New Roman"/>
              </a:rPr>
              <a:t>er</a:t>
            </a:r>
            <a:r>
              <a:rPr lang="fr-FR" sz="1600" dirty="0">
                <a:latin typeface="Times New Roman"/>
                <a:cs typeface="Times New Roman"/>
              </a:rPr>
              <a:t> rebond.</a:t>
            </a:r>
          </a:p>
          <a:p>
            <a:pPr marL="11132" marR="4453" algn="just">
              <a:spcBef>
                <a:spcPts val="377"/>
              </a:spcBef>
            </a:pPr>
            <a:r>
              <a:rPr lang="fr-FR" sz="1600" dirty="0">
                <a:latin typeface="Times New Roman"/>
                <a:cs typeface="Times New Roman"/>
              </a:rPr>
              <a:t>4 – Les 2 patients sont placés de part et d’autre du T. Ils lancent à tour de rôle la balle (racquetball, mousse) en cloche vers le mur frontal de manière à ce qu’elle vienne rebondir devant le receveur. La balle doit être attrapée après le 1</a:t>
            </a:r>
            <a:r>
              <a:rPr lang="fr-FR" sz="1600" baseline="30000" dirty="0">
                <a:latin typeface="Times New Roman"/>
                <a:cs typeface="Times New Roman"/>
              </a:rPr>
              <a:t>er</a:t>
            </a:r>
            <a:r>
              <a:rPr lang="fr-FR" sz="1600" dirty="0">
                <a:latin typeface="Times New Roman"/>
                <a:cs typeface="Times New Roman"/>
              </a:rPr>
              <a:t> rebond. </a:t>
            </a:r>
          </a:p>
          <a:p>
            <a:pPr marL="11132" marR="4453" algn="just">
              <a:spcBef>
                <a:spcPts val="377"/>
              </a:spcBef>
            </a:pPr>
            <a:r>
              <a:rPr lang="fr-FR" sz="1600" dirty="0">
                <a:latin typeface="Times New Roman"/>
                <a:cs typeface="Times New Roman"/>
              </a:rPr>
              <a:t>Evolutions: </a:t>
            </a:r>
          </a:p>
          <a:p>
            <a:pPr marL="296882" marR="4453" indent="-285750" algn="just">
              <a:spcBef>
                <a:spcPts val="377"/>
              </a:spcBef>
              <a:buFont typeface="Arial" panose="020B0604020202020204" pitchFamily="34" charset="0"/>
              <a:buChar char="•"/>
            </a:pPr>
            <a:r>
              <a:rPr lang="fr-FR" sz="1600" dirty="0">
                <a:latin typeface="Times New Roman"/>
                <a:cs typeface="Times New Roman"/>
              </a:rPr>
              <a:t>Les débutants peuvent attraper la balle après plusieurs rebonds.</a:t>
            </a:r>
          </a:p>
          <a:p>
            <a:pPr marL="296882" marR="4453" indent="-285750" algn="just">
              <a:spcBef>
                <a:spcPts val="377"/>
              </a:spcBef>
              <a:buFont typeface="Arial" panose="020B0604020202020204" pitchFamily="34" charset="0"/>
              <a:buChar char="•"/>
            </a:pPr>
            <a:r>
              <a:rPr lang="fr-FR" sz="1600" dirty="0">
                <a:latin typeface="Times New Roman"/>
                <a:cs typeface="Times New Roman"/>
              </a:rPr>
              <a:t>Changer de type de balle.</a:t>
            </a:r>
          </a:p>
          <a:p>
            <a:pPr marL="11132" marR="4453" algn="just">
              <a:spcBef>
                <a:spcPts val="377"/>
              </a:spcBef>
            </a:pPr>
            <a:endParaRPr lang="fr-FR" sz="1600" dirty="0">
              <a:latin typeface="Times New Roman"/>
              <a:cs typeface="Times New Roman"/>
            </a:endParaRP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gn="just">
              <a:spcBef>
                <a:spcPts val="434"/>
              </a:spcBef>
            </a:pPr>
            <a:r>
              <a:rPr lang="fr-FR" sz="1600" dirty="0">
                <a:latin typeface="Times New Roman"/>
                <a:cs typeface="Times New Roman"/>
              </a:rPr>
              <a:t>Découverte</a:t>
            </a:r>
            <a:r>
              <a:rPr lang="fr-FR" sz="1600" spc="-15" dirty="0">
                <a:latin typeface="Times New Roman"/>
                <a:cs typeface="Times New Roman"/>
              </a:rPr>
              <a:t> </a:t>
            </a:r>
            <a:r>
              <a:rPr lang="fr-FR" sz="1600" dirty="0">
                <a:latin typeface="Times New Roman"/>
                <a:cs typeface="Times New Roman"/>
              </a:rPr>
              <a:t>des trajectoires (para</a:t>
            </a:r>
            <a:r>
              <a:rPr lang="fr-FR" sz="1600" spc="5" dirty="0">
                <a:latin typeface="Times New Roman"/>
                <a:cs typeface="Times New Roman"/>
              </a:rPr>
              <a:t>l</a:t>
            </a:r>
            <a:r>
              <a:rPr lang="fr-FR" sz="1600" dirty="0">
                <a:latin typeface="Times New Roman"/>
                <a:cs typeface="Times New Roman"/>
              </a:rPr>
              <a:t>l</a:t>
            </a:r>
            <a:r>
              <a:rPr lang="fr-FR" sz="1600" spc="5" dirty="0">
                <a:latin typeface="Times New Roman"/>
                <a:cs typeface="Times New Roman"/>
              </a:rPr>
              <a:t>è</a:t>
            </a:r>
            <a:r>
              <a:rPr lang="fr-FR" sz="1600" dirty="0">
                <a:latin typeface="Times New Roman"/>
                <a:cs typeface="Times New Roman"/>
              </a:rPr>
              <a:t>l</a:t>
            </a:r>
            <a:r>
              <a:rPr lang="fr-FR" sz="1600" spc="5" dirty="0">
                <a:latin typeface="Times New Roman"/>
                <a:cs typeface="Times New Roman"/>
              </a:rPr>
              <a:t>e, croisée, double-mur).</a:t>
            </a:r>
            <a:endParaRPr lang="fr-FR" sz="1600" dirty="0">
              <a:latin typeface="Times New Roman"/>
              <a:cs typeface="Times New Roman"/>
            </a:endParaRPr>
          </a:p>
          <a:p>
            <a:pPr marL="12700" marR="5080">
              <a:lnSpc>
                <a:spcPct val="100000"/>
              </a:lnSpc>
              <a:spcBef>
                <a:spcPts val="430"/>
              </a:spcBef>
            </a:pPr>
            <a:r>
              <a:rPr lang="fr-FR" sz="1600" spc="-165" dirty="0">
                <a:latin typeface="Times New Roman"/>
                <a:cs typeface="Times New Roman"/>
              </a:rPr>
              <a:t>Le patient</a:t>
            </a:r>
            <a:r>
              <a:rPr lang="fr-FR" sz="1600" spc="180" dirty="0">
                <a:latin typeface="Times New Roman"/>
                <a:cs typeface="Times New Roman"/>
              </a:rPr>
              <a:t> </a:t>
            </a:r>
            <a:r>
              <a:rPr lang="fr-FR" sz="1600" dirty="0">
                <a:latin typeface="Times New Roman"/>
                <a:cs typeface="Times New Roman"/>
              </a:rPr>
              <a:t>do</a:t>
            </a:r>
            <a:r>
              <a:rPr lang="fr-FR" sz="1600" spc="-10" dirty="0">
                <a:latin typeface="Times New Roman"/>
                <a:cs typeface="Times New Roman"/>
              </a:rPr>
              <a:t>i</a:t>
            </a:r>
            <a:r>
              <a:rPr lang="fr-FR" sz="1600" dirty="0">
                <a:latin typeface="Times New Roman"/>
                <a:cs typeface="Times New Roman"/>
              </a:rPr>
              <a:t>t</a:t>
            </a:r>
            <a:r>
              <a:rPr lang="fr-FR" sz="1600" spc="190" dirty="0">
                <a:latin typeface="Times New Roman"/>
                <a:cs typeface="Times New Roman"/>
              </a:rPr>
              <a:t> </a:t>
            </a:r>
            <a:r>
              <a:rPr lang="fr-FR" sz="1600" dirty="0">
                <a:latin typeface="Times New Roman"/>
                <a:cs typeface="Times New Roman"/>
              </a:rPr>
              <a:t>comprend</a:t>
            </a:r>
            <a:r>
              <a:rPr lang="fr-FR" sz="1600" spc="-10" dirty="0">
                <a:latin typeface="Times New Roman"/>
                <a:cs typeface="Times New Roman"/>
              </a:rPr>
              <a:t>r</a:t>
            </a:r>
            <a:r>
              <a:rPr lang="fr-FR" sz="1600" dirty="0">
                <a:latin typeface="Times New Roman"/>
                <a:cs typeface="Times New Roman"/>
              </a:rPr>
              <a:t>e</a:t>
            </a:r>
            <a:r>
              <a:rPr lang="fr-FR" sz="1600" spc="180" dirty="0">
                <a:latin typeface="Times New Roman"/>
                <a:cs typeface="Times New Roman"/>
              </a:rPr>
              <a:t> </a:t>
            </a:r>
            <a:r>
              <a:rPr lang="fr-FR" sz="1600" dirty="0">
                <a:latin typeface="Times New Roman"/>
                <a:cs typeface="Times New Roman"/>
              </a:rPr>
              <a:t>la</a:t>
            </a:r>
            <a:r>
              <a:rPr lang="fr-FR" sz="1600" spc="175" dirty="0">
                <a:latin typeface="Times New Roman"/>
                <a:cs typeface="Times New Roman"/>
              </a:rPr>
              <a:t> </a:t>
            </a:r>
            <a:r>
              <a:rPr lang="fr-FR" sz="1600" dirty="0">
                <a:latin typeface="Times New Roman"/>
                <a:cs typeface="Times New Roman"/>
              </a:rPr>
              <a:t>traje</a:t>
            </a:r>
            <a:r>
              <a:rPr lang="fr-FR" sz="1600" spc="-10" dirty="0">
                <a:latin typeface="Times New Roman"/>
                <a:cs typeface="Times New Roman"/>
              </a:rPr>
              <a:t>c</a:t>
            </a:r>
            <a:r>
              <a:rPr lang="fr-FR" sz="1600" dirty="0">
                <a:latin typeface="Times New Roman"/>
                <a:cs typeface="Times New Roman"/>
              </a:rPr>
              <a:t>to</a:t>
            </a:r>
            <a:r>
              <a:rPr lang="fr-FR" sz="1600" spc="5" dirty="0">
                <a:latin typeface="Times New Roman"/>
                <a:cs typeface="Times New Roman"/>
              </a:rPr>
              <a:t>i</a:t>
            </a:r>
            <a:r>
              <a:rPr lang="fr-FR" sz="1600" dirty="0">
                <a:latin typeface="Times New Roman"/>
                <a:cs typeface="Times New Roman"/>
              </a:rPr>
              <a:t>re</a:t>
            </a:r>
            <a:r>
              <a:rPr lang="fr-FR" sz="1600" spc="180" dirty="0">
                <a:latin typeface="Times New Roman"/>
                <a:cs typeface="Times New Roman"/>
              </a:rPr>
              <a:t> </a:t>
            </a:r>
            <a:r>
              <a:rPr lang="fr-FR" sz="1600" spc="-15" dirty="0">
                <a:latin typeface="Times New Roman"/>
                <a:cs typeface="Times New Roman"/>
              </a:rPr>
              <a:t>d</a:t>
            </a:r>
            <a:r>
              <a:rPr lang="fr-FR" sz="1600" dirty="0">
                <a:latin typeface="Times New Roman"/>
                <a:cs typeface="Times New Roman"/>
              </a:rPr>
              <a:t>escend</a:t>
            </a:r>
            <a:r>
              <a:rPr lang="fr-FR" sz="1600" spc="5" dirty="0">
                <a:latin typeface="Times New Roman"/>
                <a:cs typeface="Times New Roman"/>
              </a:rPr>
              <a:t>a</a:t>
            </a:r>
            <a:r>
              <a:rPr lang="fr-FR" sz="1600" dirty="0">
                <a:latin typeface="Times New Roman"/>
                <a:cs typeface="Times New Roman"/>
              </a:rPr>
              <a:t>n</a:t>
            </a:r>
            <a:r>
              <a:rPr lang="fr-FR" sz="1600" spc="-10" dirty="0">
                <a:latin typeface="Times New Roman"/>
                <a:cs typeface="Times New Roman"/>
              </a:rPr>
              <a:t>t</a:t>
            </a:r>
            <a:r>
              <a:rPr lang="fr-FR" sz="1600" dirty="0">
                <a:latin typeface="Times New Roman"/>
                <a:cs typeface="Times New Roman"/>
              </a:rPr>
              <a:t>e</a:t>
            </a:r>
            <a:r>
              <a:rPr lang="fr-FR" sz="1600" spc="195" dirty="0">
                <a:latin typeface="Times New Roman"/>
                <a:cs typeface="Times New Roman"/>
              </a:rPr>
              <a:t> </a:t>
            </a:r>
            <a:r>
              <a:rPr lang="fr-FR" sz="1600" spc="-15" dirty="0">
                <a:latin typeface="Times New Roman"/>
                <a:cs typeface="Times New Roman"/>
              </a:rPr>
              <a:t>d</a:t>
            </a:r>
            <a:r>
              <a:rPr lang="fr-FR" sz="1600" dirty="0">
                <a:latin typeface="Times New Roman"/>
                <a:cs typeface="Times New Roman"/>
              </a:rPr>
              <a:t>e</a:t>
            </a:r>
            <a:r>
              <a:rPr lang="fr-FR" sz="1600" spc="175" dirty="0">
                <a:latin typeface="Times New Roman"/>
                <a:cs typeface="Times New Roman"/>
              </a:rPr>
              <a:t> </a:t>
            </a:r>
            <a:r>
              <a:rPr lang="fr-FR" sz="1600" dirty="0">
                <a:latin typeface="Times New Roman"/>
                <a:cs typeface="Times New Roman"/>
              </a:rPr>
              <a:t>la</a:t>
            </a:r>
            <a:r>
              <a:rPr lang="fr-FR" sz="1600" spc="175" dirty="0">
                <a:latin typeface="Times New Roman"/>
                <a:cs typeface="Times New Roman"/>
              </a:rPr>
              <a:t> </a:t>
            </a:r>
            <a:r>
              <a:rPr lang="fr-FR" sz="1600" dirty="0">
                <a:latin typeface="Times New Roman"/>
                <a:cs typeface="Times New Roman"/>
              </a:rPr>
              <a:t>bal</a:t>
            </a:r>
            <a:r>
              <a:rPr lang="fr-FR" sz="1600" spc="-15" dirty="0">
                <a:latin typeface="Times New Roman"/>
                <a:cs typeface="Times New Roman"/>
              </a:rPr>
              <a:t>l</a:t>
            </a:r>
            <a:r>
              <a:rPr lang="fr-FR" sz="1600" dirty="0">
                <a:latin typeface="Times New Roman"/>
                <a:cs typeface="Times New Roman"/>
              </a:rPr>
              <a:t>e pour</a:t>
            </a:r>
            <a:r>
              <a:rPr lang="fr-FR" sz="1600" spc="-10" dirty="0">
                <a:latin typeface="Times New Roman"/>
                <a:cs typeface="Times New Roman"/>
              </a:rPr>
              <a:t> </a:t>
            </a:r>
            <a:r>
              <a:rPr lang="fr-FR" sz="1600" dirty="0">
                <a:latin typeface="Times New Roman"/>
                <a:cs typeface="Times New Roman"/>
              </a:rPr>
              <a:t>essa</a:t>
            </a:r>
            <a:r>
              <a:rPr lang="fr-FR" sz="1600" spc="20" dirty="0">
                <a:latin typeface="Times New Roman"/>
                <a:cs typeface="Times New Roman"/>
              </a:rPr>
              <a:t>y</a:t>
            </a:r>
            <a:r>
              <a:rPr lang="fr-FR" sz="1600" dirty="0">
                <a:latin typeface="Times New Roman"/>
                <a:cs typeface="Times New Roman"/>
              </a:rPr>
              <a:t>er</a:t>
            </a:r>
            <a:r>
              <a:rPr lang="fr-FR" sz="1600" spc="-10" dirty="0">
                <a:latin typeface="Times New Roman"/>
                <a:cs typeface="Times New Roman"/>
              </a:rPr>
              <a:t> </a:t>
            </a:r>
            <a:r>
              <a:rPr lang="fr-FR" sz="1600" dirty="0">
                <a:latin typeface="Times New Roman"/>
                <a:cs typeface="Times New Roman"/>
              </a:rPr>
              <a:t>de</a:t>
            </a:r>
            <a:r>
              <a:rPr lang="fr-FR" sz="1600" spc="-5" dirty="0">
                <a:latin typeface="Times New Roman"/>
                <a:cs typeface="Times New Roman"/>
              </a:rPr>
              <a:t> </a:t>
            </a:r>
            <a:r>
              <a:rPr lang="fr-FR" sz="1600" dirty="0">
                <a:latin typeface="Times New Roman"/>
                <a:cs typeface="Times New Roman"/>
              </a:rPr>
              <a:t>la</a:t>
            </a:r>
            <a:r>
              <a:rPr lang="fr-FR" sz="1600" spc="-5" dirty="0">
                <a:latin typeface="Times New Roman"/>
                <a:cs typeface="Times New Roman"/>
              </a:rPr>
              <a:t> </a:t>
            </a:r>
            <a:r>
              <a:rPr lang="fr-FR" sz="1600" dirty="0">
                <a:latin typeface="Times New Roman"/>
                <a:cs typeface="Times New Roman"/>
              </a:rPr>
              <a:t>rat</a:t>
            </a:r>
            <a:r>
              <a:rPr lang="fr-FR" sz="1600" spc="5" dirty="0">
                <a:latin typeface="Times New Roman"/>
                <a:cs typeface="Times New Roman"/>
              </a:rPr>
              <a:t>t</a:t>
            </a:r>
            <a:r>
              <a:rPr lang="fr-FR" sz="1600" dirty="0">
                <a:latin typeface="Times New Roman"/>
                <a:cs typeface="Times New Roman"/>
              </a:rPr>
              <a:t>rape</a:t>
            </a:r>
            <a:r>
              <a:rPr lang="fr-FR" sz="1600" spc="-85" dirty="0">
                <a:latin typeface="Times New Roman"/>
                <a:cs typeface="Times New Roman"/>
              </a:rPr>
              <a:t>r</a:t>
            </a:r>
            <a:r>
              <a:rPr lang="fr-FR" sz="1600" dirty="0">
                <a:latin typeface="Times New Roman"/>
                <a:cs typeface="Times New Roman"/>
              </a:rPr>
              <a:t>.</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(moniteur), balles diverses (squash, racquetball, mousse).</a:t>
            </a:r>
            <a:endParaRPr sz="1600" dirty="0">
              <a:latin typeface="Times New Roman"/>
              <a:cs typeface="Times New Roman"/>
            </a:endParaRP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Trajectoires</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3</a:t>
            </a:fld>
            <a:endParaRPr dirty="0"/>
          </a:p>
        </p:txBody>
      </p:sp>
    </p:spTree>
    <p:extLst>
      <p:ext uri="{BB962C8B-B14F-4D97-AF65-F5344CB8AC3E}">
        <p14:creationId xmlns:p14="http://schemas.microsoft.com/office/powerpoint/2010/main" val="33173551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980728"/>
            <a:ext cx="8928992" cy="4698722"/>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avec une balle attachée à un fil</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Evolutions: </a:t>
            </a:r>
          </a:p>
          <a:p>
            <a:pPr marL="354032" marR="4453" indent="-342900" algn="just">
              <a:spcBef>
                <a:spcPts val="377"/>
              </a:spcBef>
              <a:buFont typeface="+mj-lt"/>
              <a:buAutoNum type="alphaLcParenR"/>
            </a:pPr>
            <a:r>
              <a:rPr lang="fr-FR" sz="1600" dirty="0">
                <a:latin typeface="Times New Roman"/>
                <a:cs typeface="Times New Roman"/>
              </a:rPr>
              <a:t>Le patient frappe en RV.</a:t>
            </a:r>
          </a:p>
          <a:p>
            <a:pPr marL="354032" marR="4453" indent="-342900" algn="just">
              <a:spcBef>
                <a:spcPts val="377"/>
              </a:spcBef>
              <a:buFont typeface="+mj-lt"/>
              <a:buAutoNum type="alphaLcParenR"/>
            </a:pPr>
            <a:r>
              <a:rPr lang="fr-FR" sz="1600" dirty="0">
                <a:latin typeface="Times New Roman"/>
                <a:cs typeface="Times New Roman"/>
              </a:rPr>
              <a:t>Le moniteur reste à sa place mais le patient doit se déplacer sur au moins 3 pas vers le moniteur tout en ayant sa raquette préparée. La frappe doit être la plus forte possible de manière à ce que la balle effectue le plus de rotations autour du bras.</a:t>
            </a:r>
          </a:p>
          <a:p>
            <a:pPr marL="354032" marR="4453" indent="-342900" algn="just">
              <a:spcBef>
                <a:spcPts val="377"/>
              </a:spcBef>
              <a:buFont typeface="+mj-lt"/>
              <a:buAutoNum type="alphaLcParenR"/>
            </a:pPr>
            <a:r>
              <a:rPr lang="fr-FR" sz="1600" dirty="0">
                <a:latin typeface="Times New Roman"/>
                <a:cs typeface="Times New Roman"/>
              </a:rPr>
              <a:t>Idem b) mais le patient frappe en RV.</a:t>
            </a:r>
          </a:p>
          <a:p>
            <a:pPr marL="11132" marR="4453" algn="just">
              <a:spcBef>
                <a:spcPts val="377"/>
              </a:spcBef>
            </a:pPr>
            <a:r>
              <a:rPr lang="fr-FR" sz="1600" dirty="0">
                <a:latin typeface="Times New Roman"/>
                <a:cs typeface="Times New Roman"/>
              </a:rPr>
              <a:t>Une balle un peu plus lourde (balle de tennis) permet d’effectuer plus facilement les rotations. </a:t>
            </a:r>
          </a:p>
          <a:p>
            <a:pPr marL="11132" marR="4453" algn="just">
              <a:spcBef>
                <a:spcPts val="377"/>
              </a:spcBef>
            </a:pPr>
            <a:r>
              <a:rPr lang="fr-FR" sz="1600" dirty="0">
                <a:latin typeface="Times New Roman"/>
                <a:cs typeface="Times New Roman"/>
              </a:rPr>
              <a:t>Une balle en mousse est meilleure pour le mouvement du bras car elle permet d’accélérer le geste de frappe.</a:t>
            </a:r>
          </a:p>
          <a:p>
            <a:pPr marL="11132" marR="4453" algn="just">
              <a:spcBef>
                <a:spcPts val="377"/>
              </a:spcBef>
            </a:pPr>
            <a:r>
              <a:rPr lang="fr-FR" sz="1600" dirty="0">
                <a:latin typeface="Times New Roman"/>
                <a:cs typeface="Times New Roman"/>
              </a:rPr>
              <a:t>Ces exercices ôtent toute pression au patient pour lui permettre d’améliorer son mouvement de bras.</a:t>
            </a:r>
          </a:p>
          <a:p>
            <a:pPr marL="11132" marR="4453" algn="just">
              <a:spcBef>
                <a:spcPts val="377"/>
              </a:spcBef>
            </a:pPr>
            <a:endParaRPr lang="fr-FR" sz="1600" dirty="0">
              <a:latin typeface="Times New Roman"/>
              <a:cs typeface="Times New Roman"/>
            </a:endParaRPr>
          </a:p>
          <a:p>
            <a:pPr marL="11132" algn="just">
              <a:tabLst>
                <a:tab pos="354540" algn="l"/>
              </a:tabLst>
            </a:pPr>
            <a:r>
              <a:rPr lang="fr-FR" sz="1600" b="1" u="heavy" dirty="0">
                <a:latin typeface="Times New Roman"/>
                <a:cs typeface="Times New Roman"/>
              </a:rPr>
              <a:t>Obje</a:t>
            </a:r>
            <a:r>
              <a:rPr lang="fr-FR" sz="1600" b="1" u="heavy" spc="4" dirty="0">
                <a:latin typeface="Times New Roman"/>
                <a:cs typeface="Times New Roman"/>
              </a:rPr>
              <a:t>c</a:t>
            </a:r>
            <a:r>
              <a:rPr lang="fr-FR" sz="1600" b="1" u="heavy" dirty="0">
                <a:latin typeface="Times New Roman"/>
                <a:cs typeface="Times New Roman"/>
              </a:rPr>
              <a:t>tif</a:t>
            </a:r>
            <a:r>
              <a:rPr lang="fr-FR" sz="1600" b="1" u="heavy" spc="-9" dirty="0">
                <a:latin typeface="Times New Roman"/>
                <a:cs typeface="Times New Roman"/>
              </a:rPr>
              <a:t> </a:t>
            </a:r>
            <a:r>
              <a:rPr lang="fr-FR" sz="1600" b="1" u="heavy" dirty="0">
                <a:latin typeface="Times New Roman"/>
                <a:cs typeface="Times New Roman"/>
              </a:rPr>
              <a:t>pédagogi</a:t>
            </a:r>
            <a:r>
              <a:rPr lang="fr-FR" sz="1600" b="1" u="heavy" spc="-9" dirty="0">
                <a:latin typeface="Times New Roman"/>
                <a:cs typeface="Times New Roman"/>
              </a:rPr>
              <a:t>q</a:t>
            </a:r>
            <a:r>
              <a:rPr lang="fr-FR" sz="1600" b="1" u="heavy" dirty="0">
                <a:latin typeface="Times New Roman"/>
                <a:cs typeface="Times New Roman"/>
              </a:rPr>
              <a:t>ue</a:t>
            </a:r>
            <a:endParaRPr lang="fr-FR" sz="1600" dirty="0">
              <a:latin typeface="Times New Roman"/>
              <a:cs typeface="Times New Roman"/>
            </a:endParaRPr>
          </a:p>
          <a:p>
            <a:pPr marL="12700">
              <a:lnSpc>
                <a:spcPct val="100000"/>
              </a:lnSpc>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 de la préparation et du</a:t>
            </a:r>
            <a:r>
              <a:rPr lang="fr-FR" sz="1600" spc="5" dirty="0">
                <a:latin typeface="Times New Roman"/>
                <a:cs typeface="Times New Roman"/>
              </a:rPr>
              <a:t> </a:t>
            </a:r>
            <a:r>
              <a:rPr lang="fr-FR" sz="1600" dirty="0">
                <a:latin typeface="Times New Roman"/>
                <a:cs typeface="Times New Roman"/>
              </a:rPr>
              <a:t>placement.</a:t>
            </a:r>
          </a:p>
          <a:p>
            <a:pPr marL="12700">
              <a:lnSpc>
                <a:spcPct val="100000"/>
              </a:lnSpc>
              <a:spcBef>
                <a:spcPts val="430"/>
              </a:spcBef>
            </a:pPr>
            <a:r>
              <a:rPr lang="fr-FR" sz="1600" dirty="0">
                <a:latin typeface="Times New Roman"/>
                <a:cs typeface="Times New Roman"/>
              </a:rPr>
              <a:t>Développement de la notion de synchronisation des étapes jusqu’à la frappe.</a:t>
            </a:r>
          </a:p>
          <a:p>
            <a:pPr marL="11132" algn="just">
              <a:tabLst>
                <a:tab pos="354540" algn="l"/>
              </a:tabLst>
            </a:pPr>
            <a:endParaRPr lang="fr-FR" sz="1600" b="1" u="heavy" dirty="0">
              <a:latin typeface="Times New Roman"/>
              <a:cs typeface="Times New Roman"/>
            </a:endParaRPr>
          </a:p>
          <a:p>
            <a:pPr marL="11132" algn="just">
              <a:tabLst>
                <a:tab pos="354540" algn="l"/>
              </a:tabLst>
            </a:pPr>
            <a:r>
              <a:rPr lang="fr-FR" sz="1600" b="1" u="heavy" dirty="0">
                <a:latin typeface="Times New Roman"/>
                <a:cs typeface="Times New Roman"/>
              </a:rPr>
              <a:t>Maté</a:t>
            </a:r>
            <a:r>
              <a:rPr lang="fr-FR" sz="1600" b="1" u="heavy" spc="4" dirty="0">
                <a:latin typeface="Times New Roman"/>
                <a:cs typeface="Times New Roman"/>
              </a:rPr>
              <a:t>r</a:t>
            </a:r>
            <a:r>
              <a:rPr lang="fr-FR" sz="1600" b="1" u="heavy" dirty="0">
                <a:latin typeface="Times New Roman"/>
                <a:cs typeface="Times New Roman"/>
              </a:rPr>
              <a:t>i</a:t>
            </a:r>
            <a:r>
              <a:rPr lang="fr-FR" sz="1600" b="1" u="heavy" spc="4" dirty="0">
                <a:latin typeface="Times New Roman"/>
                <a:cs typeface="Times New Roman"/>
              </a:rPr>
              <a:t>e</a:t>
            </a:r>
            <a:r>
              <a:rPr lang="fr-FR" sz="1600" b="1" u="heavy" dirty="0">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en mousse, balle de tennis, ficelle.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Synchronisation</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30</a:t>
            </a:fld>
            <a:endParaRPr dirty="0"/>
          </a:p>
        </p:txBody>
      </p:sp>
      <p:sp>
        <p:nvSpPr>
          <p:cNvPr id="7" name="Émoticône 6"/>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pic>
        <p:nvPicPr>
          <p:cNvPr id="8" name="Picture 17" descr="tip"/>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8595181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475656" y="3035858"/>
            <a:ext cx="6192688"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3 – Séance 12</a:t>
            </a:r>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31</a:t>
            </a:fld>
            <a:endParaRPr dirty="0"/>
          </a:p>
        </p:txBody>
      </p:sp>
    </p:spTree>
    <p:extLst>
      <p:ext uri="{BB962C8B-B14F-4D97-AF65-F5344CB8AC3E}">
        <p14:creationId xmlns:p14="http://schemas.microsoft.com/office/powerpoint/2010/main" val="38806962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953427"/>
            <a:ext cx="8928992" cy="5293757"/>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de toucher avec un filet de récupération de balles de golf (ou équivalent)</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1 – Le patient frappe un balle de racquetball en cloche et en volée de CD vers le mur latéral gauche. Il doit faire en sorte que la balle tombe dans le filet placé devant lui et à 1,5 m des murs, frontal et latéral gauche.</a:t>
            </a:r>
          </a:p>
          <a:p>
            <a:pPr marL="11132" marR="4453" algn="just">
              <a:spcBef>
                <a:spcPts val="377"/>
              </a:spcBef>
            </a:pPr>
            <a:r>
              <a:rPr lang="fr-FR" sz="1600" dirty="0">
                <a:latin typeface="Times New Roman"/>
                <a:cs typeface="Times New Roman"/>
              </a:rPr>
              <a:t>Il poursuit les frappes en continu après le 1</a:t>
            </a:r>
            <a:r>
              <a:rPr lang="fr-FR" sz="1600" baseline="30000" dirty="0">
                <a:latin typeface="Times New Roman"/>
                <a:cs typeface="Times New Roman"/>
              </a:rPr>
              <a:t>er</a:t>
            </a:r>
            <a:r>
              <a:rPr lang="fr-FR" sz="1600" dirty="0">
                <a:latin typeface="Times New Roman"/>
                <a:cs typeface="Times New Roman"/>
              </a:rPr>
              <a:t> rebond jusqu’à atteindre sa cible.</a:t>
            </a:r>
          </a:p>
          <a:p>
            <a:pPr marL="11132" marR="4453" algn="just">
              <a:spcBef>
                <a:spcPts val="377"/>
              </a:spcBef>
            </a:pPr>
            <a:r>
              <a:rPr lang="fr-FR" sz="1600" dirty="0">
                <a:latin typeface="Times New Roman"/>
                <a:cs typeface="Times New Roman"/>
              </a:rPr>
              <a:t>Evolutions: </a:t>
            </a:r>
          </a:p>
          <a:p>
            <a:pPr marL="296882" marR="4453" indent="-285750" algn="just">
              <a:spcBef>
                <a:spcPts val="377"/>
              </a:spcBef>
              <a:buFont typeface="Arial" panose="020B0604020202020204" pitchFamily="34" charset="0"/>
              <a:buChar char="•"/>
            </a:pPr>
            <a:r>
              <a:rPr lang="fr-FR" sz="1600" dirty="0">
                <a:latin typeface="Times New Roman"/>
                <a:cs typeface="Times New Roman"/>
              </a:rPr>
              <a:t>Varier la distance du filet de récupération avec le mur frontal afin d’améliorer la différenciation.</a:t>
            </a:r>
          </a:p>
          <a:p>
            <a:pPr marL="296882" marR="4453" indent="-285750" algn="just">
              <a:spcBef>
                <a:spcPts val="377"/>
              </a:spcBef>
              <a:buFont typeface="Arial" panose="020B0604020202020204" pitchFamily="34" charset="0"/>
              <a:buChar char="•"/>
            </a:pPr>
            <a:r>
              <a:rPr lang="fr-FR" sz="1600" dirty="0">
                <a:latin typeface="Times New Roman"/>
                <a:cs typeface="Times New Roman"/>
              </a:rPr>
              <a:t>Varier les types de balles.</a:t>
            </a:r>
          </a:p>
          <a:p>
            <a:pPr marL="296882" marR="4453" indent="-285750" algn="just">
              <a:spcBef>
                <a:spcPts val="377"/>
              </a:spcBef>
              <a:buFont typeface="Arial" panose="020B0604020202020204" pitchFamily="34" charset="0"/>
              <a:buChar char="•"/>
            </a:pPr>
            <a:r>
              <a:rPr lang="fr-FR" sz="1600" dirty="0">
                <a:latin typeface="Times New Roman"/>
                <a:cs typeface="Times New Roman"/>
              </a:rPr>
              <a:t>Lâcher d’abord la balle au sol puis la frapper en cloche vers le mur latéral pour l’envoyer dans le filet.</a:t>
            </a:r>
          </a:p>
          <a:p>
            <a:pPr marL="296882" marR="4453" indent="-285750" algn="just">
              <a:spcBef>
                <a:spcPts val="377"/>
              </a:spcBef>
              <a:buFont typeface="Arial" panose="020B0604020202020204" pitchFamily="34" charset="0"/>
              <a:buChar char="•"/>
            </a:pPr>
            <a:r>
              <a:rPr lang="fr-FR" sz="1600" dirty="0">
                <a:latin typeface="Times New Roman"/>
                <a:cs typeface="Times New Roman"/>
              </a:rPr>
              <a:t>Démarrer avec la raquette préparée permettra de ralentir le geste de frappe.</a:t>
            </a:r>
          </a:p>
          <a:p>
            <a:pPr marL="296882" marR="4453" indent="-285750" algn="just">
              <a:spcBef>
                <a:spcPts val="377"/>
              </a:spcBef>
              <a:buFont typeface="Arial" panose="020B0604020202020204" pitchFamily="34" charset="0"/>
              <a:buChar char="•"/>
            </a:pPr>
            <a:r>
              <a:rPr lang="fr-FR" sz="1600" dirty="0">
                <a:latin typeface="Times New Roman"/>
                <a:cs typeface="Times New Roman"/>
              </a:rPr>
              <a:t>Un geste de frappe lent avec un accompagnement accentué est l’un des objectifs.</a:t>
            </a:r>
          </a:p>
          <a:p>
            <a:pPr marL="296882" marR="4453" indent="-285750" algn="just">
              <a:spcBef>
                <a:spcPts val="377"/>
              </a:spcBef>
              <a:buFont typeface="Arial" panose="020B0604020202020204" pitchFamily="34" charset="0"/>
              <a:buChar char="•"/>
            </a:pPr>
            <a:r>
              <a:rPr lang="fr-FR" sz="1600" dirty="0">
                <a:latin typeface="Times New Roman"/>
                <a:cs typeface="Times New Roman"/>
              </a:rPr>
              <a:t>Avec 3 configurations, varier les distances et les types de balles.</a:t>
            </a:r>
          </a:p>
          <a:p>
            <a:pPr marL="296882" marR="4453" indent="-285750" algn="just">
              <a:spcBef>
                <a:spcPts val="377"/>
              </a:spcBef>
              <a:buFont typeface="Arial" panose="020B0604020202020204" pitchFamily="34" charset="0"/>
              <a:buChar char="•"/>
            </a:pPr>
            <a:r>
              <a:rPr lang="fr-FR" sz="1600" dirty="0">
                <a:latin typeface="Times New Roman"/>
                <a:cs typeface="Times New Roman"/>
              </a:rPr>
              <a:t>Ensuite, la balle doit rebondir sur le mur latéral et une fois au sol juste avant de tomber dans le filet.</a:t>
            </a:r>
          </a:p>
          <a:p>
            <a:pPr marL="11132" marR="4453" algn="just">
              <a:spcBef>
                <a:spcPts val="377"/>
              </a:spcBef>
            </a:pPr>
            <a:endParaRPr lang="fr-FR" sz="1600" dirty="0">
              <a:latin typeface="Times New Roman"/>
              <a:cs typeface="Times New Roman"/>
            </a:endParaRPr>
          </a:p>
          <a:p>
            <a:pPr marL="11132" algn="just">
              <a:tabLst>
                <a:tab pos="354540" algn="l"/>
              </a:tabLst>
            </a:pPr>
            <a:r>
              <a:rPr lang="fr-FR" sz="1600" b="1" u="heavy" dirty="0">
                <a:latin typeface="Times New Roman"/>
                <a:cs typeface="Times New Roman"/>
              </a:rPr>
              <a:t>Obje</a:t>
            </a:r>
            <a:r>
              <a:rPr lang="fr-FR" sz="1600" b="1" u="heavy" spc="4" dirty="0">
                <a:latin typeface="Times New Roman"/>
                <a:cs typeface="Times New Roman"/>
              </a:rPr>
              <a:t>c</a:t>
            </a:r>
            <a:r>
              <a:rPr lang="fr-FR" sz="1600" b="1" u="heavy" dirty="0">
                <a:latin typeface="Times New Roman"/>
                <a:cs typeface="Times New Roman"/>
              </a:rPr>
              <a:t>tif</a:t>
            </a:r>
            <a:r>
              <a:rPr lang="fr-FR" sz="1600" b="1" u="heavy" spc="-9" dirty="0">
                <a:latin typeface="Times New Roman"/>
                <a:cs typeface="Times New Roman"/>
              </a:rPr>
              <a:t> </a:t>
            </a:r>
            <a:r>
              <a:rPr lang="fr-FR" sz="1600" b="1" u="heavy" dirty="0">
                <a:latin typeface="Times New Roman"/>
                <a:cs typeface="Times New Roman"/>
              </a:rPr>
              <a:t>pédagogi</a:t>
            </a:r>
            <a:r>
              <a:rPr lang="fr-FR" sz="1600" b="1" u="heavy" spc="-9" dirty="0">
                <a:latin typeface="Times New Roman"/>
                <a:cs typeface="Times New Roman"/>
              </a:rPr>
              <a:t>q</a:t>
            </a:r>
            <a:r>
              <a:rPr lang="fr-FR" sz="1600" b="1" u="heavy" dirty="0">
                <a:latin typeface="Times New Roman"/>
                <a:cs typeface="Times New Roman"/>
              </a:rPr>
              <a:t>ue</a:t>
            </a:r>
            <a:endParaRPr lang="fr-FR" sz="1600" dirty="0">
              <a:latin typeface="Times New Roman"/>
              <a:cs typeface="Times New Roman"/>
            </a:endParaRPr>
          </a:p>
          <a:p>
            <a:pPr marL="12700">
              <a:lnSpc>
                <a:spcPct val="100000"/>
              </a:lnSpc>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 du contrôle de la balle.</a:t>
            </a:r>
          </a:p>
          <a:p>
            <a:pPr marL="11132" algn="just">
              <a:tabLst>
                <a:tab pos="354540" algn="l"/>
              </a:tabLst>
            </a:pPr>
            <a:endParaRPr lang="fr-FR" sz="1600" b="1" u="heavy" dirty="0">
              <a:latin typeface="Times New Roman"/>
              <a:cs typeface="Times New Roman"/>
            </a:endParaRPr>
          </a:p>
          <a:p>
            <a:pPr marL="11132" algn="just">
              <a:tabLst>
                <a:tab pos="354540" algn="l"/>
              </a:tabLst>
            </a:pPr>
            <a:r>
              <a:rPr lang="fr-FR" sz="1600" b="1" u="heavy" dirty="0">
                <a:latin typeface="Times New Roman"/>
                <a:cs typeface="Times New Roman"/>
              </a:rPr>
              <a:t>Maté</a:t>
            </a:r>
            <a:r>
              <a:rPr lang="fr-FR" sz="1600" b="1" u="heavy" spc="4" dirty="0">
                <a:latin typeface="Times New Roman"/>
                <a:cs typeface="Times New Roman"/>
              </a:rPr>
              <a:t>r</a:t>
            </a:r>
            <a:r>
              <a:rPr lang="fr-FR" sz="1600" b="1" u="heavy" dirty="0">
                <a:latin typeface="Times New Roman"/>
                <a:cs typeface="Times New Roman"/>
              </a:rPr>
              <a:t>i</a:t>
            </a:r>
            <a:r>
              <a:rPr lang="fr-FR" sz="1600" b="1" u="heavy" spc="4" dirty="0">
                <a:latin typeface="Times New Roman"/>
                <a:cs typeface="Times New Roman"/>
              </a:rPr>
              <a:t>e</a:t>
            </a:r>
            <a:r>
              <a:rPr lang="fr-FR" sz="1600" b="1" u="heavy" dirty="0">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de racquetball, balles variées (mousse, tennis, squash bleue), filet de récupération de balles de golf (ou réceptacle équivalent).</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Contrôle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32</a:t>
            </a:fld>
            <a:endParaRPr dirty="0"/>
          </a:p>
        </p:txBody>
      </p:sp>
    </p:spTree>
    <p:extLst>
      <p:ext uri="{BB962C8B-B14F-4D97-AF65-F5344CB8AC3E}">
        <p14:creationId xmlns:p14="http://schemas.microsoft.com/office/powerpoint/2010/main" val="38234604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953427"/>
            <a:ext cx="8928992" cy="4791055"/>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de toucher avec un filet de récupération de balles de golf</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2 – Le filet est placé à 2 m du mur frontal et à 1 m du mur latéral droit. Le patient est placé sur le côté à 1 m à gauche du filet. Il frappe une balle de racquetball en volée // de CD vers le mur frontal. Il doit faire en sorte que la balle tombe directement dans le filet.</a:t>
            </a:r>
          </a:p>
          <a:p>
            <a:pPr marL="11132" marR="4453" algn="just">
              <a:spcBef>
                <a:spcPts val="377"/>
              </a:spcBef>
            </a:pPr>
            <a:r>
              <a:rPr lang="fr-FR" sz="1600" dirty="0">
                <a:latin typeface="Times New Roman"/>
                <a:cs typeface="Times New Roman"/>
              </a:rPr>
              <a:t>3 – Le filet est à la même place. Le patient est placé face à l’angle droit à 2,5 m des 2 murs. Il lâche une balle de racquetball au sol et la frappe en CD vers l’angle du mur frontal et latéral. Il doit faire en sorte que la balle tombe directement dans le filet depuis le mur latéral.</a:t>
            </a:r>
          </a:p>
          <a:p>
            <a:pPr marL="11132" marR="4453" algn="just">
              <a:spcBef>
                <a:spcPts val="377"/>
              </a:spcBef>
            </a:pPr>
            <a:r>
              <a:rPr lang="fr-FR" sz="1600" dirty="0">
                <a:latin typeface="Times New Roman"/>
                <a:cs typeface="Times New Roman"/>
              </a:rPr>
              <a:t>Evolution: varier les angles de frappe, les distances, les types de balles.</a:t>
            </a:r>
          </a:p>
          <a:p>
            <a:pPr marL="11132" marR="4453" algn="just">
              <a:spcBef>
                <a:spcPts val="377"/>
              </a:spcBef>
            </a:pPr>
            <a:r>
              <a:rPr lang="fr-FR" sz="1600" dirty="0">
                <a:latin typeface="Times New Roman"/>
                <a:cs typeface="Times New Roman"/>
              </a:rPr>
              <a:t>Le point de contact devrait être derrière soi (par rapport au mur frontal) afin de conserver un angle correct (éviter d’avancer le poignet et l’avant bras au moment de la frappe).</a:t>
            </a:r>
          </a:p>
          <a:p>
            <a:pPr marL="11132" marR="4453" algn="just">
              <a:spcBef>
                <a:spcPts val="377"/>
              </a:spcBef>
            </a:pPr>
            <a:r>
              <a:rPr lang="fr-FR" sz="1600" dirty="0">
                <a:latin typeface="Times New Roman"/>
                <a:cs typeface="Times New Roman"/>
              </a:rPr>
              <a:t>Pratiquer un point de contact correct afin de ne pas changer le geste de frappe.</a:t>
            </a:r>
          </a:p>
          <a:p>
            <a:pPr marL="11132" marR="4453" algn="just">
              <a:spcBef>
                <a:spcPts val="377"/>
              </a:spcBef>
            </a:pPr>
            <a:endParaRPr lang="fr-FR" sz="1600" dirty="0">
              <a:latin typeface="Times New Roman"/>
              <a:cs typeface="Times New Roman"/>
            </a:endParaRPr>
          </a:p>
          <a:p>
            <a:pPr marL="11132" algn="just">
              <a:tabLst>
                <a:tab pos="354540" algn="l"/>
              </a:tabLst>
            </a:pPr>
            <a:r>
              <a:rPr lang="fr-FR" sz="1600" b="1" u="heavy" dirty="0">
                <a:latin typeface="Times New Roman"/>
                <a:cs typeface="Times New Roman"/>
              </a:rPr>
              <a:t>Obje</a:t>
            </a:r>
            <a:r>
              <a:rPr lang="fr-FR" sz="1600" b="1" u="heavy" spc="4" dirty="0">
                <a:latin typeface="Times New Roman"/>
                <a:cs typeface="Times New Roman"/>
              </a:rPr>
              <a:t>c</a:t>
            </a:r>
            <a:r>
              <a:rPr lang="fr-FR" sz="1600" b="1" u="heavy" dirty="0">
                <a:latin typeface="Times New Roman"/>
                <a:cs typeface="Times New Roman"/>
              </a:rPr>
              <a:t>tif</a:t>
            </a:r>
            <a:r>
              <a:rPr lang="fr-FR" sz="1600" b="1" u="heavy" spc="-9" dirty="0">
                <a:latin typeface="Times New Roman"/>
                <a:cs typeface="Times New Roman"/>
              </a:rPr>
              <a:t> </a:t>
            </a:r>
            <a:r>
              <a:rPr lang="fr-FR" sz="1600" b="1" u="heavy" dirty="0">
                <a:latin typeface="Times New Roman"/>
                <a:cs typeface="Times New Roman"/>
              </a:rPr>
              <a:t>pédagogi</a:t>
            </a:r>
            <a:r>
              <a:rPr lang="fr-FR" sz="1600" b="1" u="heavy" spc="-9" dirty="0">
                <a:latin typeface="Times New Roman"/>
                <a:cs typeface="Times New Roman"/>
              </a:rPr>
              <a:t>q</a:t>
            </a:r>
            <a:r>
              <a:rPr lang="fr-FR" sz="1600" b="1" u="heavy" dirty="0">
                <a:latin typeface="Times New Roman"/>
                <a:cs typeface="Times New Roman"/>
              </a:rPr>
              <a:t>ue</a:t>
            </a:r>
            <a:endParaRPr lang="fr-FR" sz="1600" dirty="0">
              <a:latin typeface="Times New Roman"/>
              <a:cs typeface="Times New Roman"/>
            </a:endParaRPr>
          </a:p>
          <a:p>
            <a:pPr marL="12700">
              <a:lnSpc>
                <a:spcPct val="100000"/>
              </a:lnSpc>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 du contrôle de la balle.</a:t>
            </a:r>
          </a:p>
          <a:p>
            <a:pPr marL="11132" algn="just">
              <a:tabLst>
                <a:tab pos="354540" algn="l"/>
              </a:tabLst>
            </a:pPr>
            <a:endParaRPr lang="fr-FR" sz="1600" b="1" u="heavy" dirty="0">
              <a:latin typeface="Times New Roman"/>
              <a:cs typeface="Times New Roman"/>
            </a:endParaRPr>
          </a:p>
          <a:p>
            <a:pPr marL="11132" algn="just">
              <a:tabLst>
                <a:tab pos="354540" algn="l"/>
              </a:tabLst>
            </a:pPr>
            <a:r>
              <a:rPr lang="fr-FR" sz="1600" b="1" u="heavy" dirty="0">
                <a:latin typeface="Times New Roman"/>
                <a:cs typeface="Times New Roman"/>
              </a:rPr>
              <a:t>Maté</a:t>
            </a:r>
            <a:r>
              <a:rPr lang="fr-FR" sz="1600" b="1" u="heavy" spc="4" dirty="0">
                <a:latin typeface="Times New Roman"/>
                <a:cs typeface="Times New Roman"/>
              </a:rPr>
              <a:t>r</a:t>
            </a:r>
            <a:r>
              <a:rPr lang="fr-FR" sz="1600" b="1" u="heavy" dirty="0">
                <a:latin typeface="Times New Roman"/>
                <a:cs typeface="Times New Roman"/>
              </a:rPr>
              <a:t>i</a:t>
            </a:r>
            <a:r>
              <a:rPr lang="fr-FR" sz="1600" b="1" u="heavy" spc="4" dirty="0">
                <a:latin typeface="Times New Roman"/>
                <a:cs typeface="Times New Roman"/>
              </a:rPr>
              <a:t>e</a:t>
            </a:r>
            <a:r>
              <a:rPr lang="fr-FR" sz="1600" b="1" u="heavy" dirty="0">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de racquetball, balles variées (mousse, tennis, squash bleue), filet de récupération de balles de golf (ou réceptacle équivalent).</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Contrôle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33</a:t>
            </a:fld>
            <a:endParaRPr dirty="0"/>
          </a:p>
        </p:txBody>
      </p:sp>
    </p:spTree>
    <p:extLst>
      <p:ext uri="{BB962C8B-B14F-4D97-AF65-F5344CB8AC3E}">
        <p14:creationId xmlns:p14="http://schemas.microsoft.com/office/powerpoint/2010/main" val="13552506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475656" y="3035858"/>
            <a:ext cx="6192688"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3 – Séance 13</a:t>
            </a:r>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34</a:t>
            </a:fld>
            <a:endParaRPr dirty="0"/>
          </a:p>
        </p:txBody>
      </p:sp>
    </p:spTree>
    <p:extLst>
      <p:ext uri="{BB962C8B-B14F-4D97-AF65-F5344CB8AC3E}">
        <p14:creationId xmlns:p14="http://schemas.microsoft.com/office/powerpoint/2010/main" val="41284953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953427"/>
            <a:ext cx="8928992" cy="4698722"/>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Introduction au coup amorti avec un filet de récupération de balles de golf (ou équivalent)</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1 – Le patient frappe une balle de squash en volée de CD vers le filet placé à 1 m devant lui.</a:t>
            </a:r>
          </a:p>
          <a:p>
            <a:pPr marL="11132" marR="4453" algn="just">
              <a:spcBef>
                <a:spcPts val="377"/>
              </a:spcBef>
            </a:pPr>
            <a:r>
              <a:rPr lang="fr-FR" sz="1600" dirty="0">
                <a:latin typeface="Times New Roman"/>
                <a:cs typeface="Times New Roman"/>
              </a:rPr>
              <a:t>Evolutions: </a:t>
            </a:r>
          </a:p>
          <a:p>
            <a:pPr marL="296882" marR="4453" indent="-285750" algn="just">
              <a:spcBef>
                <a:spcPts val="377"/>
              </a:spcBef>
              <a:buFont typeface="Arial" panose="020B0604020202020204" pitchFamily="34" charset="0"/>
              <a:buChar char="•"/>
            </a:pPr>
            <a:r>
              <a:rPr lang="fr-FR" sz="1600" dirty="0">
                <a:latin typeface="Times New Roman"/>
                <a:cs typeface="Times New Roman"/>
              </a:rPr>
              <a:t>Reculer d’un pas après un certain nombre de frappes réussies. </a:t>
            </a:r>
          </a:p>
          <a:p>
            <a:pPr marL="296882" marR="4453" indent="-285750" algn="just">
              <a:spcBef>
                <a:spcPts val="377"/>
              </a:spcBef>
              <a:buFont typeface="Arial" panose="020B0604020202020204" pitchFamily="34" charset="0"/>
              <a:buChar char="•"/>
            </a:pPr>
            <a:r>
              <a:rPr lang="fr-FR" sz="1600" dirty="0">
                <a:latin typeface="Times New Roman"/>
                <a:cs typeface="Times New Roman"/>
              </a:rPr>
              <a:t>Vérifier jusqu’à quelle distance chaque patient est en mesure de réussir ses frappes.</a:t>
            </a:r>
          </a:p>
          <a:p>
            <a:pPr marL="296882" marR="4453" indent="-285750" algn="just">
              <a:spcBef>
                <a:spcPts val="377"/>
              </a:spcBef>
              <a:buFont typeface="Arial" panose="020B0604020202020204" pitchFamily="34" charset="0"/>
              <a:buChar char="•"/>
            </a:pPr>
            <a:r>
              <a:rPr lang="fr-FR" sz="1600" dirty="0">
                <a:latin typeface="Times New Roman"/>
                <a:cs typeface="Times New Roman"/>
              </a:rPr>
              <a:t>Varier les types de balles en fonction des capacités des patients.</a:t>
            </a:r>
          </a:p>
          <a:p>
            <a:pPr marL="11132" marR="4453" algn="just">
              <a:spcBef>
                <a:spcPts val="377"/>
              </a:spcBef>
            </a:pPr>
            <a:r>
              <a:rPr lang="fr-FR" sz="1600" dirty="0">
                <a:latin typeface="Times New Roman"/>
                <a:cs typeface="Times New Roman"/>
              </a:rPr>
              <a:t>Le principal objectif de cet exercice est de ressentir la vitesse adéquate de son geste pour frapper lentement vers la cible.</a:t>
            </a:r>
          </a:p>
          <a:p>
            <a:pPr marL="11132" marR="4453" algn="just">
              <a:spcBef>
                <a:spcPts val="377"/>
              </a:spcBef>
            </a:pPr>
            <a:r>
              <a:rPr lang="fr-FR" sz="1600" dirty="0">
                <a:latin typeface="Times New Roman"/>
                <a:cs typeface="Times New Roman"/>
              </a:rPr>
              <a:t>Le geste de frappe a besoin d’être court, lent avec un accompagnement vers la cible.</a:t>
            </a:r>
          </a:p>
          <a:p>
            <a:pPr marL="11132" marR="4453" algn="just">
              <a:spcBef>
                <a:spcPts val="377"/>
              </a:spcBef>
            </a:pPr>
            <a:r>
              <a:rPr lang="fr-FR" sz="1600" dirty="0">
                <a:latin typeface="Times New Roman"/>
                <a:cs typeface="Times New Roman"/>
              </a:rPr>
              <a:t>Le geste de frappe sur amorti a tendance à être trop rapide, en partie à cause de l'action excessive du poignet.</a:t>
            </a:r>
          </a:p>
          <a:p>
            <a:pPr marL="11132" marR="4453" algn="just">
              <a:spcBef>
                <a:spcPts val="377"/>
              </a:spcBef>
            </a:pPr>
            <a:endParaRPr lang="fr-FR" sz="1600" dirty="0">
              <a:latin typeface="Times New Roman"/>
              <a:cs typeface="Times New Roman"/>
            </a:endParaRPr>
          </a:p>
          <a:p>
            <a:pPr marL="11132" algn="just">
              <a:tabLst>
                <a:tab pos="354540" algn="l"/>
              </a:tabLst>
            </a:pPr>
            <a:r>
              <a:rPr lang="fr-FR" sz="1600" b="1" u="heavy" dirty="0">
                <a:latin typeface="Times New Roman"/>
                <a:cs typeface="Times New Roman"/>
              </a:rPr>
              <a:t>Obje</a:t>
            </a:r>
            <a:r>
              <a:rPr lang="fr-FR" sz="1600" b="1" u="heavy" spc="4" dirty="0">
                <a:latin typeface="Times New Roman"/>
                <a:cs typeface="Times New Roman"/>
              </a:rPr>
              <a:t>c</a:t>
            </a:r>
            <a:r>
              <a:rPr lang="fr-FR" sz="1600" b="1" u="heavy" dirty="0">
                <a:latin typeface="Times New Roman"/>
                <a:cs typeface="Times New Roman"/>
              </a:rPr>
              <a:t>tif</a:t>
            </a:r>
            <a:r>
              <a:rPr lang="fr-FR" sz="1600" b="1" u="heavy" spc="-9" dirty="0">
                <a:latin typeface="Times New Roman"/>
                <a:cs typeface="Times New Roman"/>
              </a:rPr>
              <a:t> </a:t>
            </a:r>
            <a:r>
              <a:rPr lang="fr-FR" sz="1600" b="1" u="heavy" dirty="0">
                <a:latin typeface="Times New Roman"/>
                <a:cs typeface="Times New Roman"/>
              </a:rPr>
              <a:t>pédagogi</a:t>
            </a:r>
            <a:r>
              <a:rPr lang="fr-FR" sz="1600" b="1" u="heavy" spc="-9" dirty="0">
                <a:latin typeface="Times New Roman"/>
                <a:cs typeface="Times New Roman"/>
              </a:rPr>
              <a:t>q</a:t>
            </a:r>
            <a:r>
              <a:rPr lang="fr-FR" sz="1600" b="1" u="heavy" dirty="0">
                <a:latin typeface="Times New Roman"/>
                <a:cs typeface="Times New Roman"/>
              </a:rPr>
              <a:t>ue</a:t>
            </a:r>
            <a:endParaRPr lang="fr-FR" sz="1600" dirty="0">
              <a:latin typeface="Times New Roman"/>
              <a:cs typeface="Times New Roman"/>
            </a:endParaRPr>
          </a:p>
          <a:p>
            <a:pPr marL="12700">
              <a:lnSpc>
                <a:spcPct val="100000"/>
              </a:lnSpc>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 du contrôle de la balle.</a:t>
            </a:r>
          </a:p>
          <a:p>
            <a:pPr marL="11132" algn="just">
              <a:tabLst>
                <a:tab pos="354540" algn="l"/>
              </a:tabLst>
            </a:pPr>
            <a:endParaRPr lang="fr-FR" sz="1600" b="1" u="heavy" dirty="0">
              <a:latin typeface="Times New Roman"/>
              <a:cs typeface="Times New Roman"/>
            </a:endParaRPr>
          </a:p>
          <a:p>
            <a:pPr marL="11132" algn="just">
              <a:tabLst>
                <a:tab pos="354540" algn="l"/>
              </a:tabLst>
            </a:pPr>
            <a:r>
              <a:rPr lang="fr-FR" sz="1600" b="1" u="heavy" dirty="0">
                <a:latin typeface="Times New Roman"/>
                <a:cs typeface="Times New Roman"/>
              </a:rPr>
              <a:t>Maté</a:t>
            </a:r>
            <a:r>
              <a:rPr lang="fr-FR" sz="1600" b="1" u="heavy" spc="4" dirty="0">
                <a:latin typeface="Times New Roman"/>
                <a:cs typeface="Times New Roman"/>
              </a:rPr>
              <a:t>r</a:t>
            </a:r>
            <a:r>
              <a:rPr lang="fr-FR" sz="1600" b="1" u="heavy" dirty="0">
                <a:latin typeface="Times New Roman"/>
                <a:cs typeface="Times New Roman"/>
              </a:rPr>
              <a:t>i</a:t>
            </a:r>
            <a:r>
              <a:rPr lang="fr-FR" sz="1600" b="1" u="heavy" spc="4" dirty="0">
                <a:latin typeface="Times New Roman"/>
                <a:cs typeface="Times New Roman"/>
              </a:rPr>
              <a:t>e</a:t>
            </a:r>
            <a:r>
              <a:rPr lang="fr-FR" sz="1600" b="1" u="heavy" dirty="0">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de racquetball, balles variées (mousse, tennis, squash bleue), filet de récupération de balles de golf (ou réceptacle équivalent).</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Contrôle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35</a:t>
            </a:fld>
            <a:endParaRPr dirty="0"/>
          </a:p>
        </p:txBody>
      </p:sp>
      <p:pic>
        <p:nvPicPr>
          <p:cNvPr id="8" name="Picture 17" descr="tip"/>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193412466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953427"/>
            <a:ext cx="8928992" cy="5191165"/>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Introduction au coup amorti avec un filet de récupération de balles de golf (ou équivalent)</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2 – Le patient lâche une balle au sol puis la frappe en CD vers le filet placé à 3 m devant lui.</a:t>
            </a:r>
          </a:p>
          <a:p>
            <a:pPr marL="11132" marR="4453" algn="just">
              <a:spcBef>
                <a:spcPts val="377"/>
              </a:spcBef>
            </a:pPr>
            <a:r>
              <a:rPr lang="fr-FR" sz="1600" dirty="0">
                <a:latin typeface="Times New Roman"/>
                <a:cs typeface="Times New Roman"/>
              </a:rPr>
              <a:t>Evolution: varier les types de balles en fonction des capacités des patients.</a:t>
            </a:r>
          </a:p>
          <a:p>
            <a:pPr marL="11132" marR="4453" algn="just">
              <a:spcBef>
                <a:spcPts val="377"/>
              </a:spcBef>
            </a:pPr>
            <a:r>
              <a:rPr lang="fr-FR" sz="1600" dirty="0">
                <a:latin typeface="Times New Roman"/>
                <a:cs typeface="Times New Roman"/>
              </a:rPr>
              <a:t>La préparation courte est un bon moyen d’inciter le patient à frapper depuis le mur latéral. Par ce biais le patient n’a pas d’autre choix que celui d’une préparation courte suivie d’un accompagnement prolongé pour générer la vitesse nécessaire.</a:t>
            </a:r>
          </a:p>
          <a:p>
            <a:pPr marL="11132" marR="4453" algn="just">
              <a:spcBef>
                <a:spcPts val="377"/>
              </a:spcBef>
            </a:pPr>
            <a:r>
              <a:rPr lang="fr-FR" sz="1600" dirty="0">
                <a:latin typeface="Times New Roman"/>
                <a:cs typeface="Times New Roman"/>
              </a:rPr>
              <a:t>3 – Jeu à 2 patients A et B dans chaque carré de service et le filet placé au T:</a:t>
            </a:r>
          </a:p>
          <a:p>
            <a:pPr marL="11132" marR="4453" algn="just">
              <a:spcBef>
                <a:spcPts val="377"/>
              </a:spcBef>
            </a:pPr>
            <a:r>
              <a:rPr lang="fr-FR" sz="1600" dirty="0">
                <a:latin typeface="Times New Roman"/>
                <a:cs typeface="Times New Roman"/>
              </a:rPr>
              <a:t>Le patient A lâche une balle de racquetball (ou en mousse) au sol puis la frappe en CD vers le filet placé devant lui. </a:t>
            </a:r>
          </a:p>
          <a:p>
            <a:pPr marL="11132" marR="4453" algn="just">
              <a:spcBef>
                <a:spcPts val="377"/>
              </a:spcBef>
            </a:pPr>
            <a:r>
              <a:rPr lang="fr-FR" sz="1600" dirty="0">
                <a:latin typeface="Times New Roman"/>
                <a:cs typeface="Times New Roman"/>
              </a:rPr>
              <a:t>Le patient A poursuit ses frappes tant qu’il atteint la cible. </a:t>
            </a:r>
          </a:p>
          <a:p>
            <a:pPr marL="11132" marR="4453" algn="just">
              <a:spcBef>
                <a:spcPts val="377"/>
              </a:spcBef>
            </a:pPr>
            <a:r>
              <a:rPr lang="fr-FR" sz="1600" dirty="0">
                <a:latin typeface="Times New Roman"/>
                <a:cs typeface="Times New Roman"/>
              </a:rPr>
              <a:t>Au 1</a:t>
            </a:r>
            <a:r>
              <a:rPr lang="fr-FR" sz="1600" baseline="30000" dirty="0">
                <a:latin typeface="Times New Roman"/>
                <a:cs typeface="Times New Roman"/>
              </a:rPr>
              <a:t>er</a:t>
            </a:r>
            <a:r>
              <a:rPr lang="fr-FR" sz="1600" dirty="0">
                <a:latin typeface="Times New Roman"/>
                <a:cs typeface="Times New Roman"/>
              </a:rPr>
              <a:t> échec le patient B reprend l’exercice, et ainsi de suite.</a:t>
            </a:r>
          </a:p>
          <a:p>
            <a:pPr marL="11132" marR="4453" algn="just">
              <a:spcBef>
                <a:spcPts val="377"/>
              </a:spcBef>
            </a:pPr>
            <a:r>
              <a:rPr lang="fr-FR" sz="1600" dirty="0">
                <a:latin typeface="Times New Roman"/>
                <a:cs typeface="Times New Roman"/>
              </a:rPr>
              <a:t>Le premier à 11 points a gagné, les patients changent de carré de service.</a:t>
            </a:r>
          </a:p>
          <a:p>
            <a:pPr marL="11132" marR="4453" algn="just">
              <a:spcBef>
                <a:spcPts val="377"/>
              </a:spcBef>
            </a:pPr>
            <a:endParaRPr lang="fr-FR" sz="1600" dirty="0">
              <a:latin typeface="Times New Roman"/>
              <a:cs typeface="Times New Roman"/>
            </a:endParaRPr>
          </a:p>
          <a:p>
            <a:pPr marL="11132" algn="just">
              <a:tabLst>
                <a:tab pos="354540" algn="l"/>
              </a:tabLst>
            </a:pPr>
            <a:r>
              <a:rPr lang="fr-FR" sz="1600" b="1" u="heavy" dirty="0">
                <a:latin typeface="Times New Roman"/>
                <a:cs typeface="Times New Roman"/>
              </a:rPr>
              <a:t>Obje</a:t>
            </a:r>
            <a:r>
              <a:rPr lang="fr-FR" sz="1600" b="1" u="heavy" spc="4" dirty="0">
                <a:latin typeface="Times New Roman"/>
                <a:cs typeface="Times New Roman"/>
              </a:rPr>
              <a:t>c</a:t>
            </a:r>
            <a:r>
              <a:rPr lang="fr-FR" sz="1600" b="1" u="heavy" dirty="0">
                <a:latin typeface="Times New Roman"/>
                <a:cs typeface="Times New Roman"/>
              </a:rPr>
              <a:t>tif</a:t>
            </a:r>
            <a:r>
              <a:rPr lang="fr-FR" sz="1600" b="1" u="heavy" spc="-9" dirty="0">
                <a:latin typeface="Times New Roman"/>
                <a:cs typeface="Times New Roman"/>
              </a:rPr>
              <a:t> </a:t>
            </a:r>
            <a:r>
              <a:rPr lang="fr-FR" sz="1600" b="1" u="heavy" dirty="0">
                <a:latin typeface="Times New Roman"/>
                <a:cs typeface="Times New Roman"/>
              </a:rPr>
              <a:t>pédagogi</a:t>
            </a:r>
            <a:r>
              <a:rPr lang="fr-FR" sz="1600" b="1" u="heavy" spc="-9" dirty="0">
                <a:latin typeface="Times New Roman"/>
                <a:cs typeface="Times New Roman"/>
              </a:rPr>
              <a:t>q</a:t>
            </a:r>
            <a:r>
              <a:rPr lang="fr-FR" sz="1600" b="1" u="heavy" dirty="0">
                <a:latin typeface="Times New Roman"/>
                <a:cs typeface="Times New Roman"/>
              </a:rPr>
              <a:t>ue</a:t>
            </a:r>
            <a:endParaRPr lang="fr-FR" sz="1600" dirty="0">
              <a:latin typeface="Times New Roman"/>
              <a:cs typeface="Times New Roman"/>
            </a:endParaRPr>
          </a:p>
          <a:p>
            <a:pPr marL="12700">
              <a:lnSpc>
                <a:spcPct val="100000"/>
              </a:lnSpc>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 du contrôle de la balle.</a:t>
            </a:r>
          </a:p>
          <a:p>
            <a:pPr marL="11132" algn="just">
              <a:tabLst>
                <a:tab pos="354540" algn="l"/>
              </a:tabLst>
            </a:pPr>
            <a:endParaRPr lang="fr-FR" sz="1600" b="1" u="heavy" dirty="0">
              <a:latin typeface="Times New Roman"/>
              <a:cs typeface="Times New Roman"/>
            </a:endParaRPr>
          </a:p>
          <a:p>
            <a:pPr marL="11132" algn="just">
              <a:tabLst>
                <a:tab pos="354540" algn="l"/>
              </a:tabLst>
            </a:pPr>
            <a:r>
              <a:rPr lang="fr-FR" sz="1600" b="1" u="heavy" dirty="0">
                <a:latin typeface="Times New Roman"/>
                <a:cs typeface="Times New Roman"/>
              </a:rPr>
              <a:t>Maté</a:t>
            </a:r>
            <a:r>
              <a:rPr lang="fr-FR" sz="1600" b="1" u="heavy" spc="4" dirty="0">
                <a:latin typeface="Times New Roman"/>
                <a:cs typeface="Times New Roman"/>
              </a:rPr>
              <a:t>r</a:t>
            </a:r>
            <a:r>
              <a:rPr lang="fr-FR" sz="1600" b="1" u="heavy" dirty="0">
                <a:latin typeface="Times New Roman"/>
                <a:cs typeface="Times New Roman"/>
              </a:rPr>
              <a:t>i</a:t>
            </a:r>
            <a:r>
              <a:rPr lang="fr-FR" sz="1600" b="1" u="heavy" spc="4" dirty="0">
                <a:latin typeface="Times New Roman"/>
                <a:cs typeface="Times New Roman"/>
              </a:rPr>
              <a:t>e</a:t>
            </a:r>
            <a:r>
              <a:rPr lang="fr-FR" sz="1600" b="1" u="heavy" dirty="0">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de racquetball, balles variées (mousse, tennis, squash bleue), filet de récupération de balles de golf (ou réceptacle équivalent).</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Contrôle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36</a:t>
            </a:fld>
            <a:endParaRPr dirty="0"/>
          </a:p>
        </p:txBody>
      </p:sp>
      <p:pic>
        <p:nvPicPr>
          <p:cNvPr id="8" name="Picture 17" descr="tip"/>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299849659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475656" y="3035858"/>
            <a:ext cx="6192688"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3 – Séance 14</a:t>
            </a:r>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37</a:t>
            </a:fld>
            <a:endParaRPr dirty="0"/>
          </a:p>
        </p:txBody>
      </p:sp>
    </p:spTree>
    <p:extLst>
      <p:ext uri="{BB962C8B-B14F-4D97-AF65-F5344CB8AC3E}">
        <p14:creationId xmlns:p14="http://schemas.microsoft.com/office/powerpoint/2010/main" val="38938579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953427"/>
            <a:ext cx="8928992" cy="4647426"/>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Jeux pour limiter les erreurs non forcées</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1 – Le patient et le moniteur échangent des balles croisées sur la ligne médiane. Le patient a le droit de frapper 2 coups d’affilée (// puis croisé) afin d’ajuster sa 2</a:t>
            </a:r>
            <a:r>
              <a:rPr lang="fr-FR" sz="1600" baseline="30000" dirty="0">
                <a:latin typeface="Times New Roman"/>
                <a:cs typeface="Times New Roman"/>
              </a:rPr>
              <a:t>ème</a:t>
            </a:r>
            <a:r>
              <a:rPr lang="fr-FR" sz="1600" dirty="0">
                <a:latin typeface="Times New Roman"/>
                <a:cs typeface="Times New Roman"/>
              </a:rPr>
              <a:t> frappe.</a:t>
            </a:r>
          </a:p>
          <a:p>
            <a:pPr marL="11132" marR="4453" algn="just">
              <a:spcBef>
                <a:spcPts val="377"/>
              </a:spcBef>
            </a:pPr>
            <a:r>
              <a:rPr lang="fr-FR" sz="1600" dirty="0">
                <a:latin typeface="Times New Roman"/>
                <a:cs typeface="Times New Roman"/>
              </a:rPr>
              <a:t>Ceci permet de faire durer l’échange et de faire progresser le patient plus vite.</a:t>
            </a:r>
          </a:p>
          <a:p>
            <a:pPr marL="11132" marR="4453" algn="just">
              <a:spcBef>
                <a:spcPts val="377"/>
              </a:spcBef>
            </a:pPr>
            <a:r>
              <a:rPr lang="fr-FR" sz="1600" dirty="0">
                <a:latin typeface="Times New Roman"/>
                <a:cs typeface="Times New Roman"/>
              </a:rPr>
              <a:t>Chez un débutant la tendance est de frapper la balle trop fort et avec peu de contrôle.</a:t>
            </a:r>
          </a:p>
          <a:p>
            <a:pPr marL="11132" marR="4453" algn="just">
              <a:spcBef>
                <a:spcPts val="377"/>
              </a:spcBef>
            </a:pPr>
            <a:r>
              <a:rPr lang="fr-FR" sz="1600" dirty="0">
                <a:latin typeface="Times New Roman"/>
                <a:cs typeface="Times New Roman"/>
              </a:rPr>
              <a:t>2 – Idem 1 mais le patient frappe son 2</a:t>
            </a:r>
            <a:r>
              <a:rPr lang="fr-FR" sz="1600" baseline="30000" dirty="0">
                <a:latin typeface="Times New Roman"/>
                <a:cs typeface="Times New Roman"/>
              </a:rPr>
              <a:t>ème</a:t>
            </a:r>
            <a:r>
              <a:rPr lang="fr-FR" sz="1600" dirty="0">
                <a:latin typeface="Times New Roman"/>
                <a:cs typeface="Times New Roman"/>
              </a:rPr>
              <a:t> coup du RV. Le 1</a:t>
            </a:r>
            <a:r>
              <a:rPr lang="fr-FR" sz="1600" baseline="30000" dirty="0">
                <a:latin typeface="Times New Roman"/>
                <a:cs typeface="Times New Roman"/>
              </a:rPr>
              <a:t>er</a:t>
            </a:r>
            <a:r>
              <a:rPr lang="fr-FR" sz="1600" dirty="0">
                <a:latin typeface="Times New Roman"/>
                <a:cs typeface="Times New Roman"/>
              </a:rPr>
              <a:t> coup en // doit être frappé avec le maximum de contrôle.</a:t>
            </a:r>
          </a:p>
          <a:p>
            <a:pPr marL="11132" marR="4453" algn="just">
              <a:spcBef>
                <a:spcPts val="377"/>
              </a:spcBef>
            </a:pPr>
            <a:r>
              <a:rPr lang="fr-FR" sz="1600" dirty="0">
                <a:latin typeface="Times New Roman"/>
                <a:cs typeface="Times New Roman"/>
              </a:rPr>
              <a:t>3 – Idem 1 mais le patient frappe son 1</a:t>
            </a:r>
            <a:r>
              <a:rPr lang="fr-FR" sz="1600" baseline="30000" dirty="0">
                <a:latin typeface="Times New Roman"/>
                <a:cs typeface="Times New Roman"/>
              </a:rPr>
              <a:t>er</a:t>
            </a:r>
            <a:r>
              <a:rPr lang="fr-FR" sz="1600" dirty="0">
                <a:latin typeface="Times New Roman"/>
                <a:cs typeface="Times New Roman"/>
              </a:rPr>
              <a:t> coup // du RV et le 2</a:t>
            </a:r>
            <a:r>
              <a:rPr lang="fr-FR" sz="1600" baseline="30000" dirty="0">
                <a:latin typeface="Times New Roman"/>
                <a:cs typeface="Times New Roman"/>
              </a:rPr>
              <a:t>ème</a:t>
            </a:r>
            <a:r>
              <a:rPr lang="fr-FR" sz="1600" dirty="0">
                <a:latin typeface="Times New Roman"/>
                <a:cs typeface="Times New Roman"/>
              </a:rPr>
              <a:t> coup croisé du CD.</a:t>
            </a:r>
          </a:p>
          <a:p>
            <a:pPr marL="11132" marR="4453" algn="just">
              <a:spcBef>
                <a:spcPts val="377"/>
              </a:spcBef>
            </a:pPr>
            <a:r>
              <a:rPr lang="fr-FR" sz="1600" dirty="0">
                <a:latin typeface="Times New Roman"/>
                <a:cs typeface="Times New Roman"/>
              </a:rPr>
              <a:t>Beaucoup de variations sont possibles avec le 2</a:t>
            </a:r>
            <a:r>
              <a:rPr lang="fr-FR" sz="1600" baseline="30000" dirty="0">
                <a:latin typeface="Times New Roman"/>
                <a:cs typeface="Times New Roman"/>
              </a:rPr>
              <a:t>ème</a:t>
            </a:r>
            <a:r>
              <a:rPr lang="fr-FR" sz="1600" dirty="0">
                <a:latin typeface="Times New Roman"/>
                <a:cs typeface="Times New Roman"/>
              </a:rPr>
              <a:t> coup atteignant certaines zones (tactique).</a:t>
            </a:r>
          </a:p>
          <a:p>
            <a:pPr marL="11132" marR="4453" algn="just">
              <a:spcBef>
                <a:spcPts val="377"/>
              </a:spcBef>
            </a:pPr>
            <a:r>
              <a:rPr lang="fr-FR" sz="1600" dirty="0">
                <a:latin typeface="Times New Roman"/>
                <a:cs typeface="Times New Roman"/>
              </a:rPr>
              <a:t>Le moniteur peut augmenter la difficulté de ses coups pour accroitre la pression ou se mettre au niveau des possibilités du patient.</a:t>
            </a:r>
          </a:p>
          <a:p>
            <a:pPr marL="11132" marR="4453" algn="just">
              <a:spcBef>
                <a:spcPts val="377"/>
              </a:spcBef>
            </a:pPr>
            <a:endParaRPr lang="fr-FR" sz="1600" dirty="0">
              <a:latin typeface="Times New Roman"/>
              <a:cs typeface="Times New Roman"/>
            </a:endParaRPr>
          </a:p>
          <a:p>
            <a:pPr marL="11132" algn="just">
              <a:tabLst>
                <a:tab pos="354540" algn="l"/>
              </a:tabLst>
            </a:pPr>
            <a:r>
              <a:rPr lang="fr-FR" sz="1600" b="1" u="heavy" dirty="0">
                <a:latin typeface="Times New Roman"/>
                <a:cs typeface="Times New Roman"/>
              </a:rPr>
              <a:t>Obje</a:t>
            </a:r>
            <a:r>
              <a:rPr lang="fr-FR" sz="1600" b="1" u="heavy" spc="4" dirty="0">
                <a:latin typeface="Times New Roman"/>
                <a:cs typeface="Times New Roman"/>
              </a:rPr>
              <a:t>c</a:t>
            </a:r>
            <a:r>
              <a:rPr lang="fr-FR" sz="1600" b="1" u="heavy" dirty="0">
                <a:latin typeface="Times New Roman"/>
                <a:cs typeface="Times New Roman"/>
              </a:rPr>
              <a:t>tif</a:t>
            </a:r>
            <a:r>
              <a:rPr lang="fr-FR" sz="1600" b="1" u="heavy" spc="-9" dirty="0">
                <a:latin typeface="Times New Roman"/>
                <a:cs typeface="Times New Roman"/>
              </a:rPr>
              <a:t> </a:t>
            </a:r>
            <a:r>
              <a:rPr lang="fr-FR" sz="1600" b="1" u="heavy" dirty="0">
                <a:latin typeface="Times New Roman"/>
                <a:cs typeface="Times New Roman"/>
              </a:rPr>
              <a:t>pédagogi</a:t>
            </a:r>
            <a:r>
              <a:rPr lang="fr-FR" sz="1600" b="1" u="heavy" spc="-9" dirty="0">
                <a:latin typeface="Times New Roman"/>
                <a:cs typeface="Times New Roman"/>
              </a:rPr>
              <a:t>q</a:t>
            </a:r>
            <a:r>
              <a:rPr lang="fr-FR" sz="1600" b="1" u="heavy" dirty="0">
                <a:latin typeface="Times New Roman"/>
                <a:cs typeface="Times New Roman"/>
              </a:rPr>
              <a:t>ue</a:t>
            </a:r>
            <a:endParaRPr lang="fr-FR" sz="1600" dirty="0">
              <a:latin typeface="Times New Roman"/>
              <a:cs typeface="Times New Roman"/>
            </a:endParaRPr>
          </a:p>
          <a:p>
            <a:pPr marL="12700" lvl="1">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a:t>
            </a:r>
            <a:r>
              <a:rPr lang="fr-FR" sz="1600" spc="-5" dirty="0">
                <a:latin typeface="Times New Roman"/>
                <a:cs typeface="Times New Roman"/>
              </a:rPr>
              <a:t> du déplacement, du placement</a:t>
            </a:r>
            <a:r>
              <a:rPr lang="fr-FR" sz="1600" dirty="0">
                <a:latin typeface="Times New Roman"/>
                <a:cs typeface="Times New Roman"/>
              </a:rPr>
              <a:t> et du contrôle de la balle.</a:t>
            </a:r>
          </a:p>
          <a:p>
            <a:pPr marL="11132" algn="just">
              <a:tabLst>
                <a:tab pos="354540" algn="l"/>
              </a:tabLst>
            </a:pPr>
            <a:endParaRPr lang="fr-FR" sz="1600" b="1" u="heavy" dirty="0">
              <a:latin typeface="Times New Roman"/>
              <a:cs typeface="Times New Roman"/>
            </a:endParaRPr>
          </a:p>
          <a:p>
            <a:pPr marL="11132" algn="just">
              <a:tabLst>
                <a:tab pos="354540" algn="l"/>
              </a:tabLst>
            </a:pPr>
            <a:r>
              <a:rPr lang="fr-FR" sz="1600" b="1" u="heavy" dirty="0">
                <a:latin typeface="Times New Roman"/>
                <a:cs typeface="Times New Roman"/>
              </a:rPr>
              <a:t>Maté</a:t>
            </a:r>
            <a:r>
              <a:rPr lang="fr-FR" sz="1600" b="1" u="heavy" spc="4" dirty="0">
                <a:latin typeface="Times New Roman"/>
                <a:cs typeface="Times New Roman"/>
              </a:rPr>
              <a:t>r</a:t>
            </a:r>
            <a:r>
              <a:rPr lang="fr-FR" sz="1600" b="1" u="heavy" dirty="0">
                <a:latin typeface="Times New Roman"/>
                <a:cs typeface="Times New Roman"/>
              </a:rPr>
              <a:t>i</a:t>
            </a:r>
            <a:r>
              <a:rPr lang="fr-FR" sz="1600" b="1" u="heavy" spc="4" dirty="0">
                <a:latin typeface="Times New Roman"/>
                <a:cs typeface="Times New Roman"/>
              </a:rPr>
              <a:t>e</a:t>
            </a:r>
            <a:r>
              <a:rPr lang="fr-FR" sz="1600" b="1" u="heavy" dirty="0">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de racquetball ou balle bleue.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Contrôle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38</a:t>
            </a:fld>
            <a:endParaRPr dirty="0"/>
          </a:p>
        </p:txBody>
      </p:sp>
      <p:sp>
        <p:nvSpPr>
          <p:cNvPr id="7" name="Émoticône 6"/>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175424332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475656" y="3035858"/>
            <a:ext cx="6192688"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3 – Séance 15</a:t>
            </a:r>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39</a:t>
            </a:fld>
            <a:endParaRPr dirty="0"/>
          </a:p>
        </p:txBody>
      </p:sp>
    </p:spTree>
    <p:extLst>
      <p:ext uri="{BB962C8B-B14F-4D97-AF65-F5344CB8AC3E}">
        <p14:creationId xmlns:p14="http://schemas.microsoft.com/office/powerpoint/2010/main" val="3770744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691680" y="3035858"/>
            <a:ext cx="5688632" cy="707886"/>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3 – Séance 2</a:t>
            </a:r>
          </a:p>
          <a:p>
            <a:endParaRPr dirty="0">
              <a:latin typeface="Arial"/>
              <a:cs typeface="Arial"/>
            </a:endParaRPr>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4</a:t>
            </a:fld>
            <a:endParaRPr dirty="0"/>
          </a:p>
        </p:txBody>
      </p:sp>
    </p:spTree>
    <p:extLst>
      <p:ext uri="{BB962C8B-B14F-4D97-AF65-F5344CB8AC3E}">
        <p14:creationId xmlns:p14="http://schemas.microsoft.com/office/powerpoint/2010/main" val="352570157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953427"/>
            <a:ext cx="8928992" cy="5878532"/>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pour assurer une prise ferme</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1 – Le patient tient sa raquette en CD (paume de la main vers le haut). Il fait sauter un ballon paille sur le tamis. La prise est assurée et le ballon est stabilisé entre chaque saut. Evolutions: </a:t>
            </a:r>
          </a:p>
          <a:p>
            <a:pPr marL="354032" marR="4453" indent="-342900" algn="just">
              <a:spcBef>
                <a:spcPts val="377"/>
              </a:spcBef>
              <a:buFont typeface="+mj-lt"/>
              <a:buAutoNum type="alphaLcParenR"/>
            </a:pPr>
            <a:r>
              <a:rPr lang="fr-FR" sz="1600" dirty="0">
                <a:latin typeface="Times New Roman"/>
                <a:cs typeface="Times New Roman"/>
              </a:rPr>
              <a:t>Lancer le ballon de plus en plus haut et stabiliser sa réception en accompagnant sa chute avec la raquette.</a:t>
            </a:r>
          </a:p>
          <a:p>
            <a:pPr marL="354032" marR="4453" indent="-342900" algn="just">
              <a:spcBef>
                <a:spcPts val="377"/>
              </a:spcBef>
              <a:buFont typeface="+mj-lt"/>
              <a:buAutoNum type="alphaLcParenR"/>
            </a:pPr>
            <a:r>
              <a:rPr lang="fr-FR" sz="1600" dirty="0">
                <a:latin typeface="Times New Roman"/>
                <a:cs typeface="Times New Roman"/>
              </a:rPr>
              <a:t>Changer de main pour accélérer le processus d’apprentissage.</a:t>
            </a:r>
          </a:p>
          <a:p>
            <a:pPr marL="354032" marR="4453" indent="-342900" algn="just">
              <a:spcBef>
                <a:spcPts val="377"/>
              </a:spcBef>
              <a:buFont typeface="+mj-lt"/>
              <a:buAutoNum type="alphaLcParenR"/>
            </a:pPr>
            <a:r>
              <a:rPr lang="fr-FR" sz="1600" dirty="0">
                <a:latin typeface="Times New Roman"/>
                <a:cs typeface="Times New Roman"/>
              </a:rPr>
              <a:t>Prendre une raquette dans chaque main (en CD) et faire sauter la balle d’une raquette à l’autre. Le patient doit avoir la même prise avec chaque raquette.</a:t>
            </a:r>
          </a:p>
          <a:p>
            <a:pPr marL="354032" marR="4453" indent="-342900" algn="just">
              <a:spcBef>
                <a:spcPts val="377"/>
              </a:spcBef>
              <a:buFont typeface="+mj-lt"/>
              <a:buAutoNum type="alphaLcParenR"/>
            </a:pPr>
            <a:r>
              <a:rPr lang="fr-FR" sz="1600" dirty="0">
                <a:latin typeface="Times New Roman"/>
                <a:cs typeface="Times New Roman"/>
              </a:rPr>
              <a:t>Idem c), mais le patient se place à 1,5 m du mur latéral. Il envoie la balle en cloche vers le mur d’une raquette, puis la réceptionne avec l’autre raquette. Et ainsi de suite. Pour augmenter la difficulté, envoyer et réceptionner le ballon sur les côtés (rotation du buste). Envoyer la balle face à soi et près du mur est plus facile.</a:t>
            </a:r>
          </a:p>
          <a:p>
            <a:pPr marL="11132" marR="4453" algn="just">
              <a:spcBef>
                <a:spcPts val="377"/>
              </a:spcBef>
            </a:pPr>
            <a:r>
              <a:rPr lang="fr-FR" sz="1600" dirty="0">
                <a:latin typeface="Times New Roman"/>
                <a:cs typeface="Times New Roman"/>
              </a:rPr>
              <a:t>Le ballon paille est idéal: il est assez volumineux pour inciter le patient à stabiliser son poignet lors de la réception.</a:t>
            </a:r>
          </a:p>
          <a:p>
            <a:pPr marL="11132" marR="4453" algn="just">
              <a:spcBef>
                <a:spcPts val="377"/>
              </a:spcBef>
            </a:pPr>
            <a:r>
              <a:rPr lang="fr-FR" sz="1600" dirty="0">
                <a:latin typeface="Times New Roman"/>
                <a:cs typeface="Times New Roman"/>
              </a:rPr>
              <a:t>Ne pas utiliser un ballon trop lourd: il amènerait le patient à compenser avec un bras tendu ou crispé et l’exercice serait contre-productif.</a:t>
            </a:r>
          </a:p>
          <a:p>
            <a:pPr marL="11132" marR="4453" algn="just">
              <a:spcBef>
                <a:spcPts val="377"/>
              </a:spcBef>
            </a:pPr>
            <a:endParaRPr lang="fr-FR" sz="1600" dirty="0">
              <a:latin typeface="Times New Roman"/>
              <a:cs typeface="Times New Roman"/>
            </a:endParaRPr>
          </a:p>
          <a:p>
            <a:pPr marL="11132" algn="just">
              <a:tabLst>
                <a:tab pos="354540" algn="l"/>
              </a:tabLst>
            </a:pPr>
            <a:r>
              <a:rPr lang="fr-FR" sz="1600" b="1" u="heavy" dirty="0">
                <a:latin typeface="Times New Roman"/>
                <a:cs typeface="Times New Roman"/>
              </a:rPr>
              <a:t>Obje</a:t>
            </a:r>
            <a:r>
              <a:rPr lang="fr-FR" sz="1600" b="1" u="heavy" spc="4" dirty="0">
                <a:latin typeface="Times New Roman"/>
                <a:cs typeface="Times New Roman"/>
              </a:rPr>
              <a:t>c</a:t>
            </a:r>
            <a:r>
              <a:rPr lang="fr-FR" sz="1600" b="1" u="heavy" dirty="0">
                <a:latin typeface="Times New Roman"/>
                <a:cs typeface="Times New Roman"/>
              </a:rPr>
              <a:t>tif</a:t>
            </a:r>
            <a:r>
              <a:rPr lang="fr-FR" sz="1600" b="1" u="heavy" spc="-9" dirty="0">
                <a:latin typeface="Times New Roman"/>
                <a:cs typeface="Times New Roman"/>
              </a:rPr>
              <a:t> </a:t>
            </a:r>
            <a:r>
              <a:rPr lang="fr-FR" sz="1600" b="1" u="heavy" dirty="0">
                <a:latin typeface="Times New Roman"/>
                <a:cs typeface="Times New Roman"/>
              </a:rPr>
              <a:t>pédagogi</a:t>
            </a:r>
            <a:r>
              <a:rPr lang="fr-FR" sz="1600" b="1" u="heavy" spc="-9" dirty="0">
                <a:latin typeface="Times New Roman"/>
                <a:cs typeface="Times New Roman"/>
              </a:rPr>
              <a:t>q</a:t>
            </a:r>
            <a:r>
              <a:rPr lang="fr-FR" sz="1600" b="1" u="heavy" dirty="0">
                <a:latin typeface="Times New Roman"/>
                <a:cs typeface="Times New Roman"/>
              </a:rPr>
              <a:t>ue</a:t>
            </a:r>
            <a:endParaRPr lang="fr-FR" sz="1600" dirty="0">
              <a:latin typeface="Times New Roman"/>
              <a:cs typeface="Times New Roman"/>
            </a:endParaRPr>
          </a:p>
          <a:p>
            <a:pPr marL="12700" lvl="1">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a:t>
            </a:r>
            <a:r>
              <a:rPr lang="fr-FR" sz="1600" spc="-5" dirty="0">
                <a:latin typeface="Times New Roman"/>
                <a:cs typeface="Times New Roman"/>
              </a:rPr>
              <a:t> du </a:t>
            </a:r>
            <a:r>
              <a:rPr lang="fr-FR" sz="1600" dirty="0">
                <a:latin typeface="Times New Roman"/>
                <a:cs typeface="Times New Roman"/>
              </a:rPr>
              <a:t>contrôle de la raquette.</a:t>
            </a:r>
          </a:p>
          <a:p>
            <a:pPr marL="11132" algn="just">
              <a:tabLst>
                <a:tab pos="354540" algn="l"/>
              </a:tabLst>
            </a:pPr>
            <a:endParaRPr lang="fr-FR" sz="1600" b="1" u="heavy" dirty="0">
              <a:latin typeface="Times New Roman"/>
              <a:cs typeface="Times New Roman"/>
            </a:endParaRPr>
          </a:p>
          <a:p>
            <a:pPr marL="11132" algn="just">
              <a:tabLst>
                <a:tab pos="354540" algn="l"/>
              </a:tabLst>
            </a:pPr>
            <a:r>
              <a:rPr lang="fr-FR" sz="1600" b="1" u="heavy" dirty="0">
                <a:latin typeface="Times New Roman"/>
                <a:cs typeface="Times New Roman"/>
              </a:rPr>
              <a:t>Maté</a:t>
            </a:r>
            <a:r>
              <a:rPr lang="fr-FR" sz="1600" b="1" u="heavy" spc="4" dirty="0">
                <a:latin typeface="Times New Roman"/>
                <a:cs typeface="Times New Roman"/>
              </a:rPr>
              <a:t>r</a:t>
            </a:r>
            <a:r>
              <a:rPr lang="fr-FR" sz="1600" b="1" u="heavy" dirty="0">
                <a:latin typeface="Times New Roman"/>
                <a:cs typeface="Times New Roman"/>
              </a:rPr>
              <a:t>i</a:t>
            </a:r>
            <a:r>
              <a:rPr lang="fr-FR" sz="1600" b="1" u="heavy" spc="4" dirty="0">
                <a:latin typeface="Times New Roman"/>
                <a:cs typeface="Times New Roman"/>
              </a:rPr>
              <a:t>e</a:t>
            </a:r>
            <a:r>
              <a:rPr lang="fr-FR" sz="1600" b="1" u="heavy" dirty="0">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ballon paille.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Contrôle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40</a:t>
            </a:fld>
            <a:endParaRPr dirty="0"/>
          </a:p>
        </p:txBody>
      </p:sp>
      <p:sp>
        <p:nvSpPr>
          <p:cNvPr id="7" name="Émoticône 6"/>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pic>
        <p:nvPicPr>
          <p:cNvPr id="8" name="Picture 17" descr="tip"/>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312752228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974526"/>
            <a:ext cx="8928992" cy="5334794"/>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pour assurer une prise ferme</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2 – Les 2 patients sont à 1,5 m l’un en face de l’autre. Chacun tient sa raquette en CD (paume de la main vers le haut). Ils se passent le ballon paille avec la raquette en le stabilisant à chaque réception. Le patient peut tenir sa raquette à 2 mains. Evolutions:</a:t>
            </a:r>
          </a:p>
          <a:p>
            <a:pPr marL="296882" marR="4453" indent="-285750" algn="just">
              <a:spcBef>
                <a:spcPts val="377"/>
              </a:spcBef>
              <a:buFont typeface="Arial" panose="020B0604020202020204" pitchFamily="34" charset="0"/>
              <a:buChar char="•"/>
            </a:pPr>
            <a:r>
              <a:rPr lang="fr-FR" sz="1600" dirty="0">
                <a:latin typeface="Times New Roman"/>
                <a:cs typeface="Times New Roman"/>
              </a:rPr>
              <a:t>Utiliser des raquettes plus ou moins grandes. S’assurer que l’effet de levier n’est pas trop grand pour ne pas fatiguer le poignet du patient.</a:t>
            </a:r>
          </a:p>
          <a:p>
            <a:pPr marL="296882" marR="4453" indent="-285750" algn="just">
              <a:spcBef>
                <a:spcPts val="377"/>
              </a:spcBef>
              <a:buFont typeface="Arial" panose="020B0604020202020204" pitchFamily="34" charset="0"/>
              <a:buChar char="•"/>
            </a:pPr>
            <a:r>
              <a:rPr lang="fr-FR" sz="1600" dirty="0">
                <a:latin typeface="Times New Roman"/>
                <a:cs typeface="Times New Roman"/>
              </a:rPr>
              <a:t>S’éloigner d’un pas au bout de 5 réceptions réussies. Augmenter la distance pour rendre la réception plus difficile. </a:t>
            </a:r>
          </a:p>
          <a:p>
            <a:pPr marL="296882" marR="4453" indent="-285750" algn="just">
              <a:spcBef>
                <a:spcPts val="377"/>
              </a:spcBef>
              <a:buFont typeface="Arial" panose="020B0604020202020204" pitchFamily="34" charset="0"/>
              <a:buChar char="•"/>
            </a:pPr>
            <a:r>
              <a:rPr lang="fr-FR" sz="1600" dirty="0">
                <a:latin typeface="Times New Roman"/>
                <a:cs typeface="Times New Roman"/>
              </a:rPr>
              <a:t>Faire en sorte que le patient envoie le ballon d’une seule main et augmenter la distance graduellement.</a:t>
            </a:r>
          </a:p>
          <a:p>
            <a:pPr marL="296882" marR="4453" indent="-285750" algn="just">
              <a:spcBef>
                <a:spcPts val="377"/>
              </a:spcBef>
              <a:buFont typeface="Arial" panose="020B0604020202020204" pitchFamily="34" charset="0"/>
              <a:buChar char="•"/>
            </a:pPr>
            <a:r>
              <a:rPr lang="fr-FR" sz="1600" dirty="0">
                <a:latin typeface="Times New Roman"/>
                <a:cs typeface="Times New Roman"/>
              </a:rPr>
              <a:t>Encourager les patients à se placer pour envoyer et réceptionner le ballon sur le côté plutôt que devant eux. Plus tard, la frappe s’effectuera naturellement sur le côté.</a:t>
            </a:r>
          </a:p>
          <a:p>
            <a:pPr marL="11132" marR="4453" algn="just">
              <a:spcBef>
                <a:spcPts val="377"/>
              </a:spcBef>
            </a:pPr>
            <a:r>
              <a:rPr lang="fr-FR" sz="1600" dirty="0">
                <a:latin typeface="Times New Roman"/>
                <a:cs typeface="Times New Roman"/>
              </a:rPr>
              <a:t>Montrer les conséquences d’une prise mal assurée et d’un poignet instable: la raquette va tourner au moment de l’impact du ballon sur le tamis. Il sera alors compliqué voire impossible de générer de la puissance et du contrôle sur la balle.</a:t>
            </a:r>
          </a:p>
          <a:p>
            <a:pPr marL="11132" marR="4453" algn="just">
              <a:spcBef>
                <a:spcPts val="377"/>
              </a:spcBef>
            </a:pPr>
            <a:endParaRPr lang="fr-FR" sz="1600" dirty="0">
              <a:latin typeface="Times New Roman"/>
              <a:cs typeface="Times New Roman"/>
            </a:endParaRPr>
          </a:p>
          <a:p>
            <a:pPr marL="11132" algn="just">
              <a:tabLst>
                <a:tab pos="354540" algn="l"/>
              </a:tabLst>
            </a:pPr>
            <a:r>
              <a:rPr lang="fr-FR" sz="1600" b="1" u="heavy" dirty="0">
                <a:latin typeface="Times New Roman"/>
                <a:cs typeface="Times New Roman"/>
              </a:rPr>
              <a:t>Obje</a:t>
            </a:r>
            <a:r>
              <a:rPr lang="fr-FR" sz="1600" b="1" u="heavy" spc="4" dirty="0">
                <a:latin typeface="Times New Roman"/>
                <a:cs typeface="Times New Roman"/>
              </a:rPr>
              <a:t>c</a:t>
            </a:r>
            <a:r>
              <a:rPr lang="fr-FR" sz="1600" b="1" u="heavy" dirty="0">
                <a:latin typeface="Times New Roman"/>
                <a:cs typeface="Times New Roman"/>
              </a:rPr>
              <a:t>tif</a:t>
            </a:r>
            <a:r>
              <a:rPr lang="fr-FR" sz="1600" b="1" u="heavy" spc="-9" dirty="0">
                <a:latin typeface="Times New Roman"/>
                <a:cs typeface="Times New Roman"/>
              </a:rPr>
              <a:t> </a:t>
            </a:r>
            <a:r>
              <a:rPr lang="fr-FR" sz="1600" b="1" u="heavy" dirty="0">
                <a:latin typeface="Times New Roman"/>
                <a:cs typeface="Times New Roman"/>
              </a:rPr>
              <a:t>pédagogi</a:t>
            </a:r>
            <a:r>
              <a:rPr lang="fr-FR" sz="1600" b="1" u="heavy" spc="-9" dirty="0">
                <a:latin typeface="Times New Roman"/>
                <a:cs typeface="Times New Roman"/>
              </a:rPr>
              <a:t>q</a:t>
            </a:r>
            <a:r>
              <a:rPr lang="fr-FR" sz="1600" b="1" u="heavy" dirty="0">
                <a:latin typeface="Times New Roman"/>
                <a:cs typeface="Times New Roman"/>
              </a:rPr>
              <a:t>ue</a:t>
            </a:r>
            <a:endParaRPr lang="fr-FR" sz="1600" dirty="0">
              <a:latin typeface="Times New Roman"/>
              <a:cs typeface="Times New Roman"/>
            </a:endParaRPr>
          </a:p>
          <a:p>
            <a:pPr marL="12700" lvl="1">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a:t>
            </a:r>
            <a:r>
              <a:rPr lang="fr-FR" sz="1600" spc="-5" dirty="0">
                <a:latin typeface="Times New Roman"/>
                <a:cs typeface="Times New Roman"/>
              </a:rPr>
              <a:t> du </a:t>
            </a:r>
            <a:r>
              <a:rPr lang="fr-FR" sz="1600" dirty="0">
                <a:latin typeface="Times New Roman"/>
                <a:cs typeface="Times New Roman"/>
              </a:rPr>
              <a:t>contrôle de la raquette.</a:t>
            </a:r>
          </a:p>
          <a:p>
            <a:pPr marL="11132" algn="just">
              <a:tabLst>
                <a:tab pos="354540" algn="l"/>
              </a:tabLst>
            </a:pPr>
            <a:endParaRPr lang="fr-FR" sz="1600" b="1" u="heavy" dirty="0">
              <a:latin typeface="Times New Roman"/>
              <a:cs typeface="Times New Roman"/>
            </a:endParaRPr>
          </a:p>
          <a:p>
            <a:pPr marL="11132" algn="just">
              <a:tabLst>
                <a:tab pos="354540" algn="l"/>
              </a:tabLst>
            </a:pPr>
            <a:r>
              <a:rPr lang="fr-FR" sz="1600" b="1" u="heavy" dirty="0">
                <a:latin typeface="Times New Roman"/>
                <a:cs typeface="Times New Roman"/>
              </a:rPr>
              <a:t>Maté</a:t>
            </a:r>
            <a:r>
              <a:rPr lang="fr-FR" sz="1600" b="1" u="heavy" spc="4" dirty="0">
                <a:latin typeface="Times New Roman"/>
                <a:cs typeface="Times New Roman"/>
              </a:rPr>
              <a:t>r</a:t>
            </a:r>
            <a:r>
              <a:rPr lang="fr-FR" sz="1600" b="1" u="heavy" dirty="0">
                <a:latin typeface="Times New Roman"/>
                <a:cs typeface="Times New Roman"/>
              </a:rPr>
              <a:t>i</a:t>
            </a:r>
            <a:r>
              <a:rPr lang="fr-FR" sz="1600" b="1" u="heavy" spc="4" dirty="0">
                <a:latin typeface="Times New Roman"/>
                <a:cs typeface="Times New Roman"/>
              </a:rPr>
              <a:t>e</a:t>
            </a:r>
            <a:r>
              <a:rPr lang="fr-FR" sz="1600" b="1" u="heavy" dirty="0">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ballon paille.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Contrôle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41</a:t>
            </a:fld>
            <a:endParaRPr dirty="0"/>
          </a:p>
        </p:txBody>
      </p:sp>
      <p:sp>
        <p:nvSpPr>
          <p:cNvPr id="7" name="Émoticône 6"/>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pic>
        <p:nvPicPr>
          <p:cNvPr id="8" name="Picture 17" descr="tip"/>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62397962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953427"/>
            <a:ext cx="8928992" cy="3211135"/>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pour assurer une prise ferme</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3 - Faire les exercices 1 et 2 en RV (paume de la main vers la bas). Plus de force est nécessaire pour assurer cette prise. </a:t>
            </a:r>
          </a:p>
          <a:p>
            <a:pPr marL="11132" marR="4453" algn="just">
              <a:spcBef>
                <a:spcPts val="377"/>
              </a:spcBef>
            </a:pPr>
            <a:r>
              <a:rPr lang="fr-FR" sz="1600" dirty="0">
                <a:latin typeface="Times New Roman"/>
                <a:cs typeface="Times New Roman"/>
              </a:rPr>
              <a:t>Evolution: raccourcir les distances, les patients doivent être en mesure de bien réceptionner la balle.</a:t>
            </a:r>
          </a:p>
          <a:p>
            <a:pPr marL="11132" marR="4453" algn="just">
              <a:spcBef>
                <a:spcPts val="377"/>
              </a:spcBef>
            </a:pPr>
            <a:r>
              <a:rPr lang="fr-FR" sz="1600" dirty="0">
                <a:latin typeface="Times New Roman"/>
                <a:cs typeface="Times New Roman"/>
              </a:rPr>
              <a:t>Enseigner la position sur le côté dès le début car les patients devront frapper la balle de cette manière avec leur raquette.</a:t>
            </a:r>
          </a:p>
          <a:p>
            <a:pPr marL="11132" marR="4453" algn="just">
              <a:spcBef>
                <a:spcPts val="377"/>
              </a:spcBef>
            </a:pPr>
            <a:endParaRPr lang="fr-FR" sz="1600" dirty="0">
              <a:latin typeface="Times New Roman"/>
              <a:cs typeface="Times New Roman"/>
            </a:endParaRPr>
          </a:p>
          <a:p>
            <a:pPr marL="11132" algn="just">
              <a:tabLst>
                <a:tab pos="354540" algn="l"/>
              </a:tabLst>
            </a:pPr>
            <a:r>
              <a:rPr lang="fr-FR" sz="1600" b="1" u="heavy" dirty="0">
                <a:latin typeface="Times New Roman"/>
                <a:cs typeface="Times New Roman"/>
              </a:rPr>
              <a:t>Obje</a:t>
            </a:r>
            <a:r>
              <a:rPr lang="fr-FR" sz="1600" b="1" u="heavy" spc="4" dirty="0">
                <a:latin typeface="Times New Roman"/>
                <a:cs typeface="Times New Roman"/>
              </a:rPr>
              <a:t>c</a:t>
            </a:r>
            <a:r>
              <a:rPr lang="fr-FR" sz="1600" b="1" u="heavy" dirty="0">
                <a:latin typeface="Times New Roman"/>
                <a:cs typeface="Times New Roman"/>
              </a:rPr>
              <a:t>tif</a:t>
            </a:r>
            <a:r>
              <a:rPr lang="fr-FR" sz="1600" b="1" u="heavy" spc="-9" dirty="0">
                <a:latin typeface="Times New Roman"/>
                <a:cs typeface="Times New Roman"/>
              </a:rPr>
              <a:t> </a:t>
            </a:r>
            <a:r>
              <a:rPr lang="fr-FR" sz="1600" b="1" u="heavy" dirty="0">
                <a:latin typeface="Times New Roman"/>
                <a:cs typeface="Times New Roman"/>
              </a:rPr>
              <a:t>pédagogi</a:t>
            </a:r>
            <a:r>
              <a:rPr lang="fr-FR" sz="1600" b="1" u="heavy" spc="-9" dirty="0">
                <a:latin typeface="Times New Roman"/>
                <a:cs typeface="Times New Roman"/>
              </a:rPr>
              <a:t>q</a:t>
            </a:r>
            <a:r>
              <a:rPr lang="fr-FR" sz="1600" b="1" u="heavy" dirty="0">
                <a:latin typeface="Times New Roman"/>
                <a:cs typeface="Times New Roman"/>
              </a:rPr>
              <a:t>ue</a:t>
            </a:r>
            <a:endParaRPr lang="fr-FR" sz="1600" dirty="0">
              <a:latin typeface="Times New Roman"/>
              <a:cs typeface="Times New Roman"/>
            </a:endParaRPr>
          </a:p>
          <a:p>
            <a:pPr marL="12700" lvl="1">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a:t>
            </a:r>
            <a:r>
              <a:rPr lang="fr-FR" sz="1600" spc="-5" dirty="0">
                <a:latin typeface="Times New Roman"/>
                <a:cs typeface="Times New Roman"/>
              </a:rPr>
              <a:t> du </a:t>
            </a:r>
            <a:r>
              <a:rPr lang="fr-FR" sz="1600" dirty="0">
                <a:latin typeface="Times New Roman"/>
                <a:cs typeface="Times New Roman"/>
              </a:rPr>
              <a:t>contrôle de la raquette.</a:t>
            </a:r>
          </a:p>
          <a:p>
            <a:pPr marL="11132" algn="just">
              <a:tabLst>
                <a:tab pos="354540" algn="l"/>
              </a:tabLst>
            </a:pPr>
            <a:endParaRPr lang="fr-FR" sz="1600" b="1" u="heavy" dirty="0">
              <a:latin typeface="Times New Roman"/>
              <a:cs typeface="Times New Roman"/>
            </a:endParaRPr>
          </a:p>
          <a:p>
            <a:pPr marL="11132" algn="just">
              <a:tabLst>
                <a:tab pos="354540" algn="l"/>
              </a:tabLst>
            </a:pPr>
            <a:r>
              <a:rPr lang="fr-FR" sz="1600" b="1" u="heavy" dirty="0">
                <a:latin typeface="Times New Roman"/>
                <a:cs typeface="Times New Roman"/>
              </a:rPr>
              <a:t>Maté</a:t>
            </a:r>
            <a:r>
              <a:rPr lang="fr-FR" sz="1600" b="1" u="heavy" spc="4" dirty="0">
                <a:latin typeface="Times New Roman"/>
                <a:cs typeface="Times New Roman"/>
              </a:rPr>
              <a:t>r</a:t>
            </a:r>
            <a:r>
              <a:rPr lang="fr-FR" sz="1600" b="1" u="heavy" dirty="0">
                <a:latin typeface="Times New Roman"/>
                <a:cs typeface="Times New Roman"/>
              </a:rPr>
              <a:t>i</a:t>
            </a:r>
            <a:r>
              <a:rPr lang="fr-FR" sz="1600" b="1" u="heavy" spc="4" dirty="0">
                <a:latin typeface="Times New Roman"/>
                <a:cs typeface="Times New Roman"/>
              </a:rPr>
              <a:t>e</a:t>
            </a:r>
            <a:r>
              <a:rPr lang="fr-FR" sz="1600" b="1" u="heavy" dirty="0">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ballon paille.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Contrôle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42</a:t>
            </a:fld>
            <a:endParaRPr dirty="0"/>
          </a:p>
        </p:txBody>
      </p:sp>
      <p:sp>
        <p:nvSpPr>
          <p:cNvPr id="7" name="Émoticône 6"/>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pic>
        <p:nvPicPr>
          <p:cNvPr id="8" name="Picture 17" descr="tip"/>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397560567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475656" y="3035858"/>
            <a:ext cx="6192688"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3 – Séance 16</a:t>
            </a:r>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43</a:t>
            </a:fld>
            <a:endParaRPr dirty="0"/>
          </a:p>
        </p:txBody>
      </p:sp>
    </p:spTree>
    <p:extLst>
      <p:ext uri="{BB962C8B-B14F-4D97-AF65-F5344CB8AC3E}">
        <p14:creationId xmlns:p14="http://schemas.microsoft.com/office/powerpoint/2010/main" val="423201566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095315"/>
            <a:ext cx="8928992" cy="4349909"/>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avec 2 frappes de suite</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1 – Le patient et le moniteur sont situés de part et d’autre du court à 3 m du mur frontal. </a:t>
            </a:r>
          </a:p>
          <a:p>
            <a:pPr marL="11132" marR="4453" algn="just">
              <a:spcBef>
                <a:spcPts val="377"/>
              </a:spcBef>
            </a:pPr>
            <a:r>
              <a:rPr lang="fr-FR" sz="1600" dirty="0">
                <a:latin typeface="Times New Roman"/>
                <a:cs typeface="Times New Roman"/>
              </a:rPr>
              <a:t>Placé à gauche, le patient lâche la balle au sol pour frapper une // de RV puis un double-mur de RV.</a:t>
            </a:r>
          </a:p>
          <a:p>
            <a:pPr marL="11132" marR="4453" algn="just">
              <a:spcBef>
                <a:spcPts val="377"/>
              </a:spcBef>
            </a:pPr>
            <a:r>
              <a:rPr lang="fr-FR" sz="1600" dirty="0">
                <a:latin typeface="Times New Roman"/>
                <a:cs typeface="Times New Roman"/>
              </a:rPr>
              <a:t>Le patient doit se positionner en retrait vers le milieu du court pour sa 2</a:t>
            </a:r>
            <a:r>
              <a:rPr lang="fr-FR" sz="1600" baseline="30000" dirty="0">
                <a:latin typeface="Times New Roman"/>
                <a:cs typeface="Times New Roman"/>
              </a:rPr>
              <a:t>ème</a:t>
            </a:r>
            <a:r>
              <a:rPr lang="fr-FR" sz="1600" dirty="0">
                <a:latin typeface="Times New Roman"/>
                <a:cs typeface="Times New Roman"/>
              </a:rPr>
              <a:t> frappe en double-mur de RV.</a:t>
            </a:r>
          </a:p>
          <a:p>
            <a:pPr marL="11132" marR="4453" algn="just">
              <a:spcBef>
                <a:spcPts val="377"/>
              </a:spcBef>
            </a:pPr>
            <a:r>
              <a:rPr lang="fr-FR" sz="1600" dirty="0">
                <a:latin typeface="Times New Roman"/>
                <a:cs typeface="Times New Roman"/>
              </a:rPr>
              <a:t>Le moniteur renvoie la balle au patient en croisé de CD. Et ainsi de suite.</a:t>
            </a:r>
          </a:p>
          <a:p>
            <a:pPr marL="11132" marR="4453" algn="just">
              <a:spcBef>
                <a:spcPts val="377"/>
              </a:spcBef>
            </a:pPr>
            <a:r>
              <a:rPr lang="fr-FR" sz="1600" dirty="0">
                <a:latin typeface="Times New Roman"/>
                <a:cs typeface="Times New Roman"/>
              </a:rPr>
              <a:t>Recommander au patient de se mettre face au mur latéral et au plus près pour le placement en RV, puis effectuer les frappes de RV le plus près possible du mur frontal. Le patient ne sera pas tenté de frapper la balle en CD.</a:t>
            </a:r>
          </a:p>
          <a:p>
            <a:pPr marL="11132" marR="4453" algn="just">
              <a:spcBef>
                <a:spcPts val="377"/>
              </a:spcBef>
            </a:pPr>
            <a:r>
              <a:rPr lang="fr-FR" sz="1600" dirty="0">
                <a:latin typeface="Times New Roman"/>
                <a:cs typeface="Times New Roman"/>
              </a:rPr>
              <a:t>Le but est d’être en mesure d’effectuer chaque frappe sur le bon pied d’appui. La // sera frappée au niveau ou  légèrement devant le pied d’appui, le double-mur sera frappé derrière le pied d’appui.</a:t>
            </a:r>
          </a:p>
          <a:p>
            <a:pPr marL="11132" marR="4453" algn="just">
              <a:spcBef>
                <a:spcPts val="377"/>
              </a:spcBef>
            </a:pPr>
            <a:r>
              <a:rPr lang="fr-FR" sz="1600" dirty="0">
                <a:latin typeface="Times New Roman"/>
                <a:cs typeface="Times New Roman"/>
              </a:rPr>
              <a:t> </a:t>
            </a:r>
          </a:p>
          <a:p>
            <a:pPr marL="11132" algn="just">
              <a:tabLst>
                <a:tab pos="354540" algn="l"/>
              </a:tabLst>
            </a:pPr>
            <a:r>
              <a:rPr lang="fr-FR" sz="1600" b="1" u="heavy" dirty="0">
                <a:latin typeface="Times New Roman"/>
                <a:cs typeface="Times New Roman"/>
              </a:rPr>
              <a:t>Obje</a:t>
            </a:r>
            <a:r>
              <a:rPr lang="fr-FR" sz="1600" b="1" u="heavy" spc="4" dirty="0">
                <a:latin typeface="Times New Roman"/>
                <a:cs typeface="Times New Roman"/>
              </a:rPr>
              <a:t>c</a:t>
            </a:r>
            <a:r>
              <a:rPr lang="fr-FR" sz="1600" b="1" u="heavy" dirty="0">
                <a:latin typeface="Times New Roman"/>
                <a:cs typeface="Times New Roman"/>
              </a:rPr>
              <a:t>tif</a:t>
            </a:r>
            <a:r>
              <a:rPr lang="fr-FR" sz="1600" b="1" u="heavy" spc="-9" dirty="0">
                <a:latin typeface="Times New Roman"/>
                <a:cs typeface="Times New Roman"/>
              </a:rPr>
              <a:t> </a:t>
            </a:r>
            <a:r>
              <a:rPr lang="fr-FR" sz="1600" b="1" u="heavy" dirty="0">
                <a:latin typeface="Times New Roman"/>
                <a:cs typeface="Times New Roman"/>
              </a:rPr>
              <a:t>pédagogi</a:t>
            </a:r>
            <a:r>
              <a:rPr lang="fr-FR" sz="1600" b="1" u="heavy" spc="-9" dirty="0">
                <a:latin typeface="Times New Roman"/>
                <a:cs typeface="Times New Roman"/>
              </a:rPr>
              <a:t>q</a:t>
            </a:r>
            <a:r>
              <a:rPr lang="fr-FR" sz="1600" b="1" u="heavy" dirty="0">
                <a:latin typeface="Times New Roman"/>
                <a:cs typeface="Times New Roman"/>
              </a:rPr>
              <a:t>ue</a:t>
            </a:r>
            <a:endParaRPr lang="fr-FR" sz="1600" dirty="0">
              <a:latin typeface="Times New Roman"/>
              <a:cs typeface="Times New Roman"/>
            </a:endParaRPr>
          </a:p>
          <a:p>
            <a:pPr marL="12700" lvl="1">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a:t>
            </a:r>
            <a:r>
              <a:rPr lang="fr-FR" sz="1600" spc="-5" dirty="0">
                <a:latin typeface="Times New Roman"/>
                <a:cs typeface="Times New Roman"/>
              </a:rPr>
              <a:t> du placement</a:t>
            </a:r>
            <a:r>
              <a:rPr lang="fr-FR" sz="1600" dirty="0">
                <a:latin typeface="Times New Roman"/>
                <a:cs typeface="Times New Roman"/>
              </a:rPr>
              <a:t>.</a:t>
            </a:r>
          </a:p>
          <a:p>
            <a:pPr marL="11132" algn="just">
              <a:tabLst>
                <a:tab pos="354540" algn="l"/>
              </a:tabLst>
            </a:pPr>
            <a:endParaRPr lang="fr-FR" sz="1600" b="1" u="heavy" dirty="0">
              <a:latin typeface="Times New Roman"/>
              <a:cs typeface="Times New Roman"/>
            </a:endParaRPr>
          </a:p>
          <a:p>
            <a:pPr marL="11132" algn="just">
              <a:tabLst>
                <a:tab pos="354540" algn="l"/>
              </a:tabLst>
            </a:pPr>
            <a:r>
              <a:rPr lang="fr-FR" sz="1600" b="1" u="heavy" dirty="0">
                <a:latin typeface="Times New Roman"/>
                <a:cs typeface="Times New Roman"/>
              </a:rPr>
              <a:t>Maté</a:t>
            </a:r>
            <a:r>
              <a:rPr lang="fr-FR" sz="1600" b="1" u="heavy" spc="4" dirty="0">
                <a:latin typeface="Times New Roman"/>
                <a:cs typeface="Times New Roman"/>
              </a:rPr>
              <a:t>r</a:t>
            </a:r>
            <a:r>
              <a:rPr lang="fr-FR" sz="1600" b="1" u="heavy" dirty="0">
                <a:latin typeface="Times New Roman"/>
                <a:cs typeface="Times New Roman"/>
              </a:rPr>
              <a:t>i</a:t>
            </a:r>
            <a:r>
              <a:rPr lang="fr-FR" sz="1600" b="1" u="heavy" spc="4" dirty="0">
                <a:latin typeface="Times New Roman"/>
                <a:cs typeface="Times New Roman"/>
              </a:rPr>
              <a:t>e</a:t>
            </a:r>
            <a:r>
              <a:rPr lang="fr-FR" sz="1600" b="1" u="heavy" dirty="0">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bleue ou rapide.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Placement</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44</a:t>
            </a:fld>
            <a:endParaRPr dirty="0"/>
          </a:p>
        </p:txBody>
      </p:sp>
    </p:spTree>
    <p:extLst>
      <p:ext uri="{BB962C8B-B14F-4D97-AF65-F5344CB8AC3E}">
        <p14:creationId xmlns:p14="http://schemas.microsoft.com/office/powerpoint/2010/main" val="10768621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095315"/>
            <a:ext cx="8928992" cy="5293757"/>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avec 2 frappes de suite</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2 – Le patient et le moniteur sont situés de part et d’autre du court à 3 m du mur frontal.</a:t>
            </a:r>
          </a:p>
          <a:p>
            <a:pPr marL="11132" marR="4453" algn="just">
              <a:spcBef>
                <a:spcPts val="377"/>
              </a:spcBef>
            </a:pPr>
            <a:r>
              <a:rPr lang="fr-FR" sz="1600" dirty="0">
                <a:latin typeface="Times New Roman"/>
                <a:cs typeface="Times New Roman"/>
              </a:rPr>
              <a:t>Placé à droite le moniteur frappe un double-mur de CD en cloche. La balle retombe vers le coin gauche.</a:t>
            </a:r>
          </a:p>
          <a:p>
            <a:pPr marL="11132" marR="4453" algn="just">
              <a:spcBef>
                <a:spcPts val="377"/>
              </a:spcBef>
            </a:pPr>
            <a:r>
              <a:rPr lang="fr-FR" sz="1600" dirty="0">
                <a:latin typeface="Times New Roman"/>
                <a:cs typeface="Times New Roman"/>
              </a:rPr>
              <a:t>Le patient doit prendre le recul nécessaire et se positionner pour frapper sa // de RV.</a:t>
            </a:r>
          </a:p>
          <a:p>
            <a:pPr marL="11132" marR="4453" algn="just">
              <a:spcBef>
                <a:spcPts val="377"/>
              </a:spcBef>
            </a:pPr>
            <a:r>
              <a:rPr lang="fr-FR" sz="1600" dirty="0">
                <a:latin typeface="Times New Roman"/>
                <a:cs typeface="Times New Roman"/>
              </a:rPr>
              <a:t>Le patient se positionne ensuite en retrait vers le milieu du court pour sa 2</a:t>
            </a:r>
            <a:r>
              <a:rPr lang="fr-FR" sz="1600" baseline="30000" dirty="0">
                <a:latin typeface="Times New Roman"/>
                <a:cs typeface="Times New Roman"/>
              </a:rPr>
              <a:t>ème</a:t>
            </a:r>
            <a:r>
              <a:rPr lang="fr-FR" sz="1600" dirty="0">
                <a:latin typeface="Times New Roman"/>
                <a:cs typeface="Times New Roman"/>
              </a:rPr>
              <a:t> frappe en double-mur de RV.</a:t>
            </a:r>
          </a:p>
          <a:p>
            <a:pPr marL="11132" marR="4453" algn="just">
              <a:spcBef>
                <a:spcPts val="377"/>
              </a:spcBef>
            </a:pPr>
            <a:r>
              <a:rPr lang="fr-FR" sz="1600" dirty="0">
                <a:latin typeface="Times New Roman"/>
                <a:cs typeface="Times New Roman"/>
              </a:rPr>
              <a:t>Le moniteur renvoie la balle en double-mur de CD et ainsi de suite.</a:t>
            </a:r>
          </a:p>
          <a:p>
            <a:pPr marL="11132" marR="4453" algn="just">
              <a:spcBef>
                <a:spcPts val="377"/>
              </a:spcBef>
            </a:pPr>
            <a:r>
              <a:rPr lang="fr-FR" sz="1600" dirty="0">
                <a:latin typeface="Times New Roman"/>
                <a:cs typeface="Times New Roman"/>
              </a:rPr>
              <a:t>Frapper 2 coups successifs favorise une préparation de raquette plus rapide sur la 2</a:t>
            </a:r>
            <a:r>
              <a:rPr lang="fr-FR" sz="1600" baseline="30000" dirty="0">
                <a:latin typeface="Times New Roman"/>
                <a:cs typeface="Times New Roman"/>
              </a:rPr>
              <a:t>ème</a:t>
            </a:r>
            <a:r>
              <a:rPr lang="fr-FR" sz="1600" dirty="0">
                <a:latin typeface="Times New Roman"/>
                <a:cs typeface="Times New Roman"/>
              </a:rPr>
              <a:t> frappe.</a:t>
            </a:r>
          </a:p>
          <a:p>
            <a:pPr marL="11132" marR="4453" algn="just">
              <a:spcBef>
                <a:spcPts val="377"/>
              </a:spcBef>
            </a:pPr>
            <a:r>
              <a:rPr lang="fr-FR" sz="1600" dirty="0">
                <a:latin typeface="Times New Roman"/>
                <a:cs typeface="Times New Roman"/>
              </a:rPr>
              <a:t>3 – Idem 2 mais le patient doit effectuer un double-mur de manière à toucher les 3 murs.</a:t>
            </a:r>
          </a:p>
          <a:p>
            <a:pPr marL="11132" marR="4453" algn="just">
              <a:spcBef>
                <a:spcPts val="377"/>
              </a:spcBef>
            </a:pPr>
            <a:r>
              <a:rPr lang="fr-FR" sz="1600" dirty="0">
                <a:latin typeface="Times New Roman"/>
                <a:cs typeface="Times New Roman"/>
              </a:rPr>
              <a:t>Cette frappe doit s’opérer le corps orienté vers l’arrière du court. Elle favorise plus de mouvements des pieds pour le placement. Evolutions:</a:t>
            </a:r>
          </a:p>
          <a:p>
            <a:pPr marL="296882" marR="4453" indent="-285750" algn="just">
              <a:spcBef>
                <a:spcPts val="377"/>
              </a:spcBef>
              <a:buFont typeface="Arial" panose="020B0604020202020204" pitchFamily="34" charset="0"/>
              <a:buChar char="•"/>
            </a:pPr>
            <a:r>
              <a:rPr lang="fr-FR" sz="1600" dirty="0">
                <a:latin typeface="Times New Roman"/>
                <a:cs typeface="Times New Roman"/>
              </a:rPr>
              <a:t>Utiliser des balles en mousse. Le patient aura plus de temps pour se placer puis pour frapper.</a:t>
            </a:r>
          </a:p>
          <a:p>
            <a:pPr marL="296882" marR="4453" indent="-285750" algn="just">
              <a:spcBef>
                <a:spcPts val="377"/>
              </a:spcBef>
              <a:buFont typeface="Arial" panose="020B0604020202020204" pitchFamily="34" charset="0"/>
              <a:buChar char="•"/>
            </a:pPr>
            <a:r>
              <a:rPr lang="fr-FR" sz="1600" dirty="0">
                <a:latin typeface="Times New Roman"/>
                <a:cs typeface="Times New Roman"/>
              </a:rPr>
              <a:t>Le moniteur distribue de manière aléatoire (croisé de CD ou double-mur de CD) et indique au patient vers quelle zone la balle va tomber.</a:t>
            </a:r>
          </a:p>
          <a:p>
            <a:pPr marL="11132" marR="4453" algn="just">
              <a:spcBef>
                <a:spcPts val="377"/>
              </a:spcBef>
            </a:pPr>
            <a:r>
              <a:rPr lang="fr-FR" sz="1600" dirty="0">
                <a:latin typeface="Times New Roman"/>
                <a:cs typeface="Times New Roman"/>
              </a:rPr>
              <a:t> </a:t>
            </a:r>
          </a:p>
          <a:p>
            <a:pPr marL="11132" algn="just">
              <a:tabLst>
                <a:tab pos="354540" algn="l"/>
              </a:tabLst>
            </a:pPr>
            <a:r>
              <a:rPr lang="fr-FR" sz="1600" b="1" u="heavy" dirty="0">
                <a:latin typeface="Times New Roman"/>
                <a:cs typeface="Times New Roman"/>
              </a:rPr>
              <a:t>Obje</a:t>
            </a:r>
            <a:r>
              <a:rPr lang="fr-FR" sz="1600" b="1" u="heavy" spc="4" dirty="0">
                <a:latin typeface="Times New Roman"/>
                <a:cs typeface="Times New Roman"/>
              </a:rPr>
              <a:t>c</a:t>
            </a:r>
            <a:r>
              <a:rPr lang="fr-FR" sz="1600" b="1" u="heavy" dirty="0">
                <a:latin typeface="Times New Roman"/>
                <a:cs typeface="Times New Roman"/>
              </a:rPr>
              <a:t>tif</a:t>
            </a:r>
            <a:r>
              <a:rPr lang="fr-FR" sz="1600" b="1" u="heavy" spc="-9" dirty="0">
                <a:latin typeface="Times New Roman"/>
                <a:cs typeface="Times New Roman"/>
              </a:rPr>
              <a:t> </a:t>
            </a:r>
            <a:r>
              <a:rPr lang="fr-FR" sz="1600" b="1" u="heavy" dirty="0">
                <a:latin typeface="Times New Roman"/>
                <a:cs typeface="Times New Roman"/>
              </a:rPr>
              <a:t>pédagogi</a:t>
            </a:r>
            <a:r>
              <a:rPr lang="fr-FR" sz="1600" b="1" u="heavy" spc="-9" dirty="0">
                <a:latin typeface="Times New Roman"/>
                <a:cs typeface="Times New Roman"/>
              </a:rPr>
              <a:t>q</a:t>
            </a:r>
            <a:r>
              <a:rPr lang="fr-FR" sz="1600" b="1" u="heavy" dirty="0">
                <a:latin typeface="Times New Roman"/>
                <a:cs typeface="Times New Roman"/>
              </a:rPr>
              <a:t>ue</a:t>
            </a:r>
            <a:endParaRPr lang="fr-FR" sz="1600" dirty="0">
              <a:latin typeface="Times New Roman"/>
              <a:cs typeface="Times New Roman"/>
            </a:endParaRPr>
          </a:p>
          <a:p>
            <a:pPr marL="12700" lvl="1">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a:t>
            </a:r>
            <a:r>
              <a:rPr lang="fr-FR" sz="1600" spc="-5" dirty="0">
                <a:latin typeface="Times New Roman"/>
                <a:cs typeface="Times New Roman"/>
              </a:rPr>
              <a:t> du placement</a:t>
            </a:r>
            <a:r>
              <a:rPr lang="fr-FR" sz="1600" dirty="0">
                <a:latin typeface="Times New Roman"/>
                <a:cs typeface="Times New Roman"/>
              </a:rPr>
              <a:t>.</a:t>
            </a:r>
          </a:p>
          <a:p>
            <a:pPr marL="11132" algn="just">
              <a:tabLst>
                <a:tab pos="354540" algn="l"/>
              </a:tabLst>
            </a:pPr>
            <a:endParaRPr lang="fr-FR" sz="1600" b="1" u="heavy" dirty="0">
              <a:latin typeface="Times New Roman"/>
              <a:cs typeface="Times New Roman"/>
            </a:endParaRPr>
          </a:p>
          <a:p>
            <a:pPr marL="11132" algn="just">
              <a:tabLst>
                <a:tab pos="354540" algn="l"/>
              </a:tabLst>
            </a:pPr>
            <a:r>
              <a:rPr lang="fr-FR" sz="1600" b="1" u="heavy" dirty="0">
                <a:latin typeface="Times New Roman"/>
                <a:cs typeface="Times New Roman"/>
              </a:rPr>
              <a:t>Maté</a:t>
            </a:r>
            <a:r>
              <a:rPr lang="fr-FR" sz="1600" b="1" u="heavy" spc="4" dirty="0">
                <a:latin typeface="Times New Roman"/>
                <a:cs typeface="Times New Roman"/>
              </a:rPr>
              <a:t>r</a:t>
            </a:r>
            <a:r>
              <a:rPr lang="fr-FR" sz="1600" b="1" u="heavy" dirty="0">
                <a:latin typeface="Times New Roman"/>
                <a:cs typeface="Times New Roman"/>
              </a:rPr>
              <a:t>i</a:t>
            </a:r>
            <a:r>
              <a:rPr lang="fr-FR" sz="1600" b="1" u="heavy" spc="4" dirty="0">
                <a:latin typeface="Times New Roman"/>
                <a:cs typeface="Times New Roman"/>
              </a:rPr>
              <a:t>e</a:t>
            </a:r>
            <a:r>
              <a:rPr lang="fr-FR" sz="1600" b="1" u="heavy" dirty="0">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bleue ou rapide, balle en mousse.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Placement</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45</a:t>
            </a:fld>
            <a:endParaRPr dirty="0"/>
          </a:p>
        </p:txBody>
      </p:sp>
    </p:spTree>
    <p:extLst>
      <p:ext uri="{BB962C8B-B14F-4D97-AF65-F5344CB8AC3E}">
        <p14:creationId xmlns:p14="http://schemas.microsoft.com/office/powerpoint/2010/main" val="21671675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836712"/>
            <a:ext cx="8928992" cy="6032421"/>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Apprendre à juger le rebond</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1 – Le patient tient sa raquette à plat avec une balle en mousse dessus. Il laisse tomber la balle devant lui et la rattrape avec sa raquette après le 1</a:t>
            </a:r>
            <a:r>
              <a:rPr lang="fr-FR" sz="1600" baseline="30000" dirty="0">
                <a:latin typeface="Times New Roman"/>
                <a:cs typeface="Times New Roman"/>
              </a:rPr>
              <a:t>er</a:t>
            </a:r>
            <a:r>
              <a:rPr lang="fr-FR" sz="1600" dirty="0">
                <a:latin typeface="Times New Roman"/>
                <a:cs typeface="Times New Roman"/>
              </a:rPr>
              <a:t> rebond. Evolutions: </a:t>
            </a:r>
          </a:p>
          <a:p>
            <a:pPr marL="296882" marR="4453" indent="-285750" algn="just">
              <a:spcBef>
                <a:spcPts val="377"/>
              </a:spcBef>
              <a:buFont typeface="Arial" panose="020B0604020202020204" pitchFamily="34" charset="0"/>
              <a:buChar char="•"/>
            </a:pPr>
            <a:r>
              <a:rPr lang="fr-FR" sz="1600" dirty="0">
                <a:latin typeface="Times New Roman"/>
                <a:cs typeface="Times New Roman"/>
              </a:rPr>
              <a:t>Changer de type de balle.</a:t>
            </a:r>
          </a:p>
          <a:p>
            <a:pPr marL="296882" marR="4453" indent="-285750" algn="just">
              <a:spcBef>
                <a:spcPts val="377"/>
              </a:spcBef>
              <a:buFont typeface="Arial" panose="020B0604020202020204" pitchFamily="34" charset="0"/>
              <a:buChar char="•"/>
            </a:pPr>
            <a:r>
              <a:rPr lang="fr-FR" sz="1600" dirty="0">
                <a:latin typeface="Times New Roman"/>
                <a:cs typeface="Times New Roman"/>
              </a:rPr>
              <a:t>Lancer la balle d’une main, la rattraper avec sa raquette de l’autre main.</a:t>
            </a:r>
          </a:p>
          <a:p>
            <a:pPr marL="11132" marR="4453" algn="just">
              <a:spcBef>
                <a:spcPts val="377"/>
              </a:spcBef>
            </a:pPr>
            <a:r>
              <a:rPr lang="fr-FR" sz="1600" dirty="0">
                <a:latin typeface="Times New Roman"/>
                <a:cs typeface="Times New Roman"/>
              </a:rPr>
              <a:t>2 – Le moniteur et le patient se tiennent à 3 m de distance. Le moniteur envoie la balle en mousse en direction du patient qui doit intercepter et conserver la balle dans sa raquette après le 1</a:t>
            </a:r>
            <a:r>
              <a:rPr lang="fr-FR" sz="1600" baseline="30000" dirty="0">
                <a:latin typeface="Times New Roman"/>
                <a:cs typeface="Times New Roman"/>
              </a:rPr>
              <a:t>er</a:t>
            </a:r>
            <a:r>
              <a:rPr lang="fr-FR" sz="1600" dirty="0">
                <a:latin typeface="Times New Roman"/>
                <a:cs typeface="Times New Roman"/>
              </a:rPr>
              <a:t> rebond.</a:t>
            </a:r>
          </a:p>
          <a:p>
            <a:pPr marL="11132" marR="4453" algn="just">
              <a:spcBef>
                <a:spcPts val="377"/>
              </a:spcBef>
            </a:pPr>
            <a:r>
              <a:rPr lang="fr-FR" sz="1600" dirty="0">
                <a:latin typeface="Times New Roman"/>
                <a:cs typeface="Times New Roman"/>
              </a:rPr>
              <a:t>3 – Les 2 patients se tiennent à 3 m de distance. Ils s’envoient une balle en mousse en la portant à plat avec la raquette. Le receveur intercepte et conserve la balle dans sa raquette après le 1</a:t>
            </a:r>
            <a:r>
              <a:rPr lang="fr-FR" sz="1600" baseline="30000" dirty="0">
                <a:latin typeface="Times New Roman"/>
                <a:cs typeface="Times New Roman"/>
              </a:rPr>
              <a:t>er</a:t>
            </a:r>
            <a:r>
              <a:rPr lang="fr-FR" sz="1600" dirty="0">
                <a:latin typeface="Times New Roman"/>
                <a:cs typeface="Times New Roman"/>
              </a:rPr>
              <a:t> rebond. Et ainsi de suite. Evolution: varier les hauteurs de lancers, lancer la balle à la main.</a:t>
            </a:r>
          </a:p>
          <a:p>
            <a:pPr marL="11132" marR="4453" algn="just">
              <a:spcBef>
                <a:spcPts val="377"/>
              </a:spcBef>
            </a:pPr>
            <a:r>
              <a:rPr lang="fr-FR" sz="1600" dirty="0">
                <a:latin typeface="Times New Roman"/>
                <a:cs typeface="Times New Roman"/>
              </a:rPr>
              <a:t>4 – Les 2 patients se tiennent à 2,5 – 3 m du mur latéral. L’un lance une balle en mousse en cloche vers le mur, l’autre intercepte la balle dans sa raquette après le 1</a:t>
            </a:r>
            <a:r>
              <a:rPr lang="fr-FR" sz="1600" baseline="30000" dirty="0">
                <a:latin typeface="Times New Roman"/>
                <a:cs typeface="Times New Roman"/>
              </a:rPr>
              <a:t>er</a:t>
            </a:r>
            <a:r>
              <a:rPr lang="fr-FR" sz="1600" dirty="0">
                <a:latin typeface="Times New Roman"/>
                <a:cs typeface="Times New Roman"/>
              </a:rPr>
              <a:t> rebond. Et ainsi de suite. Evolutions: </a:t>
            </a:r>
          </a:p>
          <a:p>
            <a:pPr marL="296882" marR="4453" indent="-285750" algn="just">
              <a:spcBef>
                <a:spcPts val="377"/>
              </a:spcBef>
              <a:buFont typeface="Arial" panose="020B0604020202020204" pitchFamily="34" charset="0"/>
              <a:buChar char="•"/>
            </a:pPr>
            <a:r>
              <a:rPr lang="fr-FR" sz="1600" dirty="0">
                <a:latin typeface="Times New Roman"/>
                <a:cs typeface="Times New Roman"/>
              </a:rPr>
              <a:t>Varier les lancers (plancher puis mur, par-dessus l’épaule, en cloche par en-dessous).</a:t>
            </a:r>
          </a:p>
          <a:p>
            <a:pPr marL="296882" marR="4453" indent="-285750" algn="just">
              <a:spcBef>
                <a:spcPts val="377"/>
              </a:spcBef>
              <a:buFont typeface="Arial" panose="020B0604020202020204" pitchFamily="34" charset="0"/>
              <a:buChar char="•"/>
            </a:pPr>
            <a:r>
              <a:rPr lang="fr-FR" sz="1600" dirty="0">
                <a:latin typeface="Times New Roman"/>
                <a:cs typeface="Times New Roman"/>
              </a:rPr>
              <a:t>Envoyer la balle en la portant à plat avec la raquette.</a:t>
            </a:r>
          </a:p>
          <a:p>
            <a:pPr marL="296882" marR="4453" indent="-285750" algn="just">
              <a:spcBef>
                <a:spcPts val="377"/>
              </a:spcBef>
              <a:buFont typeface="Arial" panose="020B0604020202020204" pitchFamily="34" charset="0"/>
              <a:buChar char="•"/>
            </a:pPr>
            <a:r>
              <a:rPr lang="fr-FR" sz="1600" dirty="0">
                <a:latin typeface="Times New Roman"/>
                <a:cs typeface="Times New Roman"/>
              </a:rPr>
              <a:t>En solo et en continu avec balles en cloche.</a:t>
            </a:r>
          </a:p>
          <a:p>
            <a:pPr marL="296882" marR="4453" indent="-285750" algn="just">
              <a:spcBef>
                <a:spcPts val="377"/>
              </a:spcBef>
              <a:buFont typeface="Arial" panose="020B0604020202020204" pitchFamily="34" charset="0"/>
              <a:buChar char="•"/>
            </a:pPr>
            <a:r>
              <a:rPr lang="fr-FR" sz="1600" dirty="0">
                <a:latin typeface="Times New Roman"/>
                <a:cs typeface="Times New Roman"/>
              </a:rPr>
              <a:t>En solo et en continu avec balles lancées la raquette au-dessus de l’épaule.</a:t>
            </a:r>
          </a:p>
          <a:p>
            <a:pPr marL="11132" marR="4453" algn="just">
              <a:spcBef>
                <a:spcPts val="377"/>
              </a:spcBef>
            </a:pPr>
            <a:endParaRPr lang="fr-FR" sz="1600" dirty="0">
              <a:latin typeface="Times New Roman"/>
              <a:cs typeface="Times New Roman"/>
            </a:endParaRP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nSpc>
                <a:spcPct val="100000"/>
              </a:lnSpc>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a:t>
            </a:r>
            <a:r>
              <a:rPr lang="fr-FR" sz="1600" spc="-5" dirty="0">
                <a:latin typeface="Times New Roman"/>
                <a:cs typeface="Times New Roman"/>
              </a:rPr>
              <a:t> </a:t>
            </a:r>
            <a:r>
              <a:rPr lang="fr-FR" sz="1600" dirty="0">
                <a:latin typeface="Times New Roman"/>
                <a:cs typeface="Times New Roman"/>
              </a:rPr>
              <a:t>du</a:t>
            </a:r>
            <a:r>
              <a:rPr lang="fr-FR" sz="1600" spc="5" dirty="0">
                <a:latin typeface="Times New Roman"/>
                <a:cs typeface="Times New Roman"/>
              </a:rPr>
              <a:t> </a:t>
            </a:r>
            <a:r>
              <a:rPr lang="fr-FR" sz="1600" dirty="0">
                <a:latin typeface="Times New Roman"/>
                <a:cs typeface="Times New Roman"/>
              </a:rPr>
              <a:t>con</a:t>
            </a:r>
            <a:r>
              <a:rPr lang="fr-FR" sz="1600" spc="5" dirty="0">
                <a:latin typeface="Times New Roman"/>
                <a:cs typeface="Times New Roman"/>
              </a:rPr>
              <a:t>t</a:t>
            </a:r>
            <a:r>
              <a:rPr lang="fr-FR" sz="1600" dirty="0">
                <a:latin typeface="Times New Roman"/>
                <a:cs typeface="Times New Roman"/>
              </a:rPr>
              <a:t>rôle</a:t>
            </a:r>
            <a:r>
              <a:rPr lang="fr-FR" sz="1600" spc="-10" dirty="0">
                <a:latin typeface="Times New Roman"/>
                <a:cs typeface="Times New Roman"/>
              </a:rPr>
              <a:t> </a:t>
            </a:r>
            <a:r>
              <a:rPr lang="fr-FR" sz="1600" dirty="0">
                <a:latin typeface="Times New Roman"/>
                <a:cs typeface="Times New Roman"/>
              </a:rPr>
              <a:t>de la</a:t>
            </a:r>
            <a:r>
              <a:rPr lang="fr-FR" sz="1600" spc="-5" dirty="0">
                <a:latin typeface="Times New Roman"/>
                <a:cs typeface="Times New Roman"/>
              </a:rPr>
              <a:t> </a:t>
            </a:r>
            <a:r>
              <a:rPr lang="fr-FR" sz="1600" dirty="0">
                <a:latin typeface="Times New Roman"/>
                <a:cs typeface="Times New Roman"/>
              </a:rPr>
              <a:t>raque</a:t>
            </a:r>
            <a:r>
              <a:rPr lang="fr-FR" sz="1600" spc="5" dirty="0">
                <a:latin typeface="Times New Roman"/>
                <a:cs typeface="Times New Roman"/>
              </a:rPr>
              <a:t>t</a:t>
            </a:r>
            <a:r>
              <a:rPr lang="fr-FR" sz="1600" dirty="0">
                <a:latin typeface="Times New Roman"/>
                <a:cs typeface="Times New Roman"/>
              </a:rPr>
              <a:t>t</a:t>
            </a:r>
            <a:r>
              <a:rPr lang="fr-FR" sz="1600" spc="10" dirty="0">
                <a:latin typeface="Times New Roman"/>
                <a:cs typeface="Times New Roman"/>
              </a:rPr>
              <a:t>e</a:t>
            </a:r>
            <a:r>
              <a:rPr lang="fr-FR" sz="1600" dirty="0">
                <a:latin typeface="Times New Roman"/>
                <a:cs typeface="Times New Roman"/>
              </a:rPr>
              <a:t>.</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Raquettes, balles diverses (squash, racquetball, ping-pong).</a:t>
            </a:r>
            <a:endParaRPr sz="1600" dirty="0">
              <a:latin typeface="Times New Roman"/>
              <a:cs typeface="Times New Roman"/>
            </a:endParaRP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Contrôle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5</a:t>
            </a:fld>
            <a:endParaRPr dirty="0"/>
          </a:p>
        </p:txBody>
      </p:sp>
      <p:sp>
        <p:nvSpPr>
          <p:cNvPr id="7" name="Émoticône 6"/>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pic>
        <p:nvPicPr>
          <p:cNvPr id="8" name="Picture 17" descr="tip"/>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83632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300113"/>
            <a:ext cx="8928992" cy="4001095"/>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Apprendre à juger le rebond</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5 – Le patient tient sa raquette à plat avec une balle en mousse dessus. Il fait des tours sur lui-même en gardant la balle sur la raquette. Il peut tenir sa raquette à 2 mains. Le but est de faire le plus de tours sans faire tomber la balle.</a:t>
            </a:r>
          </a:p>
          <a:p>
            <a:pPr marL="11132" marR="4453" algn="just">
              <a:spcBef>
                <a:spcPts val="377"/>
              </a:spcBef>
            </a:pPr>
            <a:r>
              <a:rPr lang="fr-FR" sz="1600" dirty="0">
                <a:latin typeface="Times New Roman"/>
                <a:cs typeface="Times New Roman"/>
              </a:rPr>
              <a:t>6 – Le moniteur et le patient sont séparés de 3 m de part et d’autre du T. Le moniteur envoie la balle en mousse en direction du patient qui doit intercepter et conserver la balle dans sa raquette après le 1</a:t>
            </a:r>
            <a:r>
              <a:rPr lang="fr-FR" sz="1600" baseline="30000" dirty="0">
                <a:latin typeface="Times New Roman"/>
                <a:cs typeface="Times New Roman"/>
              </a:rPr>
              <a:t>er</a:t>
            </a:r>
            <a:r>
              <a:rPr lang="fr-FR" sz="1600" dirty="0">
                <a:latin typeface="Times New Roman"/>
                <a:cs typeface="Times New Roman"/>
              </a:rPr>
              <a:t> rebond. Evolutions: </a:t>
            </a:r>
          </a:p>
          <a:p>
            <a:pPr marL="296882" marR="4453" indent="-285750" algn="just">
              <a:spcBef>
                <a:spcPts val="377"/>
              </a:spcBef>
              <a:buFont typeface="Arial" panose="020B0604020202020204" pitchFamily="34" charset="0"/>
              <a:buChar char="•"/>
            </a:pPr>
            <a:r>
              <a:rPr lang="fr-FR" sz="1600" dirty="0">
                <a:latin typeface="Times New Roman"/>
                <a:cs typeface="Times New Roman"/>
              </a:rPr>
              <a:t>Varier les trajectoires (cloche, double-mur) et les longueurs.</a:t>
            </a:r>
          </a:p>
          <a:p>
            <a:pPr marL="296882" marR="4453" indent="-285750" algn="just">
              <a:spcBef>
                <a:spcPts val="377"/>
              </a:spcBef>
              <a:buFont typeface="Arial" panose="020B0604020202020204" pitchFamily="34" charset="0"/>
              <a:buChar char="•"/>
            </a:pPr>
            <a:r>
              <a:rPr lang="fr-FR" sz="1600" dirty="0">
                <a:latin typeface="Times New Roman"/>
                <a:cs typeface="Times New Roman"/>
              </a:rPr>
              <a:t>Varier les types de balles.</a:t>
            </a:r>
          </a:p>
          <a:p>
            <a:pPr marL="11132" marR="4453" algn="just">
              <a:spcBef>
                <a:spcPts val="377"/>
              </a:spcBef>
            </a:pPr>
            <a:endParaRPr lang="fr-FR" sz="1600" dirty="0">
              <a:latin typeface="Times New Roman"/>
              <a:cs typeface="Times New Roman"/>
            </a:endParaRP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nSpc>
                <a:spcPct val="100000"/>
              </a:lnSpc>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a:t>
            </a:r>
            <a:r>
              <a:rPr lang="fr-FR" sz="1600" spc="-5" dirty="0">
                <a:latin typeface="Times New Roman"/>
                <a:cs typeface="Times New Roman"/>
              </a:rPr>
              <a:t> </a:t>
            </a:r>
            <a:r>
              <a:rPr lang="fr-FR" sz="1600" dirty="0">
                <a:latin typeface="Times New Roman"/>
                <a:cs typeface="Times New Roman"/>
              </a:rPr>
              <a:t>du</a:t>
            </a:r>
            <a:r>
              <a:rPr lang="fr-FR" sz="1600" spc="5" dirty="0">
                <a:latin typeface="Times New Roman"/>
                <a:cs typeface="Times New Roman"/>
              </a:rPr>
              <a:t> </a:t>
            </a:r>
            <a:r>
              <a:rPr lang="fr-FR" sz="1600" dirty="0">
                <a:latin typeface="Times New Roman"/>
                <a:cs typeface="Times New Roman"/>
              </a:rPr>
              <a:t>con</a:t>
            </a:r>
            <a:r>
              <a:rPr lang="fr-FR" sz="1600" spc="5" dirty="0">
                <a:latin typeface="Times New Roman"/>
                <a:cs typeface="Times New Roman"/>
              </a:rPr>
              <a:t>t</a:t>
            </a:r>
            <a:r>
              <a:rPr lang="fr-FR" sz="1600" dirty="0">
                <a:latin typeface="Times New Roman"/>
                <a:cs typeface="Times New Roman"/>
              </a:rPr>
              <a:t>rôle</a:t>
            </a:r>
            <a:r>
              <a:rPr lang="fr-FR" sz="1600" spc="-10" dirty="0">
                <a:latin typeface="Times New Roman"/>
                <a:cs typeface="Times New Roman"/>
              </a:rPr>
              <a:t> </a:t>
            </a:r>
            <a:r>
              <a:rPr lang="fr-FR" sz="1600" dirty="0">
                <a:latin typeface="Times New Roman"/>
                <a:cs typeface="Times New Roman"/>
              </a:rPr>
              <a:t>de la</a:t>
            </a:r>
            <a:r>
              <a:rPr lang="fr-FR" sz="1600" spc="-5" dirty="0">
                <a:latin typeface="Times New Roman"/>
                <a:cs typeface="Times New Roman"/>
              </a:rPr>
              <a:t> </a:t>
            </a:r>
            <a:r>
              <a:rPr lang="fr-FR" sz="1600" dirty="0">
                <a:latin typeface="Times New Roman"/>
                <a:cs typeface="Times New Roman"/>
              </a:rPr>
              <a:t>raque</a:t>
            </a:r>
            <a:r>
              <a:rPr lang="fr-FR" sz="1600" spc="5" dirty="0">
                <a:latin typeface="Times New Roman"/>
                <a:cs typeface="Times New Roman"/>
              </a:rPr>
              <a:t>t</a:t>
            </a:r>
            <a:r>
              <a:rPr lang="fr-FR" sz="1600" dirty="0">
                <a:latin typeface="Times New Roman"/>
                <a:cs typeface="Times New Roman"/>
              </a:rPr>
              <a:t>t</a:t>
            </a:r>
            <a:r>
              <a:rPr lang="fr-FR" sz="1600" spc="10" dirty="0">
                <a:latin typeface="Times New Roman"/>
                <a:cs typeface="Times New Roman"/>
              </a:rPr>
              <a:t>e</a:t>
            </a:r>
            <a:r>
              <a:rPr lang="fr-FR" sz="1600" dirty="0">
                <a:latin typeface="Times New Roman"/>
                <a:cs typeface="Times New Roman"/>
              </a:rPr>
              <a:t>.</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Raquettes, balles diverses (squash, racquetball, mousse).</a:t>
            </a:r>
            <a:endParaRPr sz="1600" dirty="0">
              <a:latin typeface="Times New Roman"/>
              <a:cs typeface="Times New Roman"/>
            </a:endParaRP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Contrôle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6</a:t>
            </a:fld>
            <a:endParaRPr dirty="0"/>
          </a:p>
        </p:txBody>
      </p:sp>
      <p:sp>
        <p:nvSpPr>
          <p:cNvPr id="7" name="Émoticône 6"/>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pic>
        <p:nvPicPr>
          <p:cNvPr id="8" name="Picture 17" descr="tip"/>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40542977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691680" y="3035858"/>
            <a:ext cx="5688632"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3 – Séance 3</a:t>
            </a:r>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7</a:t>
            </a:fld>
            <a:endParaRPr dirty="0"/>
          </a:p>
        </p:txBody>
      </p:sp>
    </p:spTree>
    <p:extLst>
      <p:ext uri="{BB962C8B-B14F-4D97-AF65-F5344CB8AC3E}">
        <p14:creationId xmlns:p14="http://schemas.microsoft.com/office/powerpoint/2010/main" val="39007983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908720"/>
            <a:ext cx="8928992" cy="5775940"/>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Balle attachée à un fil (exercice adapté pour les 6 – 11 ans)</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1 – Le moniteur se tient bras tendu face au patient avec une petite balle en mousse suspendue à 50 cm du sol. Le patient tient sa raquette armée en CD puis déclenche sa frappe. La tête de raquette se déplace du haut vers le bas.</a:t>
            </a:r>
          </a:p>
          <a:p>
            <a:pPr marL="11132" marR="4453" algn="just">
              <a:spcBef>
                <a:spcPts val="377"/>
              </a:spcBef>
            </a:pPr>
            <a:r>
              <a:rPr lang="fr-FR" sz="1600" dirty="0">
                <a:latin typeface="Times New Roman"/>
                <a:cs typeface="Times New Roman"/>
              </a:rPr>
              <a:t>2 – Le moniteur se tient bras tendu face au patient avec une petite balle en mousse suspendue à 1 m du sol. Le patient tient sa raquette armée en CD puis déclenche sa frappe de volée. La tête de raquette se déplace pratiquement sur un même plan.</a:t>
            </a:r>
          </a:p>
          <a:p>
            <a:pPr marL="11132" marR="4453" algn="just">
              <a:spcBef>
                <a:spcPts val="377"/>
              </a:spcBef>
            </a:pPr>
            <a:r>
              <a:rPr lang="fr-FR" sz="1600" dirty="0">
                <a:latin typeface="Times New Roman"/>
                <a:cs typeface="Times New Roman"/>
              </a:rPr>
              <a:t>3 – Le moniteur se tient bras tendu face au patient avec une petite balle en mousse suspendue et effectuant un mouvement pendulaire d’avant en arrière. Le patient tient sa raquette armée en CD puis déclenche sa frappe au moment où la balle est la plus proche de lui. Il doit prendre son temps sur la rotation du buste et sur la frappe.</a:t>
            </a:r>
          </a:p>
          <a:p>
            <a:pPr marL="11132" marR="4453" algn="just">
              <a:spcBef>
                <a:spcPts val="377"/>
              </a:spcBef>
            </a:pPr>
            <a:r>
              <a:rPr lang="fr-FR" sz="1600" dirty="0">
                <a:latin typeface="Times New Roman"/>
                <a:cs typeface="Times New Roman"/>
              </a:rPr>
              <a:t>4 – Le moniteur se tient face au patient avec une petite balle en mousse suspendue effectuant des rotations dans le sens horaire. Le patient tient sa raquette armée en CD puis déclenche sa frappe de volée au moment où la balle est la plus proche de lui et au niveau de son épaule. Il doit prendre son temps sur la rotation du buste et sur la frappe. </a:t>
            </a:r>
          </a:p>
          <a:p>
            <a:pPr marL="11132" marR="4453" algn="just">
              <a:spcBef>
                <a:spcPts val="377"/>
              </a:spcBef>
            </a:pPr>
            <a:endParaRPr lang="fr-FR" sz="1600" dirty="0">
              <a:latin typeface="Times New Roman"/>
              <a:cs typeface="Times New Roman"/>
            </a:endParaRP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nSpc>
                <a:spcPct val="100000"/>
              </a:lnSpc>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 de la préparation et du</a:t>
            </a:r>
            <a:r>
              <a:rPr lang="fr-FR" sz="1600" spc="5" dirty="0">
                <a:latin typeface="Times New Roman"/>
                <a:cs typeface="Times New Roman"/>
              </a:rPr>
              <a:t> </a:t>
            </a:r>
            <a:r>
              <a:rPr lang="fr-FR" sz="1600" dirty="0">
                <a:latin typeface="Times New Roman"/>
                <a:cs typeface="Times New Roman"/>
              </a:rPr>
              <a:t>placement.</a:t>
            </a:r>
          </a:p>
          <a:p>
            <a:pPr marL="12700">
              <a:lnSpc>
                <a:spcPct val="100000"/>
              </a:lnSpc>
              <a:spcBef>
                <a:spcPts val="430"/>
              </a:spcBef>
            </a:pPr>
            <a:r>
              <a:rPr lang="fr-FR" sz="1600" dirty="0">
                <a:latin typeface="Times New Roman"/>
                <a:cs typeface="Times New Roman"/>
              </a:rPr>
              <a:t>Développement de la notion de synchronisation des étapes jusqu’à la frappe.</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en mousse, ficelle.</a:t>
            </a:r>
            <a:endParaRPr sz="1600" dirty="0">
              <a:latin typeface="Times New Roman"/>
              <a:cs typeface="Times New Roman"/>
            </a:endParaRP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Préparation et frappe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8</a:t>
            </a:fld>
            <a:endParaRPr dirty="0"/>
          </a:p>
        </p:txBody>
      </p:sp>
      <p:sp>
        <p:nvSpPr>
          <p:cNvPr id="7" name="Émoticône 6"/>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pic>
        <p:nvPicPr>
          <p:cNvPr id="8" name="Picture 17" descr="tip"/>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7502711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360894"/>
            <a:ext cx="8928992" cy="3652282"/>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Balle attachée à un fil (exercice adapté pour les 6 – 11 ans)</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5 – Le moniteur se tient à 4 m face au patient avec une petite balle en mousse suspendue effectuant des rotations. Le patient se déplace raquette armée en CD, se place, puis déclenche sa frappe au moment où la balle est la plus proche de lui. Il doit coordonner son déplacement vers la balle et sa frappe, au bon moment.</a:t>
            </a:r>
          </a:p>
          <a:p>
            <a:pPr marL="11132" marR="4453" algn="just">
              <a:spcBef>
                <a:spcPts val="377"/>
              </a:spcBef>
            </a:pPr>
            <a:r>
              <a:rPr lang="fr-FR" sz="1600" dirty="0">
                <a:latin typeface="Times New Roman"/>
                <a:cs typeface="Times New Roman"/>
              </a:rPr>
              <a:t>6 - Le moniteur se tient bras tendu face au patient avec une petite balle en mousse enroulée autour d’un fil. Le moniteur lâche la balle. Le patient tient sa raquette armée en CD puis déclenche sa frappe. La tête de raquette se déplace du haut vers le bas si le fil est complètement déroulé. Sinon, la tête de raquette se déplace pratiquement sur un même plan, comme pour une volée.</a:t>
            </a:r>
          </a:p>
          <a:p>
            <a:pPr marL="11132" marR="4453" algn="just">
              <a:spcBef>
                <a:spcPts val="377"/>
              </a:spcBef>
            </a:pPr>
            <a:endParaRPr lang="fr-FR" sz="1600" dirty="0">
              <a:latin typeface="Times New Roman"/>
              <a:cs typeface="Times New Roman"/>
            </a:endParaRP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nSpc>
                <a:spcPct val="100000"/>
              </a:lnSpc>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 du déplacement, de la préparation et du</a:t>
            </a:r>
            <a:r>
              <a:rPr lang="fr-FR" sz="1600" spc="5" dirty="0">
                <a:latin typeface="Times New Roman"/>
                <a:cs typeface="Times New Roman"/>
              </a:rPr>
              <a:t> </a:t>
            </a:r>
            <a:r>
              <a:rPr lang="fr-FR" sz="1600" dirty="0">
                <a:latin typeface="Times New Roman"/>
                <a:cs typeface="Times New Roman"/>
              </a:rPr>
              <a:t>placement.</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en mousse, ficelle.</a:t>
            </a:r>
            <a:endParaRPr sz="1600" dirty="0">
              <a:latin typeface="Times New Roman"/>
              <a:cs typeface="Times New Roman"/>
            </a:endParaRP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Préparation et frappe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9</a:t>
            </a:fld>
            <a:endParaRPr dirty="0"/>
          </a:p>
        </p:txBody>
      </p:sp>
      <p:sp>
        <p:nvSpPr>
          <p:cNvPr id="7" name="Émoticône 6"/>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pic>
        <p:nvPicPr>
          <p:cNvPr id="8" name="Picture 17" descr="tip"/>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227264035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17943</TotalTime>
  <Words>5953</Words>
  <Application>Microsoft Office PowerPoint</Application>
  <PresentationFormat>Affichage à l'écran (4:3)</PresentationFormat>
  <Paragraphs>475</Paragraphs>
  <Slides>45</Slides>
  <Notes>45</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45</vt:i4>
      </vt:variant>
    </vt:vector>
  </HeadingPairs>
  <TitlesOfParts>
    <vt:vector size="49" baseType="lpstr">
      <vt:lpstr>Arial</vt:lpstr>
      <vt:lpstr>Calibri</vt:lpstr>
      <vt:lpstr>Times New Roman</vt:lpstr>
      <vt:lpstr>Thème Office</vt:lpstr>
      <vt:lpstr>Présentation PowerPoint</vt:lpstr>
      <vt:lpstr>Trajectoires</vt:lpstr>
      <vt:lpstr>Trajectoires</vt:lpstr>
      <vt:lpstr>Présentation PowerPoint</vt:lpstr>
      <vt:lpstr>Contrôle</vt:lpstr>
      <vt:lpstr>Contrôle</vt:lpstr>
      <vt:lpstr>Présentation PowerPoint</vt:lpstr>
      <vt:lpstr>Préparation et frappe</vt:lpstr>
      <vt:lpstr>Préparation et frappe</vt:lpstr>
      <vt:lpstr>Présentation PowerPoint</vt:lpstr>
      <vt:lpstr>Placement et frappe</vt:lpstr>
      <vt:lpstr>Placement et frappe</vt:lpstr>
      <vt:lpstr>Présentation PowerPoint</vt:lpstr>
      <vt:lpstr>Préparation et Placement </vt:lpstr>
      <vt:lpstr>Présentation PowerPoint</vt:lpstr>
      <vt:lpstr>Coordination</vt:lpstr>
      <vt:lpstr>Présentation PowerPoint</vt:lpstr>
      <vt:lpstr>Contrôle</vt:lpstr>
      <vt:lpstr>Contrôle</vt:lpstr>
      <vt:lpstr>Présentation PowerPoint</vt:lpstr>
      <vt:lpstr>Trajectoires</vt:lpstr>
      <vt:lpstr>Présentation PowerPoint</vt:lpstr>
      <vt:lpstr>Trajectoires</vt:lpstr>
      <vt:lpstr>Orientation</vt:lpstr>
      <vt:lpstr>Présentation PowerPoint</vt:lpstr>
      <vt:lpstr>Trajectoires</vt:lpstr>
      <vt:lpstr>Présentation PowerPoint</vt:lpstr>
      <vt:lpstr>Synchronisation</vt:lpstr>
      <vt:lpstr>Synchronisation</vt:lpstr>
      <vt:lpstr>Synchronisation</vt:lpstr>
      <vt:lpstr>Présentation PowerPoint</vt:lpstr>
      <vt:lpstr>Contrôle</vt:lpstr>
      <vt:lpstr>Contrôle</vt:lpstr>
      <vt:lpstr>Présentation PowerPoint</vt:lpstr>
      <vt:lpstr>Contrôle</vt:lpstr>
      <vt:lpstr>Contrôle</vt:lpstr>
      <vt:lpstr>Présentation PowerPoint</vt:lpstr>
      <vt:lpstr>Contrôle</vt:lpstr>
      <vt:lpstr>Présentation PowerPoint</vt:lpstr>
      <vt:lpstr>Contrôle</vt:lpstr>
      <vt:lpstr>Contrôle</vt:lpstr>
      <vt:lpstr>Contrôle</vt:lpstr>
      <vt:lpstr>Présentation PowerPoint</vt:lpstr>
      <vt:lpstr>Placement</vt:lpstr>
      <vt:lpstr>Placement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Roland Bassibey</dc:creator>
  <cp:lastModifiedBy>RBA</cp:lastModifiedBy>
  <cp:revision>307</cp:revision>
  <dcterms:created xsi:type="dcterms:W3CDTF">2016-11-05T11:30:01Z</dcterms:created>
  <dcterms:modified xsi:type="dcterms:W3CDTF">2019-02-18T15:36:23Z</dcterms:modified>
</cp:coreProperties>
</file>