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7" r:id="rId2"/>
    <p:sldId id="283" r:id="rId3"/>
    <p:sldId id="284" r:id="rId4"/>
    <p:sldId id="285" r:id="rId5"/>
    <p:sldId id="286" r:id="rId6"/>
    <p:sldId id="288" r:id="rId7"/>
    <p:sldId id="290" r:id="rId8"/>
    <p:sldId id="291" r:id="rId9"/>
    <p:sldId id="292" r:id="rId10"/>
    <p:sldId id="293" r:id="rId11"/>
    <p:sldId id="294" r:id="rId12"/>
    <p:sldId id="295" r:id="rId13"/>
    <p:sldId id="296" r:id="rId14"/>
    <p:sldId id="297" r:id="rId15"/>
    <p:sldId id="298" r:id="rId16"/>
    <p:sldId id="299" r:id="rId17"/>
    <p:sldId id="300" r:id="rId18"/>
    <p:sldId id="302" r:id="rId19"/>
    <p:sldId id="301" r:id="rId20"/>
    <p:sldId id="303" r:id="rId21"/>
    <p:sldId id="304" r:id="rId22"/>
    <p:sldId id="305" r:id="rId23"/>
    <p:sldId id="306" r:id="rId24"/>
    <p:sldId id="307" r:id="rId25"/>
    <p:sldId id="308" r:id="rId26"/>
    <p:sldId id="309" r:id="rId27"/>
    <p:sldId id="311" r:id="rId28"/>
    <p:sldId id="310" r:id="rId29"/>
    <p:sldId id="313" r:id="rId30"/>
    <p:sldId id="315"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38" autoAdjust="0"/>
    <p:restoredTop sz="94660"/>
  </p:normalViewPr>
  <p:slideViewPr>
    <p:cSldViewPr>
      <p:cViewPr varScale="1">
        <p:scale>
          <a:sx n="75" d="100"/>
          <a:sy n="75" d="100"/>
        </p:scale>
        <p:origin x="66" y="9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18/02/2019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18/02/2019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746324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611239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359039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970599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219707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755228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5039232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1040454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9037458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003289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852337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4346508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515789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3466977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6667488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807644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3139662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941289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878546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1991468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4405382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831659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2608376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053012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486504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664132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1832620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427086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595957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941916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18/02/2019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18/02/2019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18/02/2019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18/02/2019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1, </a:t>
            </a:r>
            <a:r>
              <a:rPr lang="fr-FR" sz="2800" b="1" dirty="0"/>
              <a:t>1/3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780955"/>
            <a:ext cx="8928992" cy="603242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à la frappe de balle et à son contrôle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lance à la verticale une balle de </a:t>
            </a:r>
            <a:r>
              <a:rPr lang="fr-FR" sz="1600" dirty="0" err="1">
                <a:latin typeface="Times New Roman"/>
                <a:cs typeface="Times New Roman"/>
              </a:rPr>
              <a:t>racquetball</a:t>
            </a:r>
            <a:r>
              <a:rPr lang="fr-FR" sz="1600" dirty="0">
                <a:latin typeface="Times New Roman"/>
                <a:cs typeface="Times New Roman"/>
              </a:rPr>
              <a:t> posée sur le tamis de sa raquette. Le but est de rattraper la balle après son 1</a:t>
            </a:r>
            <a:r>
              <a:rPr lang="fr-FR" sz="1600" baseline="30000" dirty="0">
                <a:latin typeface="Times New Roman"/>
                <a:cs typeface="Times New Roman"/>
              </a:rPr>
              <a:t>er</a:t>
            </a:r>
            <a:r>
              <a:rPr lang="fr-FR" sz="1600" dirty="0">
                <a:latin typeface="Times New Roman"/>
                <a:cs typeface="Times New Roman"/>
              </a:rPr>
              <a:t> rebond. La raquette est tenue à une main. Evolutions: </a:t>
            </a:r>
          </a:p>
          <a:p>
            <a:pPr marL="354032" marR="4453" indent="-342900" algn="just">
              <a:spcBef>
                <a:spcPts val="377"/>
              </a:spcBef>
              <a:buFont typeface="+mj-lt"/>
              <a:buAutoNum type="alphaLcParenR"/>
            </a:pPr>
            <a:r>
              <a:rPr lang="fr-FR" sz="1600" dirty="0">
                <a:latin typeface="Times New Roman"/>
                <a:cs typeface="Times New Roman"/>
              </a:rPr>
              <a:t>Changer de main.</a:t>
            </a:r>
          </a:p>
          <a:p>
            <a:pPr marL="354032" marR="4453" indent="-342900" algn="just">
              <a:spcBef>
                <a:spcPts val="377"/>
              </a:spcBef>
              <a:buFont typeface="+mj-lt"/>
              <a:buAutoNum type="alphaLcParenR"/>
            </a:pPr>
            <a:r>
              <a:rPr lang="fr-FR" sz="1600" dirty="0">
                <a:latin typeface="Times New Roman"/>
                <a:cs typeface="Times New Roman"/>
              </a:rPr>
              <a:t>Geste de RV, paume de la main vers le bas.</a:t>
            </a:r>
          </a:p>
          <a:p>
            <a:pPr marL="354032" marR="4453" indent="-342900" algn="just">
              <a:spcBef>
                <a:spcPts val="377"/>
              </a:spcBef>
              <a:buFont typeface="+mj-lt"/>
              <a:buAutoNum type="alphaLcParenR"/>
            </a:pPr>
            <a:r>
              <a:rPr lang="fr-FR" sz="1600" dirty="0">
                <a:latin typeface="Times New Roman"/>
                <a:cs typeface="Times New Roman"/>
              </a:rPr>
              <a:t>Enchainer une frappe de CD en l’air après le 1</a:t>
            </a:r>
            <a:r>
              <a:rPr lang="fr-FR" sz="1600" baseline="30000" dirty="0">
                <a:latin typeface="Times New Roman"/>
                <a:cs typeface="Times New Roman"/>
              </a:rPr>
              <a:t>er</a:t>
            </a:r>
            <a:r>
              <a:rPr lang="fr-FR" sz="1600" dirty="0">
                <a:latin typeface="Times New Roman"/>
                <a:cs typeface="Times New Roman"/>
              </a:rPr>
              <a:t> rebond et ainsi de suite.</a:t>
            </a:r>
          </a:p>
          <a:p>
            <a:pPr marL="354032" marR="4453" indent="-342900" algn="just">
              <a:spcBef>
                <a:spcPts val="377"/>
              </a:spcBef>
              <a:buFont typeface="+mj-lt"/>
              <a:buAutoNum type="alphaLcParenR"/>
            </a:pPr>
            <a:r>
              <a:rPr lang="fr-FR" sz="1600" dirty="0">
                <a:latin typeface="Times New Roman"/>
                <a:cs typeface="Times New Roman"/>
              </a:rPr>
              <a:t>Idem c) avec une frappe en CD, un rebond, puis une frappe en RV, etc.</a:t>
            </a:r>
          </a:p>
          <a:p>
            <a:pPr marL="354032" marR="4453" indent="-342900" algn="just">
              <a:spcBef>
                <a:spcPts val="377"/>
              </a:spcBef>
              <a:buFont typeface="+mj-lt"/>
              <a:buAutoNum type="alphaLcParenR"/>
            </a:pPr>
            <a:r>
              <a:rPr lang="fr-FR" sz="1600" dirty="0">
                <a:latin typeface="Times New Roman"/>
                <a:cs typeface="Times New Roman"/>
              </a:rPr>
              <a:t>Idem c) mais sur ¼ de terrain uniquement.</a:t>
            </a:r>
          </a:p>
          <a:p>
            <a:pPr marL="354032" marR="4453" indent="-342900" algn="just">
              <a:spcBef>
                <a:spcPts val="377"/>
              </a:spcBef>
              <a:buFont typeface="+mj-lt"/>
              <a:buAutoNum type="alphaLcParenR"/>
            </a:pPr>
            <a:r>
              <a:rPr lang="fr-FR" sz="1600" dirty="0">
                <a:latin typeface="Times New Roman"/>
                <a:cs typeface="Times New Roman"/>
              </a:rPr>
              <a:t>Idem d) mais devant la ligne médiane uniquement.</a:t>
            </a:r>
          </a:p>
          <a:p>
            <a:pPr marL="354032" marR="4453" indent="-342900" algn="just">
              <a:spcBef>
                <a:spcPts val="377"/>
              </a:spcBef>
              <a:buFont typeface="+mj-lt"/>
              <a:buAutoNum type="alphaLcParenR"/>
            </a:pPr>
            <a:r>
              <a:rPr lang="fr-FR" sz="1600" dirty="0">
                <a:latin typeface="Times New Roman"/>
                <a:cs typeface="Times New Roman"/>
              </a:rPr>
              <a:t>Dans couloir 1 et 2 derrière la ligne médiane, la raquette tenue à deux mains. Puis tenir la raquette d’une seule main, puis changer de main.</a:t>
            </a:r>
          </a:p>
          <a:p>
            <a:pPr marL="354032" marR="4453" indent="-342900" algn="just">
              <a:spcBef>
                <a:spcPts val="377"/>
              </a:spcBef>
              <a:buFont typeface="+mj-lt"/>
              <a:buAutoNum type="alphaLcParenR"/>
            </a:pPr>
            <a:r>
              <a:rPr lang="fr-FR" sz="1600" dirty="0">
                <a:latin typeface="Times New Roman"/>
                <a:cs typeface="Times New Roman"/>
              </a:rPr>
              <a:t>Idem c) dans le carré de service uniquement.</a:t>
            </a:r>
          </a:p>
          <a:p>
            <a:pPr marL="354032" marR="4453" indent="-342900" algn="just">
              <a:spcBef>
                <a:spcPts val="377"/>
              </a:spcBef>
              <a:buFont typeface="+mj-lt"/>
              <a:buAutoNum type="alphaLcParenR"/>
            </a:pPr>
            <a:r>
              <a:rPr lang="fr-FR" sz="1600" dirty="0">
                <a:latin typeface="Times New Roman"/>
                <a:cs typeface="Times New Roman"/>
              </a:rPr>
              <a:t>Idem h) avec une frappe en CD, un rebond, puis une frappe en RV, etc.</a:t>
            </a:r>
          </a:p>
          <a:p>
            <a:pPr marL="11132" marR="4453" algn="just">
              <a:spcBef>
                <a:spcPts val="377"/>
              </a:spcBef>
            </a:pPr>
            <a:r>
              <a:rPr lang="fr-FR" sz="1600" dirty="0">
                <a:latin typeface="Times New Roman"/>
                <a:cs typeface="Times New Roman"/>
              </a:rPr>
              <a:t>2 –  Jeu entre le moniteur et le patient: chacun se place dans le carré de service et frappe la balle en cloche de manière à ce qu’elle rebondisse entre le carré de service et la ligne du milieu, et ainsi de suite. </a:t>
            </a:r>
          </a:p>
          <a:p>
            <a:pPr marL="11132" marR="4453" algn="just">
              <a:spcBef>
                <a:spcPts val="377"/>
              </a:spcBef>
            </a:pPr>
            <a:r>
              <a:rPr lang="fr-FR" sz="1600" dirty="0">
                <a:latin typeface="Times New Roman"/>
                <a:cs typeface="Times New Roman"/>
              </a:rPr>
              <a:t>Evolution: faire un contrôle de la balle puis la laisser rebondir avant de la renvoyer vers son partenaire.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balle.</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a:t>
            </a:r>
            <a:r>
              <a:rPr lang="fr-FR" sz="1600" dirty="0" err="1">
                <a:latin typeface="Times New Roman"/>
                <a:cs typeface="Times New Roman"/>
              </a:rPr>
              <a:t>racquetball</a:t>
            </a:r>
            <a:r>
              <a:rPr lang="fr-FR" sz="1600" dirty="0">
                <a:latin typeface="Times New Roman"/>
                <a:cs typeface="Times New Roman"/>
              </a:rPr>
              <a: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067668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2, </a:t>
            </a:r>
            <a:r>
              <a:rPr lang="fr-FR" sz="2800" b="1" dirty="0"/>
              <a:t>3/3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spTree>
    <p:extLst>
      <p:ext uri="{BB962C8B-B14F-4D97-AF65-F5344CB8AC3E}">
        <p14:creationId xmlns:p14="http://schemas.microsoft.com/office/powerpoint/2010/main" val="2675437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2232347"/>
            <a:ext cx="8928992" cy="28623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au jeu devant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moniteur et le patient se placent de part et d’autre de la ligne médiane. Le moniteur envoie une balle de </a:t>
            </a:r>
            <a:r>
              <a:rPr lang="fr-FR" sz="1600" dirty="0" err="1">
                <a:latin typeface="Times New Roman"/>
                <a:cs typeface="Times New Roman"/>
              </a:rPr>
              <a:t>racquetball</a:t>
            </a:r>
            <a:r>
              <a:rPr lang="fr-FR" sz="1600" dirty="0">
                <a:latin typeface="Times New Roman"/>
                <a:cs typeface="Times New Roman"/>
              </a:rPr>
              <a:t> frappée lentement vers le patient qui frappe à son tour après le 2</a:t>
            </a:r>
            <a:r>
              <a:rPr lang="fr-FR" sz="1600" baseline="30000" dirty="0">
                <a:latin typeface="Times New Roman"/>
                <a:cs typeface="Times New Roman"/>
              </a:rPr>
              <a:t>ème</a:t>
            </a:r>
            <a:r>
              <a:rPr lang="fr-FR" sz="1600" dirty="0">
                <a:latin typeface="Times New Roman"/>
                <a:cs typeface="Times New Roman"/>
              </a:rPr>
              <a:t> rebond. La balle est échangée de plus en plus bas et de plus en plus lentement. </a:t>
            </a:r>
          </a:p>
          <a:p>
            <a:pPr marL="11132" marR="4453" algn="just">
              <a:spcBef>
                <a:spcPts val="377"/>
              </a:spcBef>
            </a:pPr>
            <a:r>
              <a:rPr lang="fr-FR" sz="1600" dirty="0" err="1">
                <a:latin typeface="Times New Roman"/>
                <a:cs typeface="Times New Roman"/>
              </a:rPr>
              <a:t>Evolutions</a:t>
            </a:r>
            <a:r>
              <a:rPr lang="fr-FR" sz="1600" dirty="0">
                <a:latin typeface="Times New Roman"/>
                <a:cs typeface="Times New Roman"/>
              </a:rPr>
              <a:t>: jouer avec une balle en mousse lente.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Découverte</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spc="-10" dirty="0">
                <a:latin typeface="Times New Roman"/>
                <a:cs typeface="Times New Roman"/>
              </a:rPr>
              <a:t>m</a:t>
            </a:r>
            <a:r>
              <a:rPr lang="fr-FR" sz="1600" dirty="0">
                <a:latin typeface="Times New Roman"/>
                <a:cs typeface="Times New Roman"/>
              </a:rPr>
              <a:t>a</a:t>
            </a:r>
            <a:r>
              <a:rPr lang="fr-FR" sz="1600" spc="5" dirty="0">
                <a:latin typeface="Times New Roman"/>
                <a:cs typeface="Times New Roman"/>
              </a:rPr>
              <a:t>t</a:t>
            </a:r>
            <a:r>
              <a:rPr lang="fr-FR" sz="1600" dirty="0">
                <a:latin typeface="Times New Roman"/>
                <a:cs typeface="Times New Roman"/>
              </a:rPr>
              <a:t>ch de</a:t>
            </a:r>
            <a:r>
              <a:rPr lang="fr-FR" sz="1600" spc="-5" dirty="0">
                <a:latin typeface="Times New Roman"/>
                <a:cs typeface="Times New Roman"/>
              </a:rPr>
              <a:t> </a:t>
            </a:r>
            <a:r>
              <a:rPr lang="fr-FR" sz="1600" dirty="0">
                <a:latin typeface="Times New Roman"/>
                <a:cs typeface="Times New Roman"/>
              </a:rPr>
              <a:t>squash ad</a:t>
            </a:r>
            <a:r>
              <a:rPr lang="fr-FR" sz="1600" spc="5" dirty="0">
                <a:latin typeface="Times New Roman"/>
                <a:cs typeface="Times New Roman"/>
              </a:rPr>
              <a:t>a</a:t>
            </a:r>
            <a:r>
              <a:rPr lang="fr-FR" sz="1600" dirty="0">
                <a:latin typeface="Times New Roman"/>
                <a:cs typeface="Times New Roman"/>
              </a:rPr>
              <a:t>pt</a:t>
            </a:r>
            <a:r>
              <a:rPr lang="fr-FR" sz="1600" spc="5" dirty="0">
                <a:latin typeface="Times New Roman"/>
                <a:cs typeface="Times New Roman"/>
              </a:rPr>
              <a:t>é</a:t>
            </a:r>
            <a:r>
              <a:rPr lang="fr-FR" sz="1600" dirty="0">
                <a:latin typeface="Times New Roman"/>
                <a:cs typeface="Times New Roman"/>
              </a:rPr>
              <a:t>e</a:t>
            </a:r>
            <a:r>
              <a:rPr lang="fr-FR" sz="1600" spc="-10" dirty="0">
                <a:latin typeface="Times New Roman"/>
                <a:cs typeface="Times New Roman"/>
              </a:rPr>
              <a:t> </a:t>
            </a:r>
            <a:r>
              <a:rPr lang="fr-FR" sz="1600" dirty="0">
                <a:latin typeface="Times New Roman"/>
                <a:cs typeface="Times New Roman"/>
              </a:rPr>
              <a:t>aux capacités du patient</a:t>
            </a:r>
            <a:r>
              <a:rPr lang="fr-FR" sz="1600" spc="-60" dirty="0">
                <a:latin typeface="Times New Roman"/>
                <a:cs typeface="Times New Roman"/>
              </a:rPr>
              <a:t>.</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a:t>
            </a:r>
            <a:r>
              <a:rPr lang="fr-FR" sz="1600" dirty="0" err="1">
                <a:latin typeface="Times New Roman"/>
                <a:cs typeface="Times New Roman"/>
              </a:rPr>
              <a:t>racquetball</a:t>
            </a:r>
            <a:r>
              <a:rPr lang="fr-FR" sz="1600" dirty="0">
                <a:latin typeface="Times New Roman"/>
                <a:cs typeface="Times New Roman"/>
              </a:rPr>
              <a:t>, balle en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Jeux</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071730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3, </a:t>
            </a:r>
            <a:r>
              <a:rPr lang="fr-FR" sz="2800" b="1" dirty="0"/>
              <a:t>1/3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Tree>
    <p:extLst>
      <p:ext uri="{BB962C8B-B14F-4D97-AF65-F5344CB8AC3E}">
        <p14:creationId xmlns:p14="http://schemas.microsoft.com/office/powerpoint/2010/main" val="3027109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44516"/>
            <a:ext cx="8928992" cy="479105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la vitesse et le rebond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se place face au patient et lance par en-dessous à la verticale une balle de </a:t>
            </a:r>
            <a:r>
              <a:rPr lang="fr-FR" sz="1600" dirty="0" err="1">
                <a:latin typeface="Times New Roman"/>
                <a:cs typeface="Times New Roman"/>
              </a:rPr>
              <a:t>racquetball</a:t>
            </a:r>
            <a:r>
              <a:rPr lang="fr-FR" sz="1600" dirty="0">
                <a:latin typeface="Times New Roman"/>
                <a:cs typeface="Times New Roman"/>
              </a:rPr>
              <a:t>. Le patient attrape la balle à deux mains après le 1</a:t>
            </a:r>
            <a:r>
              <a:rPr lang="fr-FR" sz="1600" baseline="30000" dirty="0">
                <a:latin typeface="Times New Roman"/>
                <a:cs typeface="Times New Roman"/>
              </a:rPr>
              <a:t>er</a:t>
            </a:r>
            <a:r>
              <a:rPr lang="fr-FR" sz="1600" dirty="0">
                <a:latin typeface="Times New Roman"/>
                <a:cs typeface="Times New Roman"/>
              </a:rPr>
              <a:t> rebond. </a:t>
            </a:r>
          </a:p>
          <a:p>
            <a:pPr marL="11132" marR="4453" algn="just">
              <a:spcBef>
                <a:spcPts val="377"/>
              </a:spcBef>
            </a:pPr>
            <a:r>
              <a:rPr lang="fr-FR" sz="1600" dirty="0">
                <a:latin typeface="Times New Roman"/>
                <a:cs typeface="Times New Roman"/>
              </a:rPr>
              <a:t>Evolution: Rattraper la balle d’une main, puis à la volée.</a:t>
            </a:r>
          </a:p>
          <a:p>
            <a:pPr marL="11132" marR="4453" algn="just">
              <a:spcBef>
                <a:spcPts val="377"/>
              </a:spcBef>
            </a:pPr>
            <a:r>
              <a:rPr lang="fr-FR" sz="1600" dirty="0">
                <a:latin typeface="Times New Roman"/>
                <a:cs typeface="Times New Roman"/>
              </a:rPr>
              <a:t>2 – Le moniteur et le patient se placent à 1,5 – 2 m du mur latéral, de part et d’autre d’une même ligne. Le moniteur envoie une balle de </a:t>
            </a:r>
            <a:r>
              <a:rPr lang="fr-FR" sz="1600" dirty="0" err="1">
                <a:latin typeface="Times New Roman"/>
                <a:cs typeface="Times New Roman"/>
              </a:rPr>
              <a:t>racquetball</a:t>
            </a:r>
            <a:r>
              <a:rPr lang="fr-FR" sz="1600" dirty="0">
                <a:latin typeface="Times New Roman"/>
                <a:cs typeface="Times New Roman"/>
              </a:rPr>
              <a:t> vers le sol et la fait rebondir en cloche sur le mur vers le patient. Le patient attrape la balle après son 1</a:t>
            </a:r>
            <a:r>
              <a:rPr lang="fr-FR" sz="1600" baseline="30000" dirty="0">
                <a:latin typeface="Times New Roman"/>
                <a:cs typeface="Times New Roman"/>
              </a:rPr>
              <a:t>er</a:t>
            </a:r>
            <a:r>
              <a:rPr lang="fr-FR" sz="1600" dirty="0">
                <a:latin typeface="Times New Roman"/>
                <a:cs typeface="Times New Roman"/>
              </a:rPr>
              <a:t> rebond. </a:t>
            </a:r>
          </a:p>
          <a:p>
            <a:pPr marL="11132" marR="4453" algn="just">
              <a:spcBef>
                <a:spcPts val="377"/>
              </a:spcBef>
            </a:pPr>
            <a:r>
              <a:rPr lang="fr-FR" sz="1600" dirty="0">
                <a:latin typeface="Times New Roman"/>
                <a:cs typeface="Times New Roman"/>
              </a:rPr>
              <a:t>Evolution: Le patient devient lanceur.</a:t>
            </a:r>
          </a:p>
          <a:p>
            <a:pPr marL="11132" marR="4453" algn="just">
              <a:spcBef>
                <a:spcPts val="377"/>
              </a:spcBef>
            </a:pPr>
            <a:r>
              <a:rPr lang="fr-FR" sz="1600" dirty="0">
                <a:latin typeface="Times New Roman"/>
                <a:cs typeface="Times New Roman"/>
              </a:rPr>
              <a:t>3 – Le moniteur se place face au patient et fait rebondir le plus haut possible à la verticale une balle de </a:t>
            </a:r>
            <a:r>
              <a:rPr lang="fr-FR" sz="1600" dirty="0" err="1">
                <a:latin typeface="Times New Roman"/>
                <a:cs typeface="Times New Roman"/>
              </a:rPr>
              <a:t>racquetball</a:t>
            </a:r>
            <a:r>
              <a:rPr lang="fr-FR" sz="1600" dirty="0">
                <a:latin typeface="Times New Roman"/>
                <a:cs typeface="Times New Roman"/>
              </a:rPr>
              <a:t>. Le patient attrape la balle d’une main à la volée puis enchaine le même geste vers le moniteur, et ainsi de suite. </a:t>
            </a:r>
          </a:p>
          <a:p>
            <a:pPr marL="11132" marR="4453" algn="just">
              <a:spcBef>
                <a:spcPts val="377"/>
              </a:spcBef>
            </a:pPr>
            <a:r>
              <a:rPr lang="fr-FR" sz="1600" dirty="0">
                <a:latin typeface="Times New Roman"/>
                <a:cs typeface="Times New Roman"/>
              </a:rPr>
              <a:t>Evolution: Changer de main pour lancer et pour intercepter.</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Appré</a:t>
            </a:r>
            <a:r>
              <a:rPr lang="fr-FR" sz="1600" spc="5" dirty="0">
                <a:latin typeface="Times New Roman"/>
                <a:cs typeface="Times New Roman"/>
              </a:rPr>
              <a:t>c</a:t>
            </a:r>
            <a:r>
              <a:rPr lang="fr-FR" sz="1600" dirty="0">
                <a:latin typeface="Times New Roman"/>
                <a:cs typeface="Times New Roman"/>
              </a:rPr>
              <a:t>i</a:t>
            </a:r>
            <a:r>
              <a:rPr lang="fr-FR" sz="1600" spc="5" dirty="0">
                <a:latin typeface="Times New Roman"/>
                <a:cs typeface="Times New Roman"/>
              </a:rPr>
              <a:t>a</a:t>
            </a:r>
            <a:r>
              <a:rPr lang="fr-FR" sz="1600" dirty="0">
                <a:latin typeface="Times New Roman"/>
                <a:cs typeface="Times New Roman"/>
              </a:rPr>
              <a:t>t</a:t>
            </a:r>
            <a:r>
              <a:rPr lang="fr-FR" sz="1600" spc="5" dirty="0">
                <a:latin typeface="Times New Roman"/>
                <a:cs typeface="Times New Roman"/>
              </a:rPr>
              <a:t>i</a:t>
            </a:r>
            <a:r>
              <a:rPr lang="fr-FR" sz="1600" dirty="0">
                <a:latin typeface="Times New Roman"/>
                <a:cs typeface="Times New Roman"/>
              </a:rPr>
              <a:t>on</a:t>
            </a:r>
            <a:r>
              <a:rPr lang="fr-FR" sz="1600" spc="-2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35" dirty="0">
                <a:latin typeface="Times New Roman"/>
                <a:cs typeface="Times New Roman"/>
              </a:rPr>
              <a:t> </a:t>
            </a:r>
            <a:r>
              <a:rPr lang="fr-FR" sz="1600" dirty="0">
                <a:latin typeface="Times New Roman"/>
                <a:cs typeface="Times New Roman"/>
              </a:rPr>
              <a:t>vi</a:t>
            </a:r>
            <a:r>
              <a:rPr lang="fr-FR" sz="1600" spc="5" dirty="0">
                <a:latin typeface="Times New Roman"/>
                <a:cs typeface="Times New Roman"/>
              </a:rPr>
              <a:t>t</a:t>
            </a:r>
            <a:r>
              <a:rPr lang="fr-FR" sz="1600" dirty="0">
                <a:latin typeface="Times New Roman"/>
                <a:cs typeface="Times New Roman"/>
              </a:rPr>
              <a:t>esse</a:t>
            </a:r>
            <a:r>
              <a:rPr lang="fr-FR" sz="1600" spc="-5"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vari</a:t>
            </a:r>
            <a:r>
              <a:rPr lang="fr-FR" sz="1600" spc="5" dirty="0">
                <a:latin typeface="Times New Roman"/>
                <a:cs typeface="Times New Roman"/>
              </a:rPr>
              <a:t>a</a:t>
            </a:r>
            <a:r>
              <a:rPr lang="fr-FR" sz="1600" dirty="0">
                <a:latin typeface="Times New Roman"/>
                <a:cs typeface="Times New Roman"/>
              </a:rPr>
              <a:t>t</a:t>
            </a:r>
            <a:r>
              <a:rPr lang="fr-FR" sz="1600" spc="5" dirty="0">
                <a:latin typeface="Times New Roman"/>
                <a:cs typeface="Times New Roman"/>
              </a:rPr>
              <a:t>i</a:t>
            </a:r>
            <a:r>
              <a:rPr lang="fr-FR" sz="1600" dirty="0">
                <a:latin typeface="Times New Roman"/>
                <a:cs typeface="Times New Roman"/>
              </a:rPr>
              <a:t>on</a:t>
            </a:r>
            <a:r>
              <a:rPr lang="fr-FR" sz="1600" spc="-1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dép</a:t>
            </a:r>
            <a:r>
              <a:rPr lang="fr-FR" sz="1600" spc="5" dirty="0">
                <a:latin typeface="Times New Roman"/>
                <a:cs typeface="Times New Roman"/>
              </a:rPr>
              <a:t>l</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ements</a:t>
            </a:r>
            <a:r>
              <a:rPr lang="fr-FR" sz="1600" spc="-60" dirty="0">
                <a:latin typeface="Times New Roman"/>
                <a:cs typeface="Times New Roman"/>
              </a:rPr>
              <a:t>.</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a:t>
            </a:r>
            <a:r>
              <a:rPr lang="fr-FR" sz="1600" dirty="0" err="1">
                <a:latin typeface="Times New Roman"/>
                <a:cs typeface="Times New Roman"/>
              </a:rPr>
              <a:t>racquetball</a:t>
            </a:r>
            <a:r>
              <a:rPr lang="fr-FR" sz="1600" dirty="0">
                <a:latin typeface="Times New Roman"/>
                <a:cs typeface="Times New Roman"/>
              </a:rPr>
              <a: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36772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516524"/>
            <a:ext cx="8928992" cy="414472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la vitesse et le rebond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4 – Le moniteur et le patient se placent de part et d’autre de la ligne du milieu face au mur latéral. Le moniteur lance une balle de </a:t>
            </a:r>
            <a:r>
              <a:rPr lang="fr-FR" sz="1600" dirty="0" err="1">
                <a:latin typeface="Times New Roman"/>
                <a:cs typeface="Times New Roman"/>
              </a:rPr>
              <a:t>racquetball</a:t>
            </a:r>
            <a:r>
              <a:rPr lang="fr-FR" sz="1600" dirty="0">
                <a:latin typeface="Times New Roman"/>
                <a:cs typeface="Times New Roman"/>
              </a:rPr>
              <a:t> en cloche dans le ¼ de terrain puis le patient se déplace vers l’avant pour l’intercepter à la volée. Evolution: Intercepter la balle d’une main, changer de type de balle (mousse petite ou grosse, squash bleue ou noire).</a:t>
            </a:r>
          </a:p>
          <a:p>
            <a:pPr marL="11132" marR="4453" algn="just">
              <a:spcBef>
                <a:spcPts val="377"/>
              </a:spcBef>
            </a:pPr>
            <a:r>
              <a:rPr lang="fr-FR" sz="1600" dirty="0">
                <a:latin typeface="Times New Roman"/>
                <a:cs typeface="Times New Roman"/>
              </a:rPr>
              <a:t>5 – Idem 4 mais le moniteur tient une balle différente dans chaque main et au moment du lancer, il n’en lâche qu’une seule. Le patient doit adapter son déplacement en fonction du type de balle.</a:t>
            </a:r>
          </a:p>
          <a:p>
            <a:pPr marL="11132" marR="4453" algn="just">
              <a:spcBef>
                <a:spcPts val="377"/>
              </a:spcBef>
            </a:pPr>
            <a:r>
              <a:rPr lang="fr-FR" sz="1600" dirty="0">
                <a:latin typeface="Times New Roman"/>
                <a:cs typeface="Times New Roman"/>
              </a:rPr>
              <a:t>6 –  Idem 5 mais le moniteur tient 3 balles de même type et de couleurs différentes dans ses mains. Au moment du lancer il annonce au patient la couleur de la balle à intercepter. Le patient doit adapter son déplacement en fonction de la balle annoncée.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Appré</a:t>
            </a:r>
            <a:r>
              <a:rPr lang="fr-FR" sz="1600" spc="5" dirty="0">
                <a:latin typeface="Times New Roman"/>
                <a:cs typeface="Times New Roman"/>
              </a:rPr>
              <a:t>c</a:t>
            </a:r>
            <a:r>
              <a:rPr lang="fr-FR" sz="1600" dirty="0">
                <a:latin typeface="Times New Roman"/>
                <a:cs typeface="Times New Roman"/>
              </a:rPr>
              <a:t>i</a:t>
            </a:r>
            <a:r>
              <a:rPr lang="fr-FR" sz="1600" spc="5" dirty="0">
                <a:latin typeface="Times New Roman"/>
                <a:cs typeface="Times New Roman"/>
              </a:rPr>
              <a:t>a</a:t>
            </a:r>
            <a:r>
              <a:rPr lang="fr-FR" sz="1600" dirty="0">
                <a:latin typeface="Times New Roman"/>
                <a:cs typeface="Times New Roman"/>
              </a:rPr>
              <a:t>t</a:t>
            </a:r>
            <a:r>
              <a:rPr lang="fr-FR" sz="1600" spc="5" dirty="0">
                <a:latin typeface="Times New Roman"/>
                <a:cs typeface="Times New Roman"/>
              </a:rPr>
              <a:t>i</a:t>
            </a:r>
            <a:r>
              <a:rPr lang="fr-FR" sz="1600" dirty="0">
                <a:latin typeface="Times New Roman"/>
                <a:cs typeface="Times New Roman"/>
              </a:rPr>
              <a:t>on</a:t>
            </a:r>
            <a:r>
              <a:rPr lang="fr-FR" sz="1600" spc="-2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35" dirty="0">
                <a:latin typeface="Times New Roman"/>
                <a:cs typeface="Times New Roman"/>
              </a:rPr>
              <a:t> </a:t>
            </a:r>
            <a:r>
              <a:rPr lang="fr-FR" sz="1600" dirty="0">
                <a:latin typeface="Times New Roman"/>
                <a:cs typeface="Times New Roman"/>
              </a:rPr>
              <a:t>vi</a:t>
            </a:r>
            <a:r>
              <a:rPr lang="fr-FR" sz="1600" spc="5" dirty="0">
                <a:latin typeface="Times New Roman"/>
                <a:cs typeface="Times New Roman"/>
              </a:rPr>
              <a:t>t</a:t>
            </a:r>
            <a:r>
              <a:rPr lang="fr-FR" sz="1600" dirty="0">
                <a:latin typeface="Times New Roman"/>
                <a:cs typeface="Times New Roman"/>
              </a:rPr>
              <a:t>esse</a:t>
            </a:r>
            <a:r>
              <a:rPr lang="fr-FR" sz="1600" spc="-5"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vari</a:t>
            </a:r>
            <a:r>
              <a:rPr lang="fr-FR" sz="1600" spc="5" dirty="0">
                <a:latin typeface="Times New Roman"/>
                <a:cs typeface="Times New Roman"/>
              </a:rPr>
              <a:t>a</a:t>
            </a:r>
            <a:r>
              <a:rPr lang="fr-FR" sz="1600" dirty="0">
                <a:latin typeface="Times New Roman"/>
                <a:cs typeface="Times New Roman"/>
              </a:rPr>
              <a:t>t</a:t>
            </a:r>
            <a:r>
              <a:rPr lang="fr-FR" sz="1600" spc="5" dirty="0">
                <a:latin typeface="Times New Roman"/>
                <a:cs typeface="Times New Roman"/>
              </a:rPr>
              <a:t>i</a:t>
            </a:r>
            <a:r>
              <a:rPr lang="fr-FR" sz="1600" dirty="0">
                <a:latin typeface="Times New Roman"/>
                <a:cs typeface="Times New Roman"/>
              </a:rPr>
              <a:t>on</a:t>
            </a:r>
            <a:r>
              <a:rPr lang="fr-FR" sz="1600" spc="-1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dép</a:t>
            </a:r>
            <a:r>
              <a:rPr lang="fr-FR" sz="1600" spc="5" dirty="0">
                <a:latin typeface="Times New Roman"/>
                <a:cs typeface="Times New Roman"/>
              </a:rPr>
              <a:t>l</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ements</a:t>
            </a:r>
            <a:r>
              <a:rPr lang="fr-FR" sz="1600" spc="-60" dirty="0">
                <a:latin typeface="Times New Roman"/>
                <a:cs typeface="Times New Roman"/>
              </a:rPr>
              <a:t>.</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Balles de </a:t>
            </a:r>
            <a:r>
              <a:rPr lang="fr-FR" sz="1600" dirty="0" err="1">
                <a:latin typeface="Times New Roman"/>
                <a:cs typeface="Times New Roman"/>
              </a:rPr>
              <a:t>racquetball</a:t>
            </a:r>
            <a:r>
              <a:rPr lang="fr-FR" sz="1600" dirty="0">
                <a:latin typeface="Times New Roman"/>
                <a:cs typeface="Times New Roman"/>
              </a:rPr>
              <a:t>, balles en mousse (petites et grandes), balles de squash (noires et bleues).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598053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3, </a:t>
            </a:r>
            <a:r>
              <a:rPr lang="fr-FR" sz="2800" b="1" dirty="0"/>
              <a:t>2/3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Tree>
    <p:extLst>
      <p:ext uri="{BB962C8B-B14F-4D97-AF65-F5344CB8AC3E}">
        <p14:creationId xmlns:p14="http://schemas.microsoft.com/office/powerpoint/2010/main" val="2420766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44516"/>
            <a:ext cx="8928992" cy="464742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contrôler la balle et la raquette en se déplaçant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déplace du carré de service vers un autre carré tracé au pied du mur frontal avec une grosse balle en mousse dans sa raquette. Arrivé sur zone, il laisse tomber la balle puis la rattrape dans le tamis après le 1</a:t>
            </a:r>
            <a:r>
              <a:rPr lang="fr-FR" sz="1600" baseline="30000" dirty="0">
                <a:latin typeface="Times New Roman"/>
                <a:cs typeface="Times New Roman"/>
              </a:rPr>
              <a:t>er</a:t>
            </a:r>
            <a:r>
              <a:rPr lang="fr-FR" sz="1600" dirty="0">
                <a:latin typeface="Times New Roman"/>
                <a:cs typeface="Times New Roman"/>
              </a:rPr>
              <a:t> rebond. Le patient retourne ensuite dans le carré de service, et ainsi de suite. Le patient effectuera au plus 2 aller-retours entre les carrés.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un ballon paille. </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une balle de </a:t>
            </a:r>
            <a:r>
              <a:rPr lang="fr-FR" sz="1600" dirty="0" err="1">
                <a:latin typeface="Times New Roman"/>
                <a:cs typeface="Times New Roman"/>
              </a:rPr>
              <a:t>racquetball</a:t>
            </a:r>
            <a:r>
              <a:rPr lang="fr-FR" sz="1600" dirty="0">
                <a:latin typeface="Times New Roman"/>
                <a:cs typeface="Times New Roman"/>
              </a:rPr>
              <a:t>.</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une balle de squash.</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4 carrés tracés autour du court.</a:t>
            </a:r>
          </a:p>
          <a:p>
            <a:pPr marL="296882" marR="4453" indent="-285750" algn="just">
              <a:spcBef>
                <a:spcPts val="377"/>
              </a:spcBef>
              <a:buFont typeface="Arial" panose="020B0604020202020204" pitchFamily="34" charset="0"/>
              <a:buChar char="•"/>
            </a:pPr>
            <a:r>
              <a:rPr lang="fr-FR" sz="1600" dirty="0">
                <a:latin typeface="Times New Roman"/>
                <a:cs typeface="Times New Roman"/>
              </a:rPr>
              <a:t>Avec obstacles entre les carrés.</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de</a:t>
            </a:r>
            <a:r>
              <a:rPr lang="fr-FR" sz="1600" spc="10"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proprio</a:t>
            </a:r>
            <a:r>
              <a:rPr lang="fr-FR" sz="1600" spc="5" dirty="0">
                <a:latin typeface="Times New Roman"/>
                <a:cs typeface="Times New Roman"/>
              </a:rPr>
              <a:t>c</a:t>
            </a:r>
            <a:r>
              <a:rPr lang="fr-FR" sz="1600" dirty="0">
                <a:latin typeface="Times New Roman"/>
                <a:cs typeface="Times New Roman"/>
              </a:rPr>
              <a:t>ep</a:t>
            </a:r>
            <a:r>
              <a:rPr lang="fr-FR" sz="1600" spc="5" dirty="0">
                <a:latin typeface="Times New Roman"/>
                <a:cs typeface="Times New Roman"/>
              </a:rPr>
              <a:t>t</a:t>
            </a:r>
            <a:r>
              <a:rPr lang="fr-FR" sz="1600" dirty="0">
                <a:latin typeface="Times New Roman"/>
                <a:cs typeface="Times New Roman"/>
              </a:rPr>
              <a:t>ion</a:t>
            </a:r>
            <a:r>
              <a:rPr lang="fr-FR" sz="1600" spc="-25"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du</a:t>
            </a:r>
            <a:r>
              <a:rPr lang="fr-FR" sz="1600" spc="5" dirty="0">
                <a:latin typeface="Times New Roman"/>
                <a:cs typeface="Times New Roman"/>
              </a:rPr>
              <a:t> </a:t>
            </a:r>
            <a:r>
              <a:rPr lang="fr-FR" sz="1600" dirty="0">
                <a:latin typeface="Times New Roman"/>
                <a:cs typeface="Times New Roman"/>
              </a:rPr>
              <a:t>con</a:t>
            </a:r>
            <a:r>
              <a:rPr lang="fr-FR" sz="1600" spc="5" dirty="0">
                <a:latin typeface="Times New Roman"/>
                <a:cs typeface="Times New Roman"/>
              </a:rPr>
              <a:t>t</a:t>
            </a:r>
            <a:r>
              <a:rPr lang="fr-FR" sz="1600" dirty="0">
                <a:latin typeface="Times New Roman"/>
                <a:cs typeface="Times New Roman"/>
              </a:rPr>
              <a:t>rôle</a:t>
            </a:r>
            <a:r>
              <a:rPr lang="fr-FR" sz="1600" spc="-10" dirty="0">
                <a:latin typeface="Times New Roman"/>
                <a:cs typeface="Times New Roman"/>
              </a:rPr>
              <a:t> </a:t>
            </a:r>
            <a:r>
              <a:rPr lang="fr-FR" sz="1600" dirty="0">
                <a:latin typeface="Times New Roman"/>
                <a:cs typeface="Times New Roman"/>
              </a:rPr>
              <a:t>de la</a:t>
            </a:r>
            <a:r>
              <a:rPr lang="fr-FR" sz="1600" spc="-5" dirty="0">
                <a:latin typeface="Times New Roman"/>
                <a:cs typeface="Times New Roman"/>
              </a:rPr>
              <a:t> </a:t>
            </a:r>
            <a:r>
              <a:rPr lang="fr-FR" sz="1600" dirty="0">
                <a:latin typeface="Times New Roman"/>
                <a:cs typeface="Times New Roman"/>
              </a:rPr>
              <a:t>raque</a:t>
            </a:r>
            <a:r>
              <a:rPr lang="fr-FR" sz="1600" spc="5" dirty="0">
                <a:latin typeface="Times New Roman"/>
                <a:cs typeface="Times New Roman"/>
              </a:rPr>
              <a:t>t</a:t>
            </a:r>
            <a:r>
              <a:rPr lang="fr-FR" sz="1600" dirty="0">
                <a:latin typeface="Times New Roman"/>
                <a:cs typeface="Times New Roman"/>
              </a:rPr>
              <a:t>t</a:t>
            </a:r>
            <a:r>
              <a:rPr lang="fr-FR" sz="1600" spc="10" dirty="0">
                <a:latin typeface="Times New Roman"/>
                <a:cs typeface="Times New Roman"/>
              </a:rPr>
              <a:t>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ballon paille, balle de </a:t>
            </a:r>
            <a:r>
              <a:rPr lang="fr-FR" sz="1600" dirty="0" err="1">
                <a:latin typeface="Times New Roman"/>
                <a:cs typeface="Times New Roman"/>
              </a:rPr>
              <a:t>racquetball</a:t>
            </a:r>
            <a:r>
              <a:rPr lang="fr-FR" sz="1600" dirty="0">
                <a:latin typeface="Times New Roman"/>
                <a:cs typeface="Times New Roman"/>
              </a:rPr>
              <a:t>, balles en mousse (petites et grandes), balles de squash (noires et bleues).</a:t>
            </a:r>
          </a:p>
        </p:txBody>
      </p:sp>
      <p:sp>
        <p:nvSpPr>
          <p:cNvPr id="5" name="object 5"/>
          <p:cNvSpPr txBox="1">
            <a:spLocks noGrp="1"/>
          </p:cNvSpPr>
          <p:nvPr>
            <p:ph type="title"/>
          </p:nvPr>
        </p:nvSpPr>
        <p:spPr>
          <a:xfrm>
            <a:off x="78995" y="188640"/>
            <a:ext cx="9083130" cy="677108"/>
          </a:xfrm>
          <a:prstGeom prst="rect">
            <a:avLst/>
          </a:prstGeom>
        </p:spPr>
        <p:txBody>
          <a:bodyPr vert="horz" wrap="square" lIns="0" tIns="0" rIns="0" bIns="0" rtlCol="0">
            <a:spAutoFit/>
          </a:bodyPr>
          <a:lstStyle/>
          <a:p>
            <a:pPr marL="11132" algn="l"/>
            <a:r>
              <a:rPr lang="fr-FR" spc="75" dirty="0">
                <a:ea typeface="+mn-ea"/>
              </a:rPr>
              <a:t>Equilibre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726565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24246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Contrôle de la balle pendant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déplace sur la largeur, puis sur la longueur, puis autour du court en jonglant avec la balle de </a:t>
            </a:r>
            <a:r>
              <a:rPr lang="fr-FR" sz="1600" dirty="0" err="1">
                <a:latin typeface="Times New Roman"/>
                <a:cs typeface="Times New Roman"/>
              </a:rPr>
              <a:t>racquetball</a:t>
            </a:r>
            <a:r>
              <a:rPr lang="fr-FR" sz="1600" dirty="0">
                <a:latin typeface="Times New Roman"/>
                <a:cs typeface="Times New Roman"/>
              </a:rPr>
              <a:t>. Entre chaque jongle, il laisse tomber la balle devant lui puis effectue un contrôle après le 1</a:t>
            </a:r>
            <a:r>
              <a:rPr lang="fr-FR" sz="1600" baseline="30000" dirty="0">
                <a:latin typeface="Times New Roman"/>
                <a:cs typeface="Times New Roman"/>
              </a:rPr>
              <a:t>er</a:t>
            </a:r>
            <a:r>
              <a:rPr lang="fr-FR" sz="1600" dirty="0">
                <a:latin typeface="Times New Roman"/>
                <a:cs typeface="Times New Roman"/>
              </a:rPr>
              <a:t> rebond. Le patient doit avancer régulièrement. </a:t>
            </a:r>
          </a:p>
          <a:p>
            <a:pPr marL="11132" marR="4453" algn="just">
              <a:spcBef>
                <a:spcPts val="377"/>
              </a:spcBef>
            </a:pPr>
            <a:r>
              <a:rPr lang="fr-FR" sz="1600" dirty="0" err="1">
                <a:latin typeface="Times New Roman"/>
                <a:cs typeface="Times New Roman"/>
              </a:rPr>
              <a:t>Evolutions</a:t>
            </a:r>
            <a:r>
              <a:rPr lang="fr-FR" sz="1600" dirty="0">
                <a:latin typeface="Times New Roman"/>
                <a:cs typeface="Times New Roman"/>
              </a:rPr>
              <a:t>: sur place, dans un carré de service.</a:t>
            </a:r>
          </a:p>
          <a:p>
            <a:pPr marL="11132" marR="4453" algn="just">
              <a:spcBef>
                <a:spcPts val="377"/>
              </a:spcBef>
            </a:pPr>
            <a:r>
              <a:rPr lang="fr-FR" sz="1600" dirty="0">
                <a:latin typeface="Times New Roman"/>
                <a:cs typeface="Times New Roman"/>
              </a:rPr>
              <a:t>2 - Le patient se déplace le long des murs en pas de côté et en envoyant la balle de </a:t>
            </a:r>
            <a:r>
              <a:rPr lang="fr-FR" sz="1600" dirty="0" err="1">
                <a:latin typeface="Times New Roman"/>
                <a:cs typeface="Times New Roman"/>
              </a:rPr>
              <a:t>racquetball</a:t>
            </a:r>
            <a:r>
              <a:rPr lang="fr-FR" sz="1600" dirty="0">
                <a:latin typeface="Times New Roman"/>
                <a:cs typeface="Times New Roman"/>
              </a:rPr>
              <a:t> en cloche vers le mur, dans le sens de la marche. Il refrappe la balle après le 1</a:t>
            </a:r>
            <a:r>
              <a:rPr lang="fr-FR" sz="1600" baseline="30000" dirty="0">
                <a:latin typeface="Times New Roman"/>
                <a:cs typeface="Times New Roman"/>
              </a:rPr>
              <a:t>er</a:t>
            </a:r>
            <a:r>
              <a:rPr lang="fr-FR" sz="1600" dirty="0">
                <a:latin typeface="Times New Roman"/>
                <a:cs typeface="Times New Roman"/>
              </a:rPr>
              <a:t> rebond et ainsi de suite. </a:t>
            </a:r>
          </a:p>
          <a:p>
            <a:pPr marL="11132" marR="4453" algn="just">
              <a:spcBef>
                <a:spcPts val="377"/>
              </a:spcBef>
            </a:pPr>
            <a:r>
              <a:rPr lang="fr-FR" sz="1600" dirty="0" err="1">
                <a:latin typeface="Times New Roman"/>
                <a:cs typeface="Times New Roman"/>
              </a:rPr>
              <a:t>Evolutions</a:t>
            </a:r>
            <a:r>
              <a:rPr lang="fr-FR" sz="1600" dirty="0">
                <a:latin typeface="Times New Roman"/>
                <a:cs typeface="Times New Roman"/>
              </a:rPr>
              <a:t>: laisser rebondir la balle 2 fois entre chaque frappe.</a:t>
            </a:r>
          </a:p>
          <a:p>
            <a:pPr marL="11132" marR="4453" algn="just">
              <a:spcBef>
                <a:spcPts val="377"/>
              </a:spcBef>
            </a:pPr>
            <a:r>
              <a:rPr lang="fr-FR" sz="1600" dirty="0">
                <a:latin typeface="Times New Roman"/>
                <a:cs typeface="Times New Roman"/>
              </a:rPr>
              <a:t>3 – Idem 1 mais en jonglage uniquement.</a:t>
            </a:r>
          </a:p>
          <a:p>
            <a:pPr marL="11132" marR="4453" algn="just">
              <a:spcBef>
                <a:spcPts val="377"/>
              </a:spcBef>
            </a:pPr>
            <a:r>
              <a:rPr lang="fr-FR" sz="1600" dirty="0">
                <a:latin typeface="Times New Roman"/>
                <a:cs typeface="Times New Roman"/>
              </a:rPr>
              <a:t>4 – Idem 1 mais en frappant la balle vers le sol, en continu.</a:t>
            </a:r>
          </a:p>
          <a:p>
            <a:pPr marL="11132" marR="4453" algn="just">
              <a:spcBef>
                <a:spcPts val="377"/>
              </a:spcBef>
            </a:pPr>
            <a:r>
              <a:rPr lang="fr-FR" sz="1600" dirty="0">
                <a:latin typeface="Times New Roman"/>
                <a:cs typeface="Times New Roman"/>
              </a:rPr>
              <a:t>5 – Idem 1 mais en trottinant (ou en marchant) avec une balle différente dans la raquette lors de chaque parcours.</a:t>
            </a:r>
          </a:p>
          <a:p>
            <a:pPr marL="11132" marR="4453" algn="just">
              <a:spcBef>
                <a:spcPts val="377"/>
              </a:spcBef>
            </a:pPr>
            <a:r>
              <a:rPr lang="fr-FR" sz="1600" dirty="0">
                <a:latin typeface="Times New Roman"/>
                <a:cs typeface="Times New Roman"/>
              </a:rPr>
              <a:t>6 – Idem 2 mais avec un contrôle de balle dans la raquette avant chaque frappe en cloche.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Pla</a:t>
            </a:r>
            <a:r>
              <a:rPr lang="fr-FR" sz="1600" spc="5" dirty="0">
                <a:latin typeface="Times New Roman"/>
                <a:cs typeface="Times New Roman"/>
              </a:rPr>
              <a:t>c</a:t>
            </a:r>
            <a:r>
              <a:rPr lang="fr-FR" sz="1600" dirty="0">
                <a:latin typeface="Times New Roman"/>
                <a:cs typeface="Times New Roman"/>
              </a:rPr>
              <a:t>er</a:t>
            </a:r>
            <a:r>
              <a:rPr lang="fr-FR" sz="1600" spc="200" dirty="0">
                <a:latin typeface="Times New Roman"/>
                <a:cs typeface="Times New Roman"/>
              </a:rPr>
              <a:t> </a:t>
            </a:r>
            <a:r>
              <a:rPr lang="fr-FR" sz="1600" dirty="0">
                <a:latin typeface="Times New Roman"/>
                <a:cs typeface="Times New Roman"/>
              </a:rPr>
              <a:t>le patient</a:t>
            </a:r>
            <a:r>
              <a:rPr lang="fr-FR" sz="1600" spc="195" dirty="0">
                <a:latin typeface="Times New Roman"/>
                <a:cs typeface="Times New Roman"/>
              </a:rPr>
              <a:t> </a:t>
            </a:r>
            <a:r>
              <a:rPr lang="fr-FR" sz="1600" spc="-15" dirty="0">
                <a:latin typeface="Times New Roman"/>
                <a:cs typeface="Times New Roman"/>
              </a:rPr>
              <a:t>f</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a:t>
            </a:r>
            <a:r>
              <a:rPr lang="fr-FR" sz="1600" spc="200" dirty="0">
                <a:latin typeface="Times New Roman"/>
                <a:cs typeface="Times New Roman"/>
              </a:rPr>
              <a:t> </a:t>
            </a:r>
            <a:r>
              <a:rPr lang="fr-FR" sz="1600" dirty="0">
                <a:latin typeface="Times New Roman"/>
                <a:cs typeface="Times New Roman"/>
              </a:rPr>
              <a:t>à</a:t>
            </a:r>
            <a:r>
              <a:rPr lang="fr-FR" sz="1600" spc="190" dirty="0">
                <a:latin typeface="Times New Roman"/>
                <a:cs typeface="Times New Roman"/>
              </a:rPr>
              <a:t> </a:t>
            </a:r>
            <a:r>
              <a:rPr lang="fr-FR" sz="1600" dirty="0">
                <a:latin typeface="Times New Roman"/>
                <a:cs typeface="Times New Roman"/>
              </a:rPr>
              <a:t>plusieurs situations qui</a:t>
            </a:r>
            <a:r>
              <a:rPr lang="fr-FR" sz="1600" spc="200" dirty="0">
                <a:latin typeface="Times New Roman"/>
                <a:cs typeface="Times New Roman"/>
              </a:rPr>
              <a:t> </a:t>
            </a:r>
            <a:r>
              <a:rPr lang="fr-FR" sz="1600" dirty="0">
                <a:latin typeface="Times New Roman"/>
                <a:cs typeface="Times New Roman"/>
              </a:rPr>
              <a:t>associent</a:t>
            </a:r>
            <a:r>
              <a:rPr lang="fr-FR" sz="1600" spc="204"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ép</a:t>
            </a:r>
            <a:r>
              <a:rPr lang="fr-FR" sz="1600" spc="5" dirty="0">
                <a:latin typeface="Times New Roman"/>
                <a:cs typeface="Times New Roman"/>
              </a:rPr>
              <a:t>l</a:t>
            </a:r>
            <a:r>
              <a:rPr lang="fr-FR" sz="1600" dirty="0">
                <a:latin typeface="Times New Roman"/>
                <a:cs typeface="Times New Roman"/>
              </a:rPr>
              <a:t>ace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r>
              <a:rPr lang="fr-FR" sz="1600" spc="185" dirty="0">
                <a:latin typeface="Times New Roman"/>
                <a:cs typeface="Times New Roman"/>
              </a:rPr>
              <a:t> </a:t>
            </a:r>
            <a:r>
              <a:rPr lang="fr-FR" sz="1600" dirty="0">
                <a:latin typeface="Times New Roman"/>
                <a:cs typeface="Times New Roman"/>
              </a:rPr>
              <a:t>équ</a:t>
            </a:r>
            <a:r>
              <a:rPr lang="fr-FR" sz="1600" spc="5" dirty="0">
                <a:latin typeface="Times New Roman"/>
                <a:cs typeface="Times New Roman"/>
              </a:rPr>
              <a:t>i</a:t>
            </a:r>
            <a:r>
              <a:rPr lang="fr-FR" sz="1600" dirty="0">
                <a:latin typeface="Times New Roman"/>
                <a:cs typeface="Times New Roman"/>
              </a:rPr>
              <a:t>l</a:t>
            </a:r>
            <a:r>
              <a:rPr lang="fr-FR" sz="1600" spc="5" dirty="0">
                <a:latin typeface="Times New Roman"/>
                <a:cs typeface="Times New Roman"/>
              </a:rPr>
              <a:t>i</a:t>
            </a:r>
            <a:r>
              <a:rPr lang="fr-FR" sz="1600" dirty="0">
                <a:latin typeface="Times New Roman"/>
                <a:cs typeface="Times New Roman"/>
              </a:rPr>
              <a:t>b</a:t>
            </a:r>
            <a:r>
              <a:rPr lang="fr-FR" sz="1600" spc="-15" dirty="0">
                <a:latin typeface="Times New Roman"/>
                <a:cs typeface="Times New Roman"/>
              </a:rPr>
              <a:t>r</a:t>
            </a:r>
            <a:r>
              <a:rPr lang="fr-FR" sz="1600" dirty="0">
                <a:latin typeface="Times New Roman"/>
                <a:cs typeface="Times New Roman"/>
              </a:rPr>
              <a:t>e</a:t>
            </a:r>
            <a:r>
              <a:rPr lang="fr-FR" sz="1600" spc="204" dirty="0">
                <a:latin typeface="Times New Roman"/>
                <a:cs typeface="Times New Roman"/>
              </a:rPr>
              <a:t> et concentration</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a:t>
            </a:r>
            <a:r>
              <a:rPr lang="fr-FR" sz="1600" dirty="0" err="1">
                <a:latin typeface="Times New Roman"/>
                <a:cs typeface="Times New Roman"/>
              </a:rPr>
              <a:t>racquetball</a:t>
            </a:r>
            <a:r>
              <a:rPr lang="fr-FR" sz="1600" dirty="0">
                <a:latin typeface="Times New Roman"/>
                <a:cs typeface="Times New Roman"/>
              </a:rPr>
              <a:t>, balles en mousse (petites et grandes), balles de squash (noires et bleues).</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spc="75" dirty="0"/>
              <a:t>Déplacements et équilibre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98330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3, </a:t>
            </a:r>
            <a:r>
              <a:rPr lang="fr-FR" sz="2800" b="1" dirty="0"/>
              <a:t>3/3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3938069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38609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 et la vitesse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tient à bout de bras et sur le côté une balle qu’il lâche verticalement pour la rattraper par en-dessous du même bras après son 1</a:t>
            </a:r>
            <a:r>
              <a:rPr lang="fr-FR" sz="1600" baseline="30000" dirty="0">
                <a:latin typeface="Times New Roman"/>
                <a:cs typeface="Times New Roman"/>
              </a:rPr>
              <a:t>er</a:t>
            </a:r>
            <a:r>
              <a:rPr lang="fr-FR" sz="1600" dirty="0">
                <a:latin typeface="Times New Roman"/>
                <a:cs typeface="Times New Roman"/>
              </a:rPr>
              <a:t> rebond. Il effectue l’exercice de chaque bras. </a:t>
            </a:r>
          </a:p>
          <a:p>
            <a:pPr marL="11132" marR="4453" algn="just">
              <a:spcBef>
                <a:spcPts val="377"/>
              </a:spcBef>
            </a:pPr>
            <a:r>
              <a:rPr lang="fr-FR" sz="1600" dirty="0">
                <a:latin typeface="Times New Roman"/>
                <a:cs typeface="Times New Roman"/>
              </a:rPr>
              <a:t>Evolution: Effectuer l’exercice devant soi.</a:t>
            </a:r>
          </a:p>
          <a:p>
            <a:pPr marL="11132" marR="4453" algn="just">
              <a:spcBef>
                <a:spcPts val="377"/>
              </a:spcBef>
            </a:pPr>
            <a:r>
              <a:rPr lang="fr-FR" sz="1600" dirty="0">
                <a:latin typeface="Times New Roman"/>
                <a:cs typeface="Times New Roman"/>
              </a:rPr>
              <a:t>2 – Le patient envoie énergiquement la balle au sol, verticalement puis la rattrape de la même main à la volée. Evolution: même exercice avec la main non préférée.</a:t>
            </a:r>
          </a:p>
          <a:p>
            <a:pPr marL="11132" marR="4453" algn="just">
              <a:spcBef>
                <a:spcPts val="377"/>
              </a:spcBef>
            </a:pPr>
            <a:r>
              <a:rPr lang="fr-FR" sz="1600" dirty="0">
                <a:latin typeface="Times New Roman"/>
                <a:cs typeface="Times New Roman"/>
              </a:rPr>
              <a:t>3 - Le patient se place à 1,5 – 2 m du mur latéral et envoie une balle au-dessus de son épaule vers le sol afin qu’elle rebondisse sur le mur. Il rattrape la balle après le 1</a:t>
            </a:r>
            <a:r>
              <a:rPr lang="fr-FR" sz="1600" baseline="30000" dirty="0">
                <a:latin typeface="Times New Roman"/>
                <a:cs typeface="Times New Roman"/>
              </a:rPr>
              <a:t>er</a:t>
            </a:r>
            <a:r>
              <a:rPr lang="fr-FR" sz="1600" dirty="0">
                <a:latin typeface="Times New Roman"/>
                <a:cs typeface="Times New Roman"/>
              </a:rPr>
              <a:t> rebond au sol, puis la renvoie de nouveau et ainsi de suite. </a:t>
            </a:r>
          </a:p>
          <a:p>
            <a:pPr marL="11132" marR="4453" algn="just">
              <a:spcBef>
                <a:spcPts val="377"/>
              </a:spcBef>
            </a:pPr>
            <a:r>
              <a:rPr lang="fr-FR" sz="1600" dirty="0">
                <a:latin typeface="Times New Roman"/>
                <a:cs typeface="Times New Roman"/>
              </a:rPr>
              <a:t>Evolution: même exercice avec la main non préférée.</a:t>
            </a:r>
          </a:p>
          <a:p>
            <a:pPr marL="11132" marR="4453" algn="just">
              <a:spcBef>
                <a:spcPts val="377"/>
              </a:spcBef>
            </a:pPr>
            <a:r>
              <a:rPr lang="fr-FR" sz="1600" dirty="0">
                <a:latin typeface="Times New Roman"/>
                <a:cs typeface="Times New Roman"/>
              </a:rPr>
              <a:t>4 - Le patient se place à 2,5 – 3 m du mur latéral et envoie une balle au-dessus de son épaule directement vers le mur. Il rattrape la balle après le 1</a:t>
            </a:r>
            <a:r>
              <a:rPr lang="fr-FR" sz="1600" baseline="30000" dirty="0">
                <a:latin typeface="Times New Roman"/>
                <a:cs typeface="Times New Roman"/>
              </a:rPr>
              <a:t>er</a:t>
            </a:r>
            <a:r>
              <a:rPr lang="fr-FR" sz="1600" dirty="0">
                <a:latin typeface="Times New Roman"/>
                <a:cs typeface="Times New Roman"/>
              </a:rPr>
              <a:t> rebond au sol, puis la renvoie de nouveau et ainsi de suite. </a:t>
            </a:r>
          </a:p>
          <a:p>
            <a:pPr marL="11132" marR="4453" algn="just">
              <a:spcBef>
                <a:spcPts val="377"/>
              </a:spcBef>
            </a:pPr>
            <a:r>
              <a:rPr lang="fr-FR" sz="1600" dirty="0">
                <a:latin typeface="Times New Roman"/>
                <a:cs typeface="Times New Roman"/>
              </a:rPr>
              <a:t>Evolution: même exercice avec la main non préférée. </a:t>
            </a:r>
          </a:p>
          <a:p>
            <a:pPr marL="11132" marR="4453" algn="just">
              <a:spcBef>
                <a:spcPts val="377"/>
              </a:spcBef>
            </a:pPr>
            <a:endParaRPr lang="fr-F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dans l’espace, du contrôle de la balle.</a:t>
            </a:r>
            <a:r>
              <a:rPr lang="fr-FR" sz="1600" dirty="0">
                <a:latin typeface="Times New Roman"/>
                <a:cs typeface="Times New Roman"/>
              </a:rPr>
              <a:t> </a:t>
            </a:r>
          </a:p>
          <a:p>
            <a:pPr marL="12700" algn="just">
              <a:spcBef>
                <a:spcPts val="434"/>
              </a:spcBef>
            </a:pPr>
            <a:r>
              <a:rPr lang="fr-FR" sz="1600" spc="-60" dirty="0">
                <a:latin typeface="Times New Roman"/>
                <a:cs typeface="Times New Roman"/>
              </a:rPr>
              <a:t>Améliorer sa coordination par rapport à un objet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a:t>
            </a:r>
            <a:r>
              <a:rPr lang="fr-FR" sz="1600" dirty="0" err="1">
                <a:latin typeface="Times New Roman"/>
                <a:cs typeface="Times New Roman"/>
              </a:rPr>
              <a:t>racquetball</a:t>
            </a:r>
            <a:r>
              <a:rPr lang="fr-FR" sz="1600" dirty="0">
                <a:latin typeface="Times New Roman"/>
                <a:cs typeface="Times New Roman"/>
              </a:rPr>
              <a:t>.</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
        <p:nvSpPr>
          <p:cNvPr id="9" name="Émoticône 8"/>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10"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33479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Contrôle de la balle pendant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7 – Le patient se déplace devant le mur frontal mais face au mur latéral et en frappant la balle en cloche dans le sens de la marche. Lorsqu’il arrive à proximité du mur latéral, il frappe un double-mur en cloche et poursuit le déplacement dans l’autre sens mais en frappant du RV, et ainsi de suite.</a:t>
            </a:r>
          </a:p>
          <a:p>
            <a:pPr marL="11132" marR="4453" algn="just">
              <a:spcBef>
                <a:spcPts val="377"/>
              </a:spcBef>
            </a:pPr>
            <a:r>
              <a:rPr lang="fr-FR" sz="1600" dirty="0">
                <a:latin typeface="Times New Roman"/>
                <a:cs typeface="Times New Roman"/>
              </a:rPr>
              <a:t>8 – Le patient se place à 2,5 – 3 m du mur frontal dans le couloir 2 puis frappe une // de CD en cloche et enchaine une frappe en cloche sur le mur latéral, puis il se déplace d’un pas en arrière et frappe de nouveau une // de CD puis une balle sur le mur latéral et ainsi de suite.</a:t>
            </a:r>
          </a:p>
          <a:p>
            <a:pPr marL="11132" marR="4453" algn="just">
              <a:spcBef>
                <a:spcPts val="377"/>
              </a:spcBef>
            </a:pPr>
            <a:r>
              <a:rPr lang="fr-FR" sz="1600" dirty="0">
                <a:latin typeface="Times New Roman"/>
                <a:cs typeface="Times New Roman"/>
              </a:rPr>
              <a:t>9 – Le patient se déplace devant les courts en frappant la balle en cloche dans le sens de la marche. Il évite les obstacles lors de ses frappes et maintient une allure constante dans son parcours.</a:t>
            </a:r>
          </a:p>
          <a:p>
            <a:pPr marL="11132" marR="4453" algn="just">
              <a:spcBef>
                <a:spcPts val="377"/>
              </a:spcBef>
            </a:pPr>
            <a:r>
              <a:rPr lang="fr-FR" sz="1600" dirty="0">
                <a:latin typeface="Times New Roman"/>
                <a:cs typeface="Times New Roman"/>
              </a:rPr>
              <a:t>10 – Le patient peut répéter l’exercice 1 mais il se déplace le long et au pied du 1</a:t>
            </a:r>
            <a:r>
              <a:rPr lang="fr-FR" sz="1600" baseline="30000" dirty="0">
                <a:latin typeface="Times New Roman"/>
                <a:cs typeface="Times New Roman"/>
              </a:rPr>
              <a:t>er</a:t>
            </a:r>
            <a:r>
              <a:rPr lang="fr-FR" sz="1600" dirty="0">
                <a:latin typeface="Times New Roman"/>
                <a:cs typeface="Times New Roman"/>
              </a:rPr>
              <a:t> gradin en jonglant avec la balle de </a:t>
            </a:r>
            <a:r>
              <a:rPr lang="fr-FR" sz="1600" dirty="0" err="1">
                <a:latin typeface="Times New Roman"/>
                <a:cs typeface="Times New Roman"/>
              </a:rPr>
              <a:t>racquetball</a:t>
            </a:r>
            <a:r>
              <a:rPr lang="fr-FR" sz="1600" dirty="0">
                <a:latin typeface="Times New Roman"/>
                <a:cs typeface="Times New Roman"/>
              </a:rPr>
              <a:t>. Entre chaque jongle, il laisse tomber la balle devant lui sur le gradin puis effectue un contrôle après le 1</a:t>
            </a:r>
            <a:r>
              <a:rPr lang="fr-FR" sz="1600" baseline="30000" dirty="0">
                <a:latin typeface="Times New Roman"/>
                <a:cs typeface="Times New Roman"/>
              </a:rPr>
              <a:t>er</a:t>
            </a:r>
            <a:r>
              <a:rPr lang="fr-FR" sz="1600" dirty="0">
                <a:latin typeface="Times New Roman"/>
                <a:cs typeface="Times New Roman"/>
              </a:rPr>
              <a:t> rebond. Le patient doit avancer régulièrement.</a:t>
            </a:r>
          </a:p>
          <a:p>
            <a:pPr marL="11132" marR="4453" algn="just">
              <a:spcBef>
                <a:spcPts val="377"/>
              </a:spcBef>
            </a:pPr>
            <a:r>
              <a:rPr lang="fr-FR" sz="1600" dirty="0">
                <a:latin typeface="Times New Roman"/>
                <a:cs typeface="Times New Roman"/>
              </a:rPr>
              <a:t>11 – Le patient peut répéter les exercices 1 et 4 en effectuant des A/R en marchant sur la 1</a:t>
            </a:r>
            <a:r>
              <a:rPr lang="fr-FR" sz="1600" baseline="30000" dirty="0">
                <a:latin typeface="Times New Roman"/>
                <a:cs typeface="Times New Roman"/>
              </a:rPr>
              <a:t>ère</a:t>
            </a:r>
            <a:r>
              <a:rPr lang="fr-FR" sz="1600" dirty="0">
                <a:latin typeface="Times New Roman"/>
                <a:cs typeface="Times New Roman"/>
              </a:rPr>
              <a:t> rangée de gradins. La balle tombe ou est frappée au pied du 1</a:t>
            </a:r>
            <a:r>
              <a:rPr lang="fr-FR" sz="1600" baseline="30000" dirty="0">
                <a:latin typeface="Times New Roman"/>
                <a:cs typeface="Times New Roman"/>
              </a:rPr>
              <a:t>er</a:t>
            </a:r>
            <a:r>
              <a:rPr lang="fr-FR" sz="1600" dirty="0">
                <a:latin typeface="Times New Roman"/>
                <a:cs typeface="Times New Roman"/>
              </a:rPr>
              <a:t> gradin.</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Pla</a:t>
            </a:r>
            <a:r>
              <a:rPr lang="fr-FR" sz="1600" spc="5" dirty="0">
                <a:latin typeface="Times New Roman"/>
                <a:cs typeface="Times New Roman"/>
              </a:rPr>
              <a:t>c</a:t>
            </a:r>
            <a:r>
              <a:rPr lang="fr-FR" sz="1600" dirty="0">
                <a:latin typeface="Times New Roman"/>
                <a:cs typeface="Times New Roman"/>
              </a:rPr>
              <a:t>er</a:t>
            </a:r>
            <a:r>
              <a:rPr lang="fr-FR" sz="1600" spc="200" dirty="0">
                <a:latin typeface="Times New Roman"/>
                <a:cs typeface="Times New Roman"/>
              </a:rPr>
              <a:t> </a:t>
            </a:r>
            <a:r>
              <a:rPr lang="fr-FR" sz="1600" dirty="0">
                <a:latin typeface="Times New Roman"/>
                <a:cs typeface="Times New Roman"/>
              </a:rPr>
              <a:t>le patient</a:t>
            </a:r>
            <a:r>
              <a:rPr lang="fr-FR" sz="1600" spc="195" dirty="0">
                <a:latin typeface="Times New Roman"/>
                <a:cs typeface="Times New Roman"/>
              </a:rPr>
              <a:t> </a:t>
            </a:r>
            <a:r>
              <a:rPr lang="fr-FR" sz="1600" spc="-15" dirty="0">
                <a:latin typeface="Times New Roman"/>
                <a:cs typeface="Times New Roman"/>
              </a:rPr>
              <a:t>f</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a:t>
            </a:r>
            <a:r>
              <a:rPr lang="fr-FR" sz="1600" spc="200" dirty="0">
                <a:latin typeface="Times New Roman"/>
                <a:cs typeface="Times New Roman"/>
              </a:rPr>
              <a:t> </a:t>
            </a:r>
            <a:r>
              <a:rPr lang="fr-FR" sz="1600" dirty="0">
                <a:latin typeface="Times New Roman"/>
                <a:cs typeface="Times New Roman"/>
              </a:rPr>
              <a:t>à</a:t>
            </a:r>
            <a:r>
              <a:rPr lang="fr-FR" sz="1600" spc="190" dirty="0">
                <a:latin typeface="Times New Roman"/>
                <a:cs typeface="Times New Roman"/>
              </a:rPr>
              <a:t> </a:t>
            </a:r>
            <a:r>
              <a:rPr lang="fr-FR" sz="1600" dirty="0">
                <a:latin typeface="Times New Roman"/>
                <a:cs typeface="Times New Roman"/>
              </a:rPr>
              <a:t>plusieurs situations qui</a:t>
            </a:r>
            <a:r>
              <a:rPr lang="fr-FR" sz="1600" spc="200" dirty="0">
                <a:latin typeface="Times New Roman"/>
                <a:cs typeface="Times New Roman"/>
              </a:rPr>
              <a:t> </a:t>
            </a:r>
            <a:r>
              <a:rPr lang="fr-FR" sz="1600" dirty="0">
                <a:latin typeface="Times New Roman"/>
                <a:cs typeface="Times New Roman"/>
              </a:rPr>
              <a:t>associent</a:t>
            </a:r>
            <a:r>
              <a:rPr lang="fr-FR" sz="1600" spc="204"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ép</a:t>
            </a:r>
            <a:r>
              <a:rPr lang="fr-FR" sz="1600" spc="5" dirty="0">
                <a:latin typeface="Times New Roman"/>
                <a:cs typeface="Times New Roman"/>
              </a:rPr>
              <a:t>l</a:t>
            </a:r>
            <a:r>
              <a:rPr lang="fr-FR" sz="1600" dirty="0">
                <a:latin typeface="Times New Roman"/>
                <a:cs typeface="Times New Roman"/>
              </a:rPr>
              <a:t>ace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r>
              <a:rPr lang="fr-FR" sz="1600" spc="185" dirty="0">
                <a:latin typeface="Times New Roman"/>
                <a:cs typeface="Times New Roman"/>
              </a:rPr>
              <a:t> </a:t>
            </a:r>
            <a:r>
              <a:rPr lang="fr-FR" sz="1600" dirty="0">
                <a:latin typeface="Times New Roman"/>
                <a:cs typeface="Times New Roman"/>
              </a:rPr>
              <a:t>équ</a:t>
            </a:r>
            <a:r>
              <a:rPr lang="fr-FR" sz="1600" spc="5" dirty="0">
                <a:latin typeface="Times New Roman"/>
                <a:cs typeface="Times New Roman"/>
              </a:rPr>
              <a:t>i</a:t>
            </a:r>
            <a:r>
              <a:rPr lang="fr-FR" sz="1600" dirty="0">
                <a:latin typeface="Times New Roman"/>
                <a:cs typeface="Times New Roman"/>
              </a:rPr>
              <a:t>l</a:t>
            </a:r>
            <a:r>
              <a:rPr lang="fr-FR" sz="1600" spc="5" dirty="0">
                <a:latin typeface="Times New Roman"/>
                <a:cs typeface="Times New Roman"/>
              </a:rPr>
              <a:t>i</a:t>
            </a:r>
            <a:r>
              <a:rPr lang="fr-FR" sz="1600" dirty="0">
                <a:latin typeface="Times New Roman"/>
                <a:cs typeface="Times New Roman"/>
              </a:rPr>
              <a:t>b</a:t>
            </a:r>
            <a:r>
              <a:rPr lang="fr-FR" sz="1600" spc="-15" dirty="0">
                <a:latin typeface="Times New Roman"/>
                <a:cs typeface="Times New Roman"/>
              </a:rPr>
              <a:t>r</a:t>
            </a:r>
            <a:r>
              <a:rPr lang="fr-FR" sz="1600" dirty="0">
                <a:latin typeface="Times New Roman"/>
                <a:cs typeface="Times New Roman"/>
              </a:rPr>
              <a:t>e</a:t>
            </a:r>
            <a:r>
              <a:rPr lang="fr-FR" sz="1600" spc="204" dirty="0">
                <a:latin typeface="Times New Roman"/>
                <a:cs typeface="Times New Roman"/>
              </a:rPr>
              <a:t> et concentration</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a:t>
            </a:r>
            <a:r>
              <a:rPr lang="fr-FR" sz="1600" dirty="0" err="1">
                <a:latin typeface="Times New Roman"/>
                <a:cs typeface="Times New Roman"/>
              </a:rPr>
              <a:t>racquetball</a:t>
            </a:r>
            <a:r>
              <a:rPr lang="fr-FR" sz="1600" dirty="0">
                <a:latin typeface="Times New Roman"/>
                <a:cs typeface="Times New Roman"/>
              </a:rPr>
              <a:t>, balles en mousse (petites et grandes), balles de squash (noires et bleues).</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spc="75" dirty="0"/>
              <a:t>Déplacements et équilibre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spTree>
    <p:extLst>
      <p:ext uri="{BB962C8B-B14F-4D97-AF65-F5344CB8AC3E}">
        <p14:creationId xmlns:p14="http://schemas.microsoft.com/office/powerpoint/2010/main" val="3936873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4, </a:t>
            </a:r>
            <a:r>
              <a:rPr lang="fr-FR" sz="2800" b="1" dirty="0"/>
              <a:t>1/3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21</a:t>
            </a:fld>
            <a:endParaRPr dirty="0"/>
          </a:p>
        </p:txBody>
      </p:sp>
    </p:spTree>
    <p:extLst>
      <p:ext uri="{BB962C8B-B14F-4D97-AF65-F5344CB8AC3E}">
        <p14:creationId xmlns:p14="http://schemas.microsoft.com/office/powerpoint/2010/main" val="3295471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24744"/>
            <a:ext cx="8928992" cy="518090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 et la vitesse de réception d’une balle</a:t>
            </a:r>
          </a:p>
          <a:p>
            <a:pPr marL="11132" algn="just">
              <a:tabLst>
                <a:tab pos="354540" algn="l"/>
              </a:tabLst>
            </a:pPr>
            <a:r>
              <a:rPr lang="fr-FR" sz="1600" dirty="0">
                <a:latin typeface="Times New Roman"/>
                <a:cs typeface="Times New Roman"/>
              </a:rPr>
              <a:t>1 – Le patient se place au T, le moniteur envoie une balle de </a:t>
            </a:r>
            <a:r>
              <a:rPr lang="fr-FR" sz="1600" dirty="0" err="1">
                <a:latin typeface="Times New Roman"/>
                <a:cs typeface="Times New Roman"/>
              </a:rPr>
              <a:t>racquetball</a:t>
            </a:r>
            <a:r>
              <a:rPr lang="fr-FR" sz="1600" dirty="0">
                <a:latin typeface="Times New Roman"/>
                <a:cs typeface="Times New Roman"/>
              </a:rPr>
              <a:t> (ou en mousse) de n’importe quel point du court, vers le mur frontal. Le patient doit attraper la balle le plus vite possible et avant qu’elle ne rebondisse plusieurs fois. Après avoir rendu la balle au moniteur, le patient se replace au T et ainsi de suite.</a:t>
            </a:r>
          </a:p>
          <a:p>
            <a:pPr marL="11132" algn="just">
              <a:tabLst>
                <a:tab pos="354540" algn="l"/>
              </a:tabLst>
            </a:pPr>
            <a:r>
              <a:rPr lang="fr-FR" sz="1600" dirty="0">
                <a:latin typeface="Times New Roman"/>
                <a:cs typeface="Times New Roman"/>
              </a:rPr>
              <a:t>2 – Les 2 patients se placent dans une base carrée délimitée devant le T. L’un lance la balle en hauteur vers le mur frontal, pendant que l’autre va récupérer la balle pour la ramener à sa base. Le lanceur va toucher le mur latéral sur sa droite puis revient à la base. Le premier qui arrive à la base a gagné. </a:t>
            </a:r>
          </a:p>
          <a:p>
            <a:pPr marL="11132" algn="just">
              <a:tabLst>
                <a:tab pos="354540" algn="l"/>
              </a:tabLst>
            </a:pPr>
            <a:r>
              <a:rPr lang="fr-FR" sz="1600" dirty="0" err="1">
                <a:latin typeface="Times New Roman"/>
                <a:cs typeface="Times New Roman"/>
              </a:rPr>
              <a:t>Evolutions</a:t>
            </a:r>
            <a:r>
              <a:rPr lang="fr-FR" sz="1600" dirty="0">
                <a:latin typeface="Times New Roman"/>
                <a:cs typeface="Times New Roman"/>
              </a:rPr>
              <a:t>: </a:t>
            </a:r>
          </a:p>
          <a:p>
            <a:pPr marL="296882" indent="-285750" algn="just">
              <a:buFont typeface="Arial" panose="020B0604020202020204" pitchFamily="34" charset="0"/>
              <a:buChar char="•"/>
              <a:tabLst>
                <a:tab pos="354540" algn="l"/>
              </a:tabLst>
            </a:pPr>
            <a:r>
              <a:rPr lang="fr-FR" sz="1600" dirty="0">
                <a:latin typeface="Times New Roman"/>
                <a:cs typeface="Times New Roman"/>
              </a:rPr>
              <a:t>Le lanceur vise l’un des murs latéraux.</a:t>
            </a:r>
          </a:p>
          <a:p>
            <a:pPr marL="296882" indent="-285750" algn="just">
              <a:buFont typeface="Arial" panose="020B0604020202020204" pitchFamily="34" charset="0"/>
              <a:buChar char="•"/>
              <a:tabLst>
                <a:tab pos="354540" algn="l"/>
              </a:tabLst>
            </a:pPr>
            <a:r>
              <a:rPr lang="fr-FR" sz="1600" dirty="0">
                <a:latin typeface="Times New Roman"/>
                <a:cs typeface="Times New Roman"/>
              </a:rPr>
              <a:t>Le lanceur est de retour dans la base après avoir touché le mur latéral et avant que le receveur ait intercepté la balle.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dirty="0">
                <a:latin typeface="Times New Roman"/>
                <a:cs typeface="Times New Roman"/>
              </a:rPr>
              <a:t>Appré</a:t>
            </a:r>
            <a:r>
              <a:rPr lang="fr-FR" sz="1600" spc="5" dirty="0">
                <a:latin typeface="Times New Roman"/>
                <a:cs typeface="Times New Roman"/>
              </a:rPr>
              <a:t>c</a:t>
            </a:r>
            <a:r>
              <a:rPr lang="fr-FR" sz="1600" dirty="0">
                <a:latin typeface="Times New Roman"/>
                <a:cs typeface="Times New Roman"/>
              </a:rPr>
              <a:t>i</a:t>
            </a:r>
            <a:r>
              <a:rPr lang="fr-FR" sz="1600" spc="5" dirty="0">
                <a:latin typeface="Times New Roman"/>
                <a:cs typeface="Times New Roman"/>
              </a:rPr>
              <a:t>e</a:t>
            </a:r>
            <a:r>
              <a:rPr lang="fr-FR" sz="1600" dirty="0">
                <a:latin typeface="Times New Roman"/>
                <a:cs typeface="Times New Roman"/>
              </a:rPr>
              <a:t>r</a:t>
            </a:r>
            <a:r>
              <a:rPr lang="fr-FR" sz="1600" spc="-1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30" dirty="0">
                <a:latin typeface="Times New Roman"/>
                <a:cs typeface="Times New Roman"/>
              </a:rPr>
              <a:t> </a:t>
            </a:r>
            <a:r>
              <a:rPr lang="fr-FR" sz="1600" dirty="0">
                <a:latin typeface="Times New Roman"/>
                <a:cs typeface="Times New Roman"/>
              </a:rPr>
              <a:t>div</a:t>
            </a:r>
            <a:r>
              <a:rPr lang="fr-FR" sz="1600" spc="5" dirty="0">
                <a:latin typeface="Times New Roman"/>
                <a:cs typeface="Times New Roman"/>
              </a:rPr>
              <a:t>e</a:t>
            </a:r>
            <a:r>
              <a:rPr lang="fr-FR" sz="1600" dirty="0">
                <a:latin typeface="Times New Roman"/>
                <a:cs typeface="Times New Roman"/>
              </a:rPr>
              <a:t>rses</a:t>
            </a:r>
            <a:r>
              <a:rPr lang="fr-FR" sz="1600" spc="-10" dirty="0">
                <a:latin typeface="Times New Roman"/>
                <a:cs typeface="Times New Roman"/>
              </a:rPr>
              <a:t> </a:t>
            </a:r>
            <a:r>
              <a:rPr lang="fr-FR" sz="1600" dirty="0">
                <a:latin typeface="Times New Roman"/>
                <a:cs typeface="Times New Roman"/>
              </a:rPr>
              <a:t>pour</a:t>
            </a:r>
            <a:r>
              <a:rPr lang="fr-FR" sz="1600" spc="5" dirty="0">
                <a:latin typeface="Times New Roman"/>
                <a:cs typeface="Times New Roman"/>
              </a:rPr>
              <a:t> </a:t>
            </a:r>
            <a:r>
              <a:rPr lang="fr-FR" sz="1600" dirty="0">
                <a:latin typeface="Times New Roman"/>
                <a:cs typeface="Times New Roman"/>
              </a:rPr>
              <a:t>c</a:t>
            </a:r>
            <a:r>
              <a:rPr lang="fr-FR" sz="1600" spc="5" dirty="0">
                <a:latin typeface="Times New Roman"/>
                <a:cs typeface="Times New Roman"/>
              </a:rPr>
              <a:t>a</a:t>
            </a:r>
            <a:r>
              <a:rPr lang="fr-FR" sz="1600" dirty="0">
                <a:latin typeface="Times New Roman"/>
                <a:cs typeface="Times New Roman"/>
              </a:rPr>
              <a:t>pt</a:t>
            </a:r>
            <a:r>
              <a:rPr lang="fr-FR" sz="1600" spc="5" dirty="0">
                <a:latin typeface="Times New Roman"/>
                <a:cs typeface="Times New Roman"/>
              </a:rPr>
              <a:t>e</a:t>
            </a:r>
            <a:r>
              <a:rPr lang="fr-FR" sz="1600" dirty="0">
                <a:latin typeface="Times New Roman"/>
                <a:cs typeface="Times New Roman"/>
              </a:rPr>
              <a:t>r</a:t>
            </a:r>
            <a:r>
              <a:rPr lang="fr-FR" sz="1600" spc="-15" dirty="0">
                <a:latin typeface="Times New Roman"/>
                <a:cs typeface="Times New Roman"/>
              </a:rPr>
              <a:t> </a:t>
            </a:r>
            <a:r>
              <a:rPr lang="fr-FR" sz="1600" dirty="0">
                <a:latin typeface="Times New Roman"/>
                <a:cs typeface="Times New Roman"/>
              </a:rPr>
              <a:t>une</a:t>
            </a:r>
            <a:r>
              <a:rPr lang="fr-FR" sz="1600" spc="-5" dirty="0">
                <a:latin typeface="Times New Roman"/>
                <a:cs typeface="Times New Roman"/>
              </a:rPr>
              <a:t> </a:t>
            </a:r>
            <a:r>
              <a:rPr lang="fr-FR" sz="1600" dirty="0">
                <a:latin typeface="Times New Roman"/>
                <a:cs typeface="Times New Roman"/>
              </a:rPr>
              <a:t>ba</a:t>
            </a:r>
            <a:r>
              <a:rPr lang="fr-FR" sz="1600" spc="5" dirty="0">
                <a:latin typeface="Times New Roman"/>
                <a:cs typeface="Times New Roman"/>
              </a:rPr>
              <a:t>l</a:t>
            </a:r>
            <a:r>
              <a:rPr lang="fr-FR" sz="1600" dirty="0">
                <a:latin typeface="Times New Roman"/>
                <a:cs typeface="Times New Roman"/>
              </a:rPr>
              <a:t>l</a:t>
            </a:r>
            <a:r>
              <a:rPr lang="fr-FR" sz="1600" spc="5" dirty="0">
                <a:latin typeface="Times New Roman"/>
                <a:cs typeface="Times New Roman"/>
              </a:rPr>
              <a:t>e.</a:t>
            </a:r>
            <a:endParaRPr lang="fr-FR" sz="1600" dirty="0">
              <a:latin typeface="Times New Roman"/>
              <a:cs typeface="Times New Roman"/>
            </a:endParaRPr>
          </a:p>
          <a:p>
            <a:pPr marL="12700" algn="just">
              <a:spcBef>
                <a:spcPts val="434"/>
              </a:spcBef>
            </a:pPr>
            <a:r>
              <a:rPr lang="fr-FR" sz="1600" dirty="0">
                <a:latin typeface="Times New Roman"/>
                <a:cs typeface="Times New Roman"/>
              </a:rPr>
              <a:t>Sensibiliser le patient sur la manière de lancer la balle et sur la cible à atteindre.</a:t>
            </a:r>
          </a:p>
          <a:p>
            <a:pPr marL="12700" algn="just">
              <a:spcBef>
                <a:spcPts val="434"/>
              </a:spcBef>
            </a:pPr>
            <a:r>
              <a:rPr lang="fr-FR" sz="1600" spc="-165" dirty="0">
                <a:latin typeface="Times New Roman"/>
                <a:cs typeface="Times New Roman"/>
              </a:rPr>
              <a:t>Le patient</a:t>
            </a:r>
            <a:r>
              <a:rPr lang="fr-FR" sz="1600" spc="180" dirty="0">
                <a:latin typeface="Times New Roman"/>
                <a:cs typeface="Times New Roman"/>
              </a:rPr>
              <a:t> </a:t>
            </a:r>
            <a:r>
              <a:rPr lang="fr-FR" sz="1600" dirty="0">
                <a:latin typeface="Times New Roman"/>
                <a:cs typeface="Times New Roman"/>
              </a:rPr>
              <a:t>do</a:t>
            </a:r>
            <a:r>
              <a:rPr lang="fr-FR" sz="1600" spc="-10" dirty="0">
                <a:latin typeface="Times New Roman"/>
                <a:cs typeface="Times New Roman"/>
              </a:rPr>
              <a:t>i</a:t>
            </a:r>
            <a:r>
              <a:rPr lang="fr-FR" sz="1600" dirty="0">
                <a:latin typeface="Times New Roman"/>
                <a:cs typeface="Times New Roman"/>
              </a:rPr>
              <a:t>t</a:t>
            </a:r>
            <a:r>
              <a:rPr lang="fr-FR" sz="1600" spc="190" dirty="0">
                <a:latin typeface="Times New Roman"/>
                <a:cs typeface="Times New Roman"/>
              </a:rPr>
              <a:t> </a:t>
            </a:r>
            <a:r>
              <a:rPr lang="fr-FR" sz="1600" spc="-15" dirty="0">
                <a:latin typeface="Times New Roman"/>
                <a:cs typeface="Times New Roman"/>
              </a:rPr>
              <a:t>v</a:t>
            </a:r>
            <a:r>
              <a:rPr lang="fr-FR" sz="1600" dirty="0">
                <a:latin typeface="Times New Roman"/>
                <a:cs typeface="Times New Roman"/>
              </a:rPr>
              <a:t>iser</a:t>
            </a:r>
            <a:r>
              <a:rPr lang="fr-FR" sz="1600" spc="190" dirty="0">
                <a:latin typeface="Times New Roman"/>
                <a:cs typeface="Times New Roman"/>
              </a:rPr>
              <a:t> </a:t>
            </a:r>
            <a:r>
              <a:rPr lang="fr-FR" sz="1600" dirty="0">
                <a:latin typeface="Times New Roman"/>
                <a:cs typeface="Times New Roman"/>
              </a:rPr>
              <a:t>u</a:t>
            </a:r>
            <a:r>
              <a:rPr lang="fr-FR" sz="1600" spc="-15" dirty="0">
                <a:latin typeface="Times New Roman"/>
                <a:cs typeface="Times New Roman"/>
              </a:rPr>
              <a:t>n</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c</a:t>
            </a:r>
            <a:r>
              <a:rPr lang="fr-FR" sz="1600" spc="5" dirty="0">
                <a:latin typeface="Times New Roman"/>
                <a:cs typeface="Times New Roman"/>
              </a:rPr>
              <a:t>i</a:t>
            </a:r>
            <a:r>
              <a:rPr lang="fr-FR" sz="1600" dirty="0">
                <a:latin typeface="Times New Roman"/>
                <a:cs typeface="Times New Roman"/>
              </a:rPr>
              <a:t>b</a:t>
            </a:r>
            <a:r>
              <a:rPr lang="fr-FR" sz="1600" spc="-10" dirty="0">
                <a:latin typeface="Times New Roman"/>
                <a:cs typeface="Times New Roman"/>
              </a:rPr>
              <a:t>l</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ha</a:t>
            </a:r>
            <a:r>
              <a:rPr lang="fr-FR" sz="1600" spc="-10" dirty="0">
                <a:latin typeface="Times New Roman"/>
                <a:cs typeface="Times New Roman"/>
              </a:rPr>
              <a:t>u</a:t>
            </a:r>
            <a:r>
              <a:rPr lang="fr-FR" sz="1600" dirty="0">
                <a:latin typeface="Times New Roman"/>
                <a:cs typeface="Times New Roman"/>
              </a:rPr>
              <a:t>te</a:t>
            </a:r>
            <a:r>
              <a:rPr lang="fr-FR" sz="1600" spc="180" dirty="0">
                <a:latin typeface="Times New Roman"/>
                <a:cs typeface="Times New Roman"/>
              </a:rPr>
              <a:t> </a:t>
            </a:r>
            <a:r>
              <a:rPr lang="fr-FR" sz="1600" dirty="0">
                <a:latin typeface="Times New Roman"/>
                <a:cs typeface="Times New Roman"/>
              </a:rPr>
              <a:t>et</a:t>
            </a:r>
            <a:r>
              <a:rPr lang="fr-FR" sz="1600" spc="175" dirty="0">
                <a:latin typeface="Times New Roman"/>
                <a:cs typeface="Times New Roman"/>
              </a:rPr>
              <a:t> </a:t>
            </a:r>
            <a:r>
              <a:rPr lang="fr-FR" sz="1600" dirty="0">
                <a:latin typeface="Times New Roman"/>
                <a:cs typeface="Times New Roman"/>
              </a:rPr>
              <a:t>comprend</a:t>
            </a:r>
            <a:r>
              <a:rPr lang="fr-FR" sz="1600" spc="-10" dirty="0">
                <a:latin typeface="Times New Roman"/>
                <a:cs typeface="Times New Roman"/>
              </a:rPr>
              <a:t>r</a:t>
            </a:r>
            <a:r>
              <a:rPr lang="fr-FR" sz="1600" dirty="0">
                <a:latin typeface="Times New Roman"/>
                <a:cs typeface="Times New Roman"/>
              </a:rPr>
              <a:t>e</a:t>
            </a:r>
            <a:r>
              <a:rPr lang="fr-FR" sz="1600" spc="180"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traje</a:t>
            </a:r>
            <a:r>
              <a:rPr lang="fr-FR" sz="1600" spc="-10" dirty="0">
                <a:latin typeface="Times New Roman"/>
                <a:cs typeface="Times New Roman"/>
              </a:rPr>
              <a:t>c</a:t>
            </a:r>
            <a:r>
              <a:rPr lang="fr-FR" sz="1600" dirty="0">
                <a:latin typeface="Times New Roman"/>
                <a:cs typeface="Times New Roman"/>
              </a:rPr>
              <a:t>to</a:t>
            </a:r>
            <a:r>
              <a:rPr lang="fr-FR" sz="1600" spc="5" dirty="0">
                <a:latin typeface="Times New Roman"/>
                <a:cs typeface="Times New Roman"/>
              </a:rPr>
              <a:t>i</a:t>
            </a:r>
            <a:r>
              <a:rPr lang="fr-FR" sz="1600" dirty="0">
                <a:latin typeface="Times New Roman"/>
                <a:cs typeface="Times New Roman"/>
              </a:rPr>
              <a:t>re</a:t>
            </a:r>
            <a:r>
              <a:rPr lang="fr-FR" sz="1600" spc="180"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escend</a:t>
            </a:r>
            <a:r>
              <a:rPr lang="fr-FR" sz="1600" spc="5" dirty="0">
                <a:latin typeface="Times New Roman"/>
                <a:cs typeface="Times New Roman"/>
              </a:rPr>
              <a:t>a</a:t>
            </a:r>
            <a:r>
              <a:rPr lang="fr-FR" sz="1600" dirty="0">
                <a:latin typeface="Times New Roman"/>
                <a:cs typeface="Times New Roman"/>
              </a:rPr>
              <a:t>n</a:t>
            </a:r>
            <a:r>
              <a:rPr lang="fr-FR" sz="1600" spc="-10" dirty="0">
                <a:latin typeface="Times New Roman"/>
                <a:cs typeface="Times New Roman"/>
              </a:rPr>
              <a:t>t</a:t>
            </a:r>
            <a:r>
              <a:rPr lang="fr-FR" sz="1600" dirty="0">
                <a:latin typeface="Times New Roman"/>
                <a:cs typeface="Times New Roman"/>
              </a:rPr>
              <a:t>e</a:t>
            </a:r>
            <a:r>
              <a:rPr lang="fr-FR" sz="1600" spc="195"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e</a:t>
            </a:r>
            <a:r>
              <a:rPr lang="fr-FR" sz="1600" spc="175" dirty="0">
                <a:latin typeface="Times New Roman"/>
                <a:cs typeface="Times New Roman"/>
              </a:rPr>
              <a:t> </a:t>
            </a:r>
            <a:r>
              <a:rPr lang="fr-FR" sz="1600" dirty="0">
                <a:latin typeface="Times New Roman"/>
                <a:cs typeface="Times New Roman"/>
              </a:rPr>
              <a:t>la</a:t>
            </a:r>
            <a:r>
              <a:rPr lang="fr-FR" sz="1600" spc="175" dirty="0">
                <a:latin typeface="Times New Roman"/>
                <a:cs typeface="Times New Roman"/>
              </a:rPr>
              <a:t> </a:t>
            </a:r>
            <a:r>
              <a:rPr lang="fr-FR" sz="1600" dirty="0">
                <a:latin typeface="Times New Roman"/>
                <a:cs typeface="Times New Roman"/>
              </a:rPr>
              <a:t>bal</a:t>
            </a:r>
            <a:r>
              <a:rPr lang="fr-FR" sz="1600" spc="-15" dirty="0">
                <a:latin typeface="Times New Roman"/>
                <a:cs typeface="Times New Roman"/>
              </a:rPr>
              <a:t>l</a:t>
            </a:r>
            <a:r>
              <a:rPr lang="fr-FR" sz="1600" dirty="0">
                <a:latin typeface="Times New Roman"/>
                <a:cs typeface="Times New Roman"/>
              </a:rPr>
              <a:t>e pour</a:t>
            </a:r>
            <a:r>
              <a:rPr lang="fr-FR" sz="1600" spc="-10" dirty="0">
                <a:latin typeface="Times New Roman"/>
                <a:cs typeface="Times New Roman"/>
              </a:rPr>
              <a:t> </a:t>
            </a:r>
            <a:r>
              <a:rPr lang="fr-FR" sz="1600" dirty="0">
                <a:latin typeface="Times New Roman"/>
                <a:cs typeface="Times New Roman"/>
              </a:rPr>
              <a:t>essa</a:t>
            </a:r>
            <a:r>
              <a:rPr lang="fr-FR" sz="1600" spc="20" dirty="0">
                <a:latin typeface="Times New Roman"/>
                <a:cs typeface="Times New Roman"/>
              </a:rPr>
              <a:t>y</a:t>
            </a:r>
            <a:r>
              <a:rPr lang="fr-FR" sz="1600" dirty="0">
                <a:latin typeface="Times New Roman"/>
                <a:cs typeface="Times New Roman"/>
              </a:rPr>
              <a:t>er</a:t>
            </a:r>
            <a:r>
              <a:rPr lang="fr-FR" sz="1600" spc="-10"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rat</a:t>
            </a:r>
            <a:r>
              <a:rPr lang="fr-FR" sz="1600" spc="5" dirty="0">
                <a:latin typeface="Times New Roman"/>
                <a:cs typeface="Times New Roman"/>
              </a:rPr>
              <a:t>t</a:t>
            </a:r>
            <a:r>
              <a:rPr lang="fr-FR" sz="1600" dirty="0">
                <a:latin typeface="Times New Roman"/>
                <a:cs typeface="Times New Roman"/>
              </a:rPr>
              <a:t>rape</a:t>
            </a:r>
            <a:r>
              <a:rPr lang="fr-FR" sz="1600" spc="-85" dirty="0">
                <a:latin typeface="Times New Roman"/>
                <a:cs typeface="Times New Roman"/>
              </a:rPr>
              <a:t>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a:t>
            </a:r>
            <a:r>
              <a:rPr lang="fr-FR" sz="1600" dirty="0" err="1">
                <a:latin typeface="Times New Roman"/>
                <a:cs typeface="Times New Roman"/>
              </a:rPr>
              <a:t>racquetball</a:t>
            </a:r>
            <a:r>
              <a:rPr lang="fr-FR" sz="1600" dirty="0">
                <a:latin typeface="Times New Roman"/>
                <a:cs typeface="Times New Roman"/>
              </a:rPr>
              <a:t>, balle en mousse (grande).</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22</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13156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4, </a:t>
            </a:r>
            <a:r>
              <a:rPr lang="fr-FR" sz="2800" b="1" dirty="0"/>
              <a:t>2/3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23</a:t>
            </a:fld>
            <a:endParaRPr dirty="0"/>
          </a:p>
        </p:txBody>
      </p:sp>
    </p:spTree>
    <p:extLst>
      <p:ext uri="{BB962C8B-B14F-4D97-AF65-F5344CB8AC3E}">
        <p14:creationId xmlns:p14="http://schemas.microsoft.com/office/powerpoint/2010/main" val="15134067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24744"/>
            <a:ext cx="8928992" cy="537583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S’auto-distribuer la balle avec une cible, donne aux patients un aperçu du bon placement</a:t>
            </a:r>
          </a:p>
          <a:p>
            <a:pPr marL="11132" algn="just">
              <a:tabLst>
                <a:tab pos="354540" algn="l"/>
              </a:tabLst>
            </a:pPr>
            <a:r>
              <a:rPr lang="fr-FR" sz="1600" dirty="0">
                <a:latin typeface="Times New Roman"/>
                <a:cs typeface="Times New Roman"/>
              </a:rPr>
              <a:t>1 – Le patient se place dans le carré de service. La cible à atteindre est d’environ 1,2 m de côté à l’avant du court. Le patient a 3 possibilités pour effectuer sa frappe // de CD vers la cible: à la volée, ou en laissant rebondir la balle devant lui, ou bien en l’envoyant vers le mur latéral et en la frappant après le 1</a:t>
            </a:r>
            <a:r>
              <a:rPr lang="fr-FR" sz="1600" baseline="30000" dirty="0">
                <a:latin typeface="Times New Roman"/>
                <a:cs typeface="Times New Roman"/>
              </a:rPr>
              <a:t>er</a:t>
            </a:r>
            <a:r>
              <a:rPr lang="fr-FR" sz="1600" dirty="0">
                <a:latin typeface="Times New Roman"/>
                <a:cs typeface="Times New Roman"/>
              </a:rPr>
              <a:t> rebond. Sensibiliser les patients à ouvrir leur raquette au moment de la préparation et de la frappe. Evolutions:</a:t>
            </a:r>
          </a:p>
          <a:p>
            <a:pPr marL="354032" indent="-342900" algn="just">
              <a:buFont typeface="+mj-lt"/>
              <a:buAutoNum type="alphaLcParenR"/>
              <a:tabLst>
                <a:tab pos="354540" algn="l"/>
              </a:tabLst>
            </a:pPr>
            <a:r>
              <a:rPr lang="fr-FR" sz="1600" dirty="0">
                <a:latin typeface="Times New Roman"/>
                <a:cs typeface="Times New Roman"/>
              </a:rPr>
              <a:t>Renvoyer la balle en // dans le carré de service (au coup par coup),</a:t>
            </a:r>
          </a:p>
          <a:p>
            <a:pPr marL="354032" indent="-342900" algn="just">
              <a:buFont typeface="+mj-lt"/>
              <a:buAutoNum type="alphaLcParenR"/>
              <a:tabLst>
                <a:tab pos="354540" algn="l"/>
              </a:tabLst>
            </a:pPr>
            <a:r>
              <a:rPr lang="fr-FR" sz="1600" dirty="0">
                <a:latin typeface="Times New Roman"/>
                <a:cs typeface="Times New Roman"/>
              </a:rPr>
              <a:t>Renvoyer la balle en croisé dans le carré de service opposé (au coup par coup),</a:t>
            </a:r>
          </a:p>
          <a:p>
            <a:pPr marL="354032" indent="-342900" algn="just">
              <a:buFont typeface="+mj-lt"/>
              <a:buAutoNum type="alphaLcParenR"/>
              <a:tabLst>
                <a:tab pos="354540" algn="l"/>
              </a:tabLst>
            </a:pPr>
            <a:r>
              <a:rPr lang="fr-FR" sz="1600" dirty="0">
                <a:latin typeface="Times New Roman"/>
                <a:cs typeface="Times New Roman"/>
              </a:rPr>
              <a:t>Renvoyer la balle en croisé dans le ¼ de section avant du couloir 1 opposé,</a:t>
            </a:r>
          </a:p>
          <a:p>
            <a:pPr marL="354032" indent="-342900" algn="just">
              <a:buFont typeface="+mj-lt"/>
              <a:buAutoNum type="alphaLcParenR"/>
              <a:tabLst>
                <a:tab pos="354540" algn="l"/>
              </a:tabLst>
            </a:pPr>
            <a:r>
              <a:rPr lang="fr-FR" sz="1600" dirty="0">
                <a:latin typeface="Times New Roman"/>
                <a:cs typeface="Times New Roman"/>
              </a:rPr>
              <a:t>Effectuer des frappes // de CD depuis la cible carrée (toujours avec les 3 possibilités de frappe). Sensibiliser le patient à la notion de </a:t>
            </a:r>
            <a:r>
              <a:rPr lang="fr-FR" sz="1600" dirty="0" err="1">
                <a:latin typeface="Times New Roman"/>
                <a:cs typeface="Times New Roman"/>
              </a:rPr>
              <a:t>nick</a:t>
            </a:r>
            <a:r>
              <a:rPr lang="fr-FR" sz="1600" dirty="0">
                <a:latin typeface="Times New Roman"/>
                <a:cs typeface="Times New Roman"/>
              </a:rPr>
              <a:t> et à la notion d’accompagnement avec le  swing.</a:t>
            </a:r>
          </a:p>
          <a:p>
            <a:pPr marL="354032" indent="-342900" algn="just">
              <a:buFont typeface="+mj-lt"/>
              <a:buAutoNum type="alphaLcParenR"/>
              <a:tabLst>
                <a:tab pos="354540" algn="l"/>
              </a:tabLst>
            </a:pPr>
            <a:r>
              <a:rPr lang="fr-FR" sz="1600" dirty="0">
                <a:latin typeface="Times New Roman"/>
                <a:cs typeface="Times New Roman"/>
              </a:rPr>
              <a:t>Idem d) mais frapper vers l’angle.</a:t>
            </a:r>
          </a:p>
          <a:p>
            <a:pPr marL="11132" algn="just">
              <a:tabLst>
                <a:tab pos="354540" algn="l"/>
              </a:tabLst>
            </a:pPr>
            <a:r>
              <a:rPr lang="fr-FR" sz="1600" dirty="0">
                <a:latin typeface="Times New Roman"/>
                <a:cs typeface="Times New Roman"/>
              </a:rPr>
              <a:t>2 – Idem 1 d) mais en RV. Laisser faire le patient sur quelques frappes et le corriger ensuite. Montrer le bon positionnement du bassin et des épaules au plus tôt. Les patients devraient avoir un geste de frappe (swing) court pour éviter de compenser avec leur poignet.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dirty="0">
                <a:latin typeface="Times New Roman"/>
                <a:cs typeface="Times New Roman"/>
              </a:rPr>
              <a:t>Habi</a:t>
            </a:r>
            <a:r>
              <a:rPr lang="fr-FR" sz="1600" spc="5" dirty="0">
                <a:latin typeface="Times New Roman"/>
                <a:cs typeface="Times New Roman"/>
              </a:rPr>
              <a:t>t</a:t>
            </a:r>
            <a:r>
              <a:rPr lang="fr-FR" sz="1600" dirty="0">
                <a:latin typeface="Times New Roman"/>
                <a:cs typeface="Times New Roman"/>
              </a:rPr>
              <a:t>uer</a:t>
            </a:r>
            <a:r>
              <a:rPr lang="fr-FR" sz="1600" spc="-10" dirty="0">
                <a:latin typeface="Times New Roman"/>
                <a:cs typeface="Times New Roman"/>
              </a:rPr>
              <a:t> </a:t>
            </a:r>
            <a:r>
              <a:rPr lang="fr-FR" sz="1600" dirty="0">
                <a:latin typeface="Times New Roman"/>
                <a:cs typeface="Times New Roman"/>
              </a:rPr>
              <a:t>le patient à</a:t>
            </a:r>
            <a:r>
              <a:rPr lang="fr-FR" sz="1600" spc="-5" dirty="0">
                <a:latin typeface="Times New Roman"/>
                <a:cs typeface="Times New Roman"/>
              </a:rPr>
              <a:t> </a:t>
            </a:r>
            <a:r>
              <a:rPr lang="fr-FR" sz="1600" dirty="0">
                <a:latin typeface="Times New Roman"/>
                <a:cs typeface="Times New Roman"/>
              </a:rPr>
              <a:t>des</a:t>
            </a:r>
            <a:r>
              <a:rPr lang="fr-FR" sz="1600" spc="-10"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15" dirty="0">
                <a:latin typeface="Times New Roman"/>
                <a:cs typeface="Times New Roman"/>
              </a:rPr>
              <a:t> </a:t>
            </a:r>
            <a:r>
              <a:rPr lang="fr-FR" sz="1600" dirty="0">
                <a:latin typeface="Times New Roman"/>
                <a:cs typeface="Times New Roman"/>
              </a:rPr>
              <a:t>court</a:t>
            </a:r>
            <a:r>
              <a:rPr lang="fr-FR" sz="1600" spc="5" dirty="0">
                <a:latin typeface="Times New Roman"/>
                <a:cs typeface="Times New Roman"/>
              </a:rPr>
              <a:t>e</a:t>
            </a:r>
            <a:r>
              <a:rPr lang="fr-FR" sz="1600" dirty="0">
                <a:latin typeface="Times New Roman"/>
                <a:cs typeface="Times New Roman"/>
              </a:rPr>
              <a:t>s</a:t>
            </a:r>
            <a:r>
              <a:rPr lang="fr-FR" sz="1600" spc="-20"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longues</a:t>
            </a:r>
            <a:r>
              <a:rPr lang="fr-FR" sz="1600" spc="5" dirty="0">
                <a:latin typeface="Times New Roman"/>
                <a:cs typeface="Times New Roman"/>
              </a:rPr>
              <a:t>.</a:t>
            </a:r>
            <a:endParaRPr lang="fr-FR" sz="1600" dirty="0">
              <a:latin typeface="Times New Roman"/>
              <a:cs typeface="Times New Roman"/>
            </a:endParaRPr>
          </a:p>
          <a:p>
            <a:pPr marL="12700" algn="just">
              <a:spcBef>
                <a:spcPts val="434"/>
              </a:spcBef>
            </a:pPr>
            <a:r>
              <a:rPr lang="fr-FR" sz="1600" dirty="0">
                <a:latin typeface="Times New Roman"/>
                <a:cs typeface="Times New Roman"/>
              </a:rPr>
              <a:t>Sensibiliser le patient sur la manière de se positionner en fonction de la cible à atteindre.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a:t>
            </a:r>
            <a:r>
              <a:rPr lang="fr-FR" sz="1600" dirty="0" err="1">
                <a:latin typeface="Times New Roman"/>
                <a:cs typeface="Times New Roman"/>
              </a:rPr>
              <a:t>racquetball</a:t>
            </a:r>
            <a:r>
              <a:rPr lang="fr-FR" sz="1600" dirty="0">
                <a:latin typeface="Times New Roman"/>
                <a:cs typeface="Times New Roman"/>
              </a:rPr>
              <a:t>, balle bleue.</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Trajectoires et 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24</a:t>
            </a:fld>
            <a:endParaRPr dirty="0"/>
          </a:p>
        </p:txBody>
      </p:sp>
    </p:spTree>
    <p:extLst>
      <p:ext uri="{BB962C8B-B14F-4D97-AF65-F5344CB8AC3E}">
        <p14:creationId xmlns:p14="http://schemas.microsoft.com/office/powerpoint/2010/main" val="3956496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4, </a:t>
            </a:r>
            <a:r>
              <a:rPr lang="fr-FR" sz="2800" b="1" dirty="0"/>
              <a:t>3/3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25</a:t>
            </a:fld>
            <a:endParaRPr dirty="0"/>
          </a:p>
        </p:txBody>
      </p:sp>
    </p:spTree>
    <p:extLst>
      <p:ext uri="{BB962C8B-B14F-4D97-AF65-F5344CB8AC3E}">
        <p14:creationId xmlns:p14="http://schemas.microsoft.com/office/powerpoint/2010/main" val="1781956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81697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Une bonne manière de se déplacer sur le court tout en améliorant ses capacités</a:t>
            </a:r>
          </a:p>
          <a:p>
            <a:pPr marL="11132" algn="just">
              <a:tabLst>
                <a:tab pos="354540" algn="l"/>
              </a:tabLst>
            </a:pPr>
            <a:r>
              <a:rPr lang="fr-FR" sz="1600" dirty="0">
                <a:latin typeface="Times New Roman"/>
                <a:cs typeface="Times New Roman"/>
              </a:rPr>
              <a:t>1 – Le patient se place au T avec une épuisette (sinon, une raquette). Le moniteur placé devant lui, envoie une balle bleue dans le couloir 2 juste derrière le carré de service. Le patient doit intercepter la balle en volée de CD puis la stocker dans une corbeille.</a:t>
            </a:r>
          </a:p>
          <a:p>
            <a:pPr marL="11132" algn="just">
              <a:tabLst>
                <a:tab pos="354540" algn="l"/>
              </a:tabLst>
            </a:pPr>
            <a:r>
              <a:rPr lang="fr-FR" sz="1600" dirty="0">
                <a:latin typeface="Times New Roman"/>
                <a:cs typeface="Times New Roman"/>
              </a:rPr>
              <a:t>2 – Les patients jouent par 2 avec un frappeur (plusieurs balles en mousse sur le plancher) et un receveur avec une grande épuisette (filet à papillon) sur ¼ de court:</a:t>
            </a:r>
          </a:p>
          <a:p>
            <a:pPr marL="296882" indent="-285750" algn="just">
              <a:buFont typeface="Arial" panose="020B0604020202020204" pitchFamily="34" charset="0"/>
              <a:buChar char="•"/>
              <a:tabLst>
                <a:tab pos="354540" algn="l"/>
              </a:tabLst>
            </a:pPr>
            <a:r>
              <a:rPr lang="fr-FR" sz="1600" dirty="0">
                <a:latin typeface="Times New Roman"/>
                <a:cs typeface="Times New Roman"/>
              </a:rPr>
              <a:t>Le frappeur envoie la balle (après le 1</a:t>
            </a:r>
            <a:r>
              <a:rPr lang="fr-FR" sz="1600" baseline="30000" dirty="0">
                <a:latin typeface="Times New Roman"/>
                <a:cs typeface="Times New Roman"/>
              </a:rPr>
              <a:t>er</a:t>
            </a:r>
            <a:r>
              <a:rPr lang="fr-FR" sz="1600" dirty="0">
                <a:latin typeface="Times New Roman"/>
                <a:cs typeface="Times New Roman"/>
              </a:rPr>
              <a:t> rebond) de l’endroit où il se trouve. </a:t>
            </a:r>
          </a:p>
          <a:p>
            <a:pPr marL="296882" indent="-285750" algn="just">
              <a:buFont typeface="Arial" panose="020B0604020202020204" pitchFamily="34" charset="0"/>
              <a:buChar char="•"/>
              <a:tabLst>
                <a:tab pos="354540" algn="l"/>
              </a:tabLst>
            </a:pPr>
            <a:r>
              <a:rPr lang="fr-FR" sz="1600" dirty="0">
                <a:latin typeface="Times New Roman"/>
                <a:cs typeface="Times New Roman"/>
              </a:rPr>
              <a:t>Le receveur essaie d’intercepter les balles à la volée ou après le 1</a:t>
            </a:r>
            <a:r>
              <a:rPr lang="fr-FR" sz="1600" baseline="30000" dirty="0">
                <a:latin typeface="Times New Roman"/>
                <a:cs typeface="Times New Roman"/>
              </a:rPr>
              <a:t>er</a:t>
            </a:r>
            <a:r>
              <a:rPr lang="fr-FR" sz="1600" dirty="0">
                <a:latin typeface="Times New Roman"/>
                <a:cs typeface="Times New Roman"/>
              </a:rPr>
              <a:t> rebond. </a:t>
            </a:r>
          </a:p>
          <a:p>
            <a:pPr marL="296882" indent="-285750" algn="just">
              <a:buFont typeface="Arial" panose="020B0604020202020204" pitchFamily="34" charset="0"/>
              <a:buChar char="•"/>
              <a:tabLst>
                <a:tab pos="354540" algn="l"/>
              </a:tabLst>
            </a:pPr>
            <a:r>
              <a:rPr lang="fr-FR" sz="1600" dirty="0">
                <a:latin typeface="Times New Roman"/>
                <a:cs typeface="Times New Roman"/>
              </a:rPr>
              <a:t>Seules comptent les balles attrapées après le 1</a:t>
            </a:r>
            <a:r>
              <a:rPr lang="fr-FR" sz="1600" baseline="30000" dirty="0">
                <a:latin typeface="Times New Roman"/>
                <a:cs typeface="Times New Roman"/>
              </a:rPr>
              <a:t>er</a:t>
            </a:r>
            <a:r>
              <a:rPr lang="fr-FR" sz="1600" dirty="0">
                <a:latin typeface="Times New Roman"/>
                <a:cs typeface="Times New Roman"/>
              </a:rPr>
              <a:t> rebond (ou à la volée). </a:t>
            </a:r>
          </a:p>
          <a:p>
            <a:pPr marL="296882" indent="-285750" algn="just">
              <a:buFont typeface="Arial" panose="020B0604020202020204" pitchFamily="34" charset="0"/>
              <a:buChar char="•"/>
              <a:tabLst>
                <a:tab pos="354540" algn="l"/>
              </a:tabLst>
            </a:pPr>
            <a:r>
              <a:rPr lang="fr-FR" sz="1600" dirty="0">
                <a:latin typeface="Times New Roman"/>
                <a:cs typeface="Times New Roman"/>
              </a:rPr>
              <a:t>Les balles loupées par le receveur sont remises en jeu. </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en sorte que le frappeur envoie des balles relativement faciles à rattraper par son partenaire.</a:t>
            </a:r>
          </a:p>
          <a:p>
            <a:pPr marL="296882" indent="-285750" algn="just">
              <a:buFont typeface="Arial" panose="020B0604020202020204" pitchFamily="34" charset="0"/>
              <a:buChar char="•"/>
              <a:tabLst>
                <a:tab pos="354540" algn="l"/>
              </a:tabLst>
            </a:pPr>
            <a:r>
              <a:rPr lang="fr-FR" sz="1600" dirty="0">
                <a:latin typeface="Times New Roman"/>
                <a:cs typeface="Times New Roman"/>
              </a:rPr>
              <a:t>Corriger l’ouverture du tamis pour le frappeur et faire en sorte que son geste de frappe (swing) soit lent.</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varier les distances entre frappeur et receveur, tout en conservant le contrôle de la balle.</a:t>
            </a:r>
          </a:p>
          <a:p>
            <a:pPr marL="296882" indent="-285750" algn="just">
              <a:buFont typeface="Arial" panose="020B0604020202020204" pitchFamily="34" charset="0"/>
              <a:buChar char="•"/>
              <a:tabLst>
                <a:tab pos="354540" algn="l"/>
              </a:tabLst>
            </a:pPr>
            <a:r>
              <a:rPr lang="fr-FR" sz="1600" dirty="0">
                <a:latin typeface="Times New Roman"/>
                <a:cs typeface="Times New Roman"/>
              </a:rPr>
              <a:t>Inciter le frappeur à se placer sur le côté pour envoyer la balle vers le receveur.</a:t>
            </a:r>
          </a:p>
          <a:p>
            <a:pPr marL="296882" indent="-285750" algn="just">
              <a:buFont typeface="Arial" panose="020B0604020202020204" pitchFamily="34" charset="0"/>
              <a:buChar char="•"/>
              <a:tabLst>
                <a:tab pos="354540" algn="l"/>
              </a:tabLst>
            </a:pPr>
            <a:r>
              <a:rPr lang="fr-FR" sz="1600" dirty="0">
                <a:latin typeface="Times New Roman"/>
                <a:cs typeface="Times New Roman"/>
              </a:rPr>
              <a:t>Chronométrer la durée nécessaire pour intercepter toutes les balles dans le filet.</a:t>
            </a:r>
          </a:p>
          <a:p>
            <a:pPr marL="296882" indent="-285750" algn="just">
              <a:buFont typeface="Arial" panose="020B0604020202020204" pitchFamily="34" charset="0"/>
              <a:buChar char="•"/>
              <a:tabLst>
                <a:tab pos="354540" algn="l"/>
              </a:tabLst>
            </a:pPr>
            <a:r>
              <a:rPr lang="fr-FR" sz="1600" dirty="0">
                <a:latin typeface="Times New Roman"/>
                <a:cs typeface="Times New Roman"/>
              </a:rPr>
              <a:t>Evolution: utiliser un filet plus petit.</a:t>
            </a:r>
          </a:p>
          <a:p>
            <a:pPr marL="11132" algn="just">
              <a:tabLst>
                <a:tab pos="354540" algn="l"/>
              </a:tabLst>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dirty="0">
                <a:latin typeface="Times New Roman"/>
                <a:cs typeface="Times New Roman"/>
              </a:rPr>
              <a:t>Habi</a:t>
            </a:r>
            <a:r>
              <a:rPr lang="fr-FR" sz="1600" spc="5" dirty="0">
                <a:latin typeface="Times New Roman"/>
                <a:cs typeface="Times New Roman"/>
              </a:rPr>
              <a:t>t</a:t>
            </a:r>
            <a:r>
              <a:rPr lang="fr-FR" sz="1600" dirty="0">
                <a:latin typeface="Times New Roman"/>
                <a:cs typeface="Times New Roman"/>
              </a:rPr>
              <a:t>uer</a:t>
            </a:r>
            <a:r>
              <a:rPr lang="fr-FR" sz="1600" spc="-10" dirty="0">
                <a:latin typeface="Times New Roman"/>
                <a:cs typeface="Times New Roman"/>
              </a:rPr>
              <a:t> </a:t>
            </a:r>
            <a:r>
              <a:rPr lang="fr-FR" sz="1600" dirty="0">
                <a:latin typeface="Times New Roman"/>
                <a:cs typeface="Times New Roman"/>
              </a:rPr>
              <a:t>le patient à</a:t>
            </a:r>
            <a:r>
              <a:rPr lang="fr-FR" sz="1600" spc="-5" dirty="0">
                <a:latin typeface="Times New Roman"/>
                <a:cs typeface="Times New Roman"/>
              </a:rPr>
              <a:t> </a:t>
            </a:r>
            <a:r>
              <a:rPr lang="fr-FR" sz="1600" dirty="0">
                <a:latin typeface="Times New Roman"/>
                <a:cs typeface="Times New Roman"/>
              </a:rPr>
              <a:t>des</a:t>
            </a:r>
            <a:r>
              <a:rPr lang="fr-FR" sz="1600" spc="-10"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15" dirty="0">
                <a:latin typeface="Times New Roman"/>
                <a:cs typeface="Times New Roman"/>
              </a:rPr>
              <a:t> </a:t>
            </a:r>
            <a:r>
              <a:rPr lang="fr-FR" sz="1600" dirty="0">
                <a:latin typeface="Times New Roman"/>
                <a:cs typeface="Times New Roman"/>
              </a:rPr>
              <a:t>court</a:t>
            </a:r>
            <a:r>
              <a:rPr lang="fr-FR" sz="1600" spc="5" dirty="0">
                <a:latin typeface="Times New Roman"/>
                <a:cs typeface="Times New Roman"/>
              </a:rPr>
              <a:t>e</a:t>
            </a:r>
            <a:r>
              <a:rPr lang="fr-FR" sz="1600" dirty="0">
                <a:latin typeface="Times New Roman"/>
                <a:cs typeface="Times New Roman"/>
              </a:rPr>
              <a:t>s</a:t>
            </a:r>
            <a:r>
              <a:rPr lang="fr-FR" sz="1600" spc="-20"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longues</a:t>
            </a:r>
            <a:r>
              <a:rPr lang="fr-FR" sz="1600" spc="5" dirty="0">
                <a:latin typeface="Times New Roman"/>
                <a:cs typeface="Times New Roman"/>
              </a:rPr>
              <a:t>.</a:t>
            </a:r>
            <a:endParaRPr lang="fr-FR" sz="1600" dirty="0">
              <a:latin typeface="Times New Roman"/>
              <a:cs typeface="Times New Roman"/>
            </a:endParaRPr>
          </a:p>
          <a:p>
            <a:pPr marL="12700" algn="just">
              <a:spcBef>
                <a:spcPts val="434"/>
              </a:spcBef>
            </a:pPr>
            <a:r>
              <a:rPr lang="fr-FR" sz="1600" dirty="0">
                <a:latin typeface="Times New Roman"/>
                <a:cs typeface="Times New Roman"/>
              </a:rPr>
              <a:t>Sensibiliser le patient sur la manière de lancer la balle et sur la cible à atteindre.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bleues, balles en mousse, filet à papillon (ou épuisette).</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26</a:t>
            </a:fld>
            <a:endParaRPr dirty="0"/>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7985650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10295"/>
            <a:ext cx="8928992" cy="502701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Distribution par le moniteur</a:t>
            </a:r>
          </a:p>
          <a:p>
            <a:pPr marL="11132" algn="just">
              <a:tabLst>
                <a:tab pos="354540" algn="l"/>
              </a:tabLst>
            </a:pPr>
            <a:r>
              <a:rPr lang="fr-FR" sz="1600" dirty="0">
                <a:latin typeface="Times New Roman"/>
                <a:cs typeface="Times New Roman"/>
              </a:rPr>
              <a:t>1 – Le moniteur et le patient sont de chaque côté du T. Le moniteur envoie la balle de </a:t>
            </a:r>
            <a:r>
              <a:rPr lang="fr-FR" sz="1600" dirty="0" err="1">
                <a:latin typeface="Times New Roman"/>
                <a:cs typeface="Times New Roman"/>
              </a:rPr>
              <a:t>racquetball</a:t>
            </a:r>
            <a:r>
              <a:rPr lang="fr-FR" sz="1600" dirty="0">
                <a:latin typeface="Times New Roman"/>
                <a:cs typeface="Times New Roman"/>
              </a:rPr>
              <a:t> en CD décroisé vers le patient qui frappe à son tour en CD // ou en CD croisé après le 2</a:t>
            </a:r>
            <a:r>
              <a:rPr lang="fr-FR" sz="1600" baseline="30000" dirty="0">
                <a:latin typeface="Times New Roman"/>
                <a:cs typeface="Times New Roman"/>
              </a:rPr>
              <a:t>ème</a:t>
            </a:r>
            <a:r>
              <a:rPr lang="fr-FR" sz="1600" dirty="0">
                <a:latin typeface="Times New Roman"/>
                <a:cs typeface="Times New Roman"/>
              </a:rPr>
              <a:t> rebond:</a:t>
            </a:r>
          </a:p>
          <a:p>
            <a:pPr marL="296882" indent="-285750" algn="just">
              <a:buFont typeface="Arial" panose="020B0604020202020204" pitchFamily="34" charset="0"/>
              <a:buChar char="•"/>
              <a:tabLst>
                <a:tab pos="354540" algn="l"/>
              </a:tabLst>
            </a:pPr>
            <a:r>
              <a:rPr lang="fr-FR" sz="1600" dirty="0">
                <a:latin typeface="Times New Roman"/>
                <a:cs typeface="Times New Roman"/>
              </a:rPr>
              <a:t>Utiliser différents types de balles.</a:t>
            </a:r>
          </a:p>
          <a:p>
            <a:pPr marL="296882" indent="-285750" algn="just">
              <a:buFont typeface="Arial" panose="020B0604020202020204" pitchFamily="34" charset="0"/>
              <a:buChar char="•"/>
              <a:tabLst>
                <a:tab pos="354540" algn="l"/>
              </a:tabLst>
            </a:pPr>
            <a:r>
              <a:rPr lang="fr-FR" sz="1600" dirty="0">
                <a:latin typeface="Times New Roman"/>
                <a:cs typeface="Times New Roman"/>
              </a:rPr>
              <a:t>Une balle blanche permet au patient de mieux se concentrer.</a:t>
            </a:r>
          </a:p>
          <a:p>
            <a:pPr marL="11132" algn="just">
              <a:tabLst>
                <a:tab pos="354540" algn="l"/>
              </a:tabLst>
            </a:pPr>
            <a:r>
              <a:rPr lang="fr-FR" sz="1600" b="1" u="heavy" dirty="0">
                <a:latin typeface="Times New Roman"/>
                <a:cs typeface="Times New Roman"/>
              </a:rPr>
              <a:t>Auto-distribution</a:t>
            </a:r>
          </a:p>
          <a:p>
            <a:pPr marL="11132" algn="just">
              <a:tabLst>
                <a:tab pos="354540" algn="l"/>
              </a:tabLst>
            </a:pPr>
            <a:r>
              <a:rPr lang="fr-FR" sz="1600" dirty="0">
                <a:latin typeface="Times New Roman"/>
                <a:cs typeface="Times New Roman"/>
              </a:rPr>
              <a:t>2 – Le patient se place à 1,5 – 2 m du mur latéral et frappe en cloche (balle de </a:t>
            </a:r>
            <a:r>
              <a:rPr lang="fr-FR" sz="1600" dirty="0" err="1">
                <a:latin typeface="Times New Roman"/>
                <a:cs typeface="Times New Roman"/>
              </a:rPr>
              <a:t>racquetball</a:t>
            </a:r>
            <a:r>
              <a:rPr lang="fr-FR" sz="1600" dirty="0">
                <a:latin typeface="Times New Roman"/>
                <a:cs typeface="Times New Roman"/>
              </a:rPr>
              <a:t>) après le 1</a:t>
            </a:r>
            <a:r>
              <a:rPr lang="fr-FR" sz="1600" baseline="30000" dirty="0">
                <a:latin typeface="Times New Roman"/>
                <a:cs typeface="Times New Roman"/>
              </a:rPr>
              <a:t>er</a:t>
            </a:r>
            <a:r>
              <a:rPr lang="fr-FR" sz="1600" dirty="0">
                <a:latin typeface="Times New Roman"/>
                <a:cs typeface="Times New Roman"/>
              </a:rPr>
              <a:t> rebond tout en se déplaçant dans un sens, puis dans l’autre. Evolutions: </a:t>
            </a:r>
          </a:p>
          <a:p>
            <a:pPr marL="296882" indent="-285750" algn="just">
              <a:buFont typeface="Arial" panose="020B0604020202020204" pitchFamily="34" charset="0"/>
              <a:buChar char="•"/>
              <a:tabLst>
                <a:tab pos="354540" algn="l"/>
              </a:tabLst>
            </a:pPr>
            <a:r>
              <a:rPr lang="fr-FR" sz="1600" dirty="0">
                <a:latin typeface="Times New Roman"/>
                <a:cs typeface="Times New Roman"/>
              </a:rPr>
              <a:t>Se placer sur le côté pour frapper la balle.</a:t>
            </a:r>
          </a:p>
          <a:p>
            <a:pPr marL="296882" indent="-285750" algn="just">
              <a:buFont typeface="Arial" panose="020B0604020202020204" pitchFamily="34" charset="0"/>
              <a:buChar char="•"/>
              <a:tabLst>
                <a:tab pos="354540" algn="l"/>
              </a:tabLst>
            </a:pPr>
            <a:r>
              <a:rPr lang="fr-FR" sz="1600" dirty="0">
                <a:latin typeface="Times New Roman"/>
                <a:cs typeface="Times New Roman"/>
              </a:rPr>
              <a:t>Balle de squash lente mais avec frappes un peu plus en cloche.</a:t>
            </a:r>
          </a:p>
          <a:p>
            <a:pPr marL="296882" indent="-285750" algn="just">
              <a:buFont typeface="Arial" panose="020B0604020202020204" pitchFamily="34" charset="0"/>
              <a:buChar char="•"/>
              <a:tabLst>
                <a:tab pos="354540" algn="l"/>
              </a:tabLst>
            </a:pPr>
            <a:r>
              <a:rPr lang="fr-FR" sz="1600" dirty="0">
                <a:latin typeface="Times New Roman"/>
                <a:cs typeface="Times New Roman"/>
              </a:rPr>
              <a:t>Ajouter un contrôle de la balle puis un rebond entre chaque frappe.</a:t>
            </a:r>
          </a:p>
          <a:p>
            <a:pPr marL="296882" indent="-285750" algn="just">
              <a:buFont typeface="Arial" panose="020B0604020202020204" pitchFamily="34" charset="0"/>
              <a:buChar char="•"/>
              <a:tabLst>
                <a:tab pos="354540" algn="l"/>
              </a:tabLst>
            </a:pPr>
            <a:r>
              <a:rPr lang="fr-FR" sz="1600" dirty="0">
                <a:latin typeface="Times New Roman"/>
                <a:cs typeface="Times New Roman"/>
              </a:rPr>
              <a:t>S’éloigner du mur tout en conservant la même cadence de frappe (sans contrôle).</a:t>
            </a:r>
          </a:p>
          <a:p>
            <a:pPr marL="296882" indent="-285750" algn="just">
              <a:buFont typeface="Arial" panose="020B0604020202020204" pitchFamily="34" charset="0"/>
              <a:buChar char="•"/>
              <a:tabLst>
                <a:tab pos="354540" algn="l"/>
              </a:tabLst>
            </a:pPr>
            <a:r>
              <a:rPr lang="fr-FR" sz="1600" dirty="0">
                <a:latin typeface="Times New Roman"/>
                <a:cs typeface="Times New Roman"/>
              </a:rPr>
              <a:t>Se mettre en position de frapper sur le côté, le plus vite possible.</a:t>
            </a:r>
          </a:p>
          <a:p>
            <a:pPr marL="296882" indent="-285750" algn="just">
              <a:buFont typeface="Arial" panose="020B0604020202020204" pitchFamily="34" charset="0"/>
              <a:buChar char="•"/>
              <a:tabLst>
                <a:tab pos="354540" algn="l"/>
              </a:tabLst>
            </a:pPr>
            <a:r>
              <a:rPr lang="fr-FR" sz="1600" dirty="0">
                <a:latin typeface="Times New Roman"/>
                <a:cs typeface="Times New Roman"/>
              </a:rPr>
              <a:t>Avec des frappes régulières en cloche, faire le tour complet du court.</a:t>
            </a:r>
          </a:p>
          <a:p>
            <a:pPr marL="11132" algn="just">
              <a:tabLst>
                <a:tab pos="354540" algn="l"/>
              </a:tabLst>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balle.</a:t>
            </a:r>
            <a:endParaRPr lang="fr-FR" sz="1600" dirty="0">
              <a:latin typeface="Times New Roman"/>
              <a:cs typeface="Times New Roman"/>
            </a:endParaRP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a:t>
            </a:r>
            <a:r>
              <a:rPr lang="fr-FR" sz="1600" dirty="0" err="1">
                <a:latin typeface="Times New Roman"/>
                <a:cs typeface="Times New Roman"/>
              </a:rPr>
              <a:t>racquetball</a:t>
            </a:r>
            <a:r>
              <a:rPr lang="fr-FR" sz="1600" dirty="0">
                <a:latin typeface="Times New Roman"/>
                <a:cs typeface="Times New Roman"/>
              </a:rPr>
              <a:t>, balles de squash (bleue, noire), balle en mousse.</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27</a:t>
            </a:fld>
            <a:endParaRPr dirty="0"/>
          </a:p>
        </p:txBody>
      </p:sp>
    </p:spTree>
    <p:extLst>
      <p:ext uri="{BB962C8B-B14F-4D97-AF65-F5344CB8AC3E}">
        <p14:creationId xmlns:p14="http://schemas.microsoft.com/office/powerpoint/2010/main" val="1914971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a:t>
            </a:r>
            <a:r>
              <a:rPr lang="en-US" sz="2800" b="1"/>
              <a:t>– Séance </a:t>
            </a:r>
            <a:r>
              <a:rPr lang="en-US" sz="2800" b="1" dirty="0"/>
              <a:t>5</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28</a:t>
            </a:fld>
            <a:endParaRPr dirty="0"/>
          </a:p>
        </p:txBody>
      </p:sp>
    </p:spTree>
    <p:extLst>
      <p:ext uri="{BB962C8B-B14F-4D97-AF65-F5344CB8AC3E}">
        <p14:creationId xmlns:p14="http://schemas.microsoft.com/office/powerpoint/2010/main" val="1717190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764704"/>
            <a:ext cx="8928992" cy="611449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variés à deux raquettes et balles en mousse</a:t>
            </a:r>
          </a:p>
          <a:p>
            <a:pPr marL="11132" algn="just">
              <a:tabLst>
                <a:tab pos="354540" algn="l"/>
              </a:tabLst>
            </a:pPr>
            <a:r>
              <a:rPr lang="fr-FR" sz="1600" dirty="0">
                <a:latin typeface="Times New Roman"/>
                <a:cs typeface="Times New Roman"/>
              </a:rPr>
              <a:t>1 – Le patient tient une balle entre deux raquettes. Il écarte les raquettes, la balle tombe, il essaie de rattraper la balle entre les deux raquettes après le 1</a:t>
            </a:r>
            <a:r>
              <a:rPr lang="fr-FR" sz="1600" baseline="30000" dirty="0">
                <a:latin typeface="Times New Roman"/>
                <a:cs typeface="Times New Roman"/>
              </a:rPr>
              <a:t>er</a:t>
            </a:r>
            <a:r>
              <a:rPr lang="fr-FR" sz="1600" dirty="0">
                <a:latin typeface="Times New Roman"/>
                <a:cs typeface="Times New Roman"/>
              </a:rPr>
              <a:t> rebond. Evolutions: </a:t>
            </a:r>
          </a:p>
          <a:p>
            <a:pPr marL="296882" indent="-285750" algn="just">
              <a:buFont typeface="Arial" panose="020B0604020202020204" pitchFamily="34" charset="0"/>
              <a:buChar char="•"/>
              <a:tabLst>
                <a:tab pos="354540" algn="l"/>
              </a:tabLst>
            </a:pPr>
            <a:r>
              <a:rPr lang="fr-FR" sz="1600" dirty="0">
                <a:latin typeface="Times New Roman"/>
                <a:cs typeface="Times New Roman"/>
              </a:rPr>
              <a:t>Lancer la balle de plus en plus haut.</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l’exercice à deux en s’envoyant la balle depuis chaque carré de service.</a:t>
            </a:r>
          </a:p>
          <a:p>
            <a:pPr marL="296882" indent="-285750" algn="just">
              <a:buFont typeface="Arial" panose="020B0604020202020204" pitchFamily="34" charset="0"/>
              <a:buChar char="•"/>
              <a:tabLst>
                <a:tab pos="354540" algn="l"/>
              </a:tabLst>
            </a:pPr>
            <a:r>
              <a:rPr lang="fr-FR" sz="1600" dirty="0">
                <a:latin typeface="Times New Roman"/>
                <a:cs typeface="Times New Roman"/>
              </a:rPr>
              <a:t>Essayer d’intercepter la balle à la volée (toujours à deux).</a:t>
            </a:r>
          </a:p>
          <a:p>
            <a:pPr marL="296882" indent="-285750" algn="just">
              <a:buFont typeface="Arial" panose="020B0604020202020204" pitchFamily="34" charset="0"/>
              <a:buChar char="•"/>
              <a:tabLst>
                <a:tab pos="354540" algn="l"/>
              </a:tabLst>
            </a:pPr>
            <a:r>
              <a:rPr lang="fr-FR" sz="1600" dirty="0">
                <a:latin typeface="Times New Roman"/>
                <a:cs typeface="Times New Roman"/>
              </a:rPr>
              <a:t>Le lanceur envoie la balle vers le mur frontal, puis le receveur l’attrape après le 1</a:t>
            </a:r>
            <a:r>
              <a:rPr lang="fr-FR" sz="1600" baseline="30000" dirty="0">
                <a:latin typeface="Times New Roman"/>
                <a:cs typeface="Times New Roman"/>
              </a:rPr>
              <a:t>er</a:t>
            </a:r>
            <a:r>
              <a:rPr lang="fr-FR" sz="1600" dirty="0">
                <a:latin typeface="Times New Roman"/>
                <a:cs typeface="Times New Roman"/>
              </a:rPr>
              <a:t> rebond. Avec cet exercice le patient va naturellement placer sa raquette derrière lui pour être en mesure de lancer la balle.</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un jeu avec envoi de la balle au-dessus de la ligne de service et réception au 2</a:t>
            </a:r>
            <a:r>
              <a:rPr lang="fr-FR" sz="1600" baseline="30000" dirty="0">
                <a:latin typeface="Times New Roman"/>
                <a:cs typeface="Times New Roman"/>
              </a:rPr>
              <a:t>ème</a:t>
            </a:r>
            <a:r>
              <a:rPr lang="fr-FR" sz="1600" dirty="0">
                <a:latin typeface="Times New Roman"/>
                <a:cs typeface="Times New Roman"/>
              </a:rPr>
              <a:t> rebond.</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un jeu libre avec un ballon en mousse, un lanceur, un receveur et un rebond avant chaque réception.</a:t>
            </a:r>
          </a:p>
          <a:p>
            <a:pPr marL="11132" algn="just">
              <a:tabLst>
                <a:tab pos="354540" algn="l"/>
              </a:tabLst>
            </a:pPr>
            <a:r>
              <a:rPr lang="fr-FR" sz="1600" dirty="0">
                <a:latin typeface="Times New Roman"/>
                <a:cs typeface="Times New Roman"/>
              </a:rPr>
              <a:t>2 – Le patient tient deux raquettes. Il frappe la balle en CD à la verticale devant lui puis il essaie de l’intercepter à la volée avec ses deux raquettes. Sinon, il rattrape la balle après le 1</a:t>
            </a:r>
            <a:r>
              <a:rPr lang="fr-FR" sz="1600" baseline="30000" dirty="0">
                <a:latin typeface="Times New Roman"/>
                <a:cs typeface="Times New Roman"/>
              </a:rPr>
              <a:t>er</a:t>
            </a:r>
            <a:r>
              <a:rPr lang="fr-FR" sz="1600" dirty="0">
                <a:latin typeface="Times New Roman"/>
                <a:cs typeface="Times New Roman"/>
              </a:rPr>
              <a:t> rebond.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Le patient tient une balle entre deux raquettes, il l’envoie vers le mur latéral à la volée, puis il essaie de l’intercepter à la volée avec ses deux raquettes. Sinon, il rattrape la balle après le 1</a:t>
            </a:r>
            <a:r>
              <a:rPr lang="fr-FR" sz="1600" baseline="30000" dirty="0">
                <a:latin typeface="Times New Roman"/>
                <a:cs typeface="Times New Roman"/>
              </a:rPr>
              <a:t>er</a:t>
            </a:r>
            <a:r>
              <a:rPr lang="fr-FR" sz="1600" dirty="0">
                <a:latin typeface="Times New Roman"/>
                <a:cs typeface="Times New Roman"/>
              </a:rPr>
              <a:t> rebond.</a:t>
            </a:r>
          </a:p>
          <a:p>
            <a:pPr marL="296882" indent="-285750" algn="just">
              <a:buFont typeface="Arial" panose="020B0604020202020204" pitchFamily="34" charset="0"/>
              <a:buChar char="•"/>
              <a:tabLst>
                <a:tab pos="354540" algn="l"/>
              </a:tabLst>
            </a:pPr>
            <a:r>
              <a:rPr lang="fr-FR" sz="1600" dirty="0">
                <a:latin typeface="Times New Roman"/>
                <a:cs typeface="Times New Roman"/>
              </a:rPr>
              <a:t>Le patient tient une balle entre deux raquettes, il la laisse tomber au sol pour effectuer une frappe en cloche de CD vers le mur latéral, puis il l’attrape avec ses deux raquettes après le 1</a:t>
            </a:r>
            <a:r>
              <a:rPr lang="fr-FR" sz="1600" baseline="30000" dirty="0">
                <a:latin typeface="Times New Roman"/>
                <a:cs typeface="Times New Roman"/>
              </a:rPr>
              <a:t>er</a:t>
            </a:r>
            <a:r>
              <a:rPr lang="fr-FR" sz="1600" dirty="0">
                <a:latin typeface="Times New Roman"/>
                <a:cs typeface="Times New Roman"/>
              </a:rPr>
              <a:t> rebond.</a:t>
            </a:r>
          </a:p>
          <a:p>
            <a:pPr marL="11132" algn="just">
              <a:tabLst>
                <a:tab pos="354540" algn="l"/>
              </a:tabLst>
            </a:pPr>
            <a:r>
              <a:rPr lang="fr-FR" sz="1600" dirty="0">
                <a:latin typeface="Times New Roman"/>
                <a:cs typeface="Times New Roman"/>
              </a:rPr>
              <a:t>Sensibiliser les patients sur le principe de frapper les balles sur le côté plutôt que devant eux.</a:t>
            </a: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dirty="0">
                <a:latin typeface="Times New Roman"/>
                <a:cs typeface="Times New Roman"/>
              </a:rPr>
              <a:t>Développement du contrôle de la raquette.</a:t>
            </a:r>
          </a:p>
          <a:p>
            <a:pPr marL="12700" algn="just">
              <a:spcBef>
                <a:spcPts val="434"/>
              </a:spcBef>
            </a:pPr>
            <a:r>
              <a:rPr lang="fr-FR" sz="1600" dirty="0">
                <a:latin typeface="Times New Roman"/>
                <a:cs typeface="Times New Roman"/>
              </a:rPr>
              <a:t>Apprécier des trajectoires diverses pour capter une balle</a:t>
            </a:r>
            <a:r>
              <a:rPr lang="fr-FR" sz="1600" spc="5" dirty="0">
                <a:latin typeface="Times New Roman"/>
                <a:cs typeface="Times New Roman"/>
              </a:rPr>
              <a:t>. </a:t>
            </a:r>
          </a:p>
          <a:p>
            <a:pPr marL="12700" algn="just">
              <a:spcBef>
                <a:spcPts val="434"/>
              </a:spcBef>
            </a:pPr>
            <a:r>
              <a:rPr lang="fr-FR" sz="1600" dirty="0">
                <a:latin typeface="Times New Roman"/>
                <a:cs typeface="Times New Roman"/>
              </a:rPr>
              <a:t>Solliciter tout le corps lors des lancers ou mises en jeu (préparation, ac</a:t>
            </a:r>
            <a:r>
              <a:rPr lang="fr-FR" sz="1600" spc="5" dirty="0">
                <a:latin typeface="Times New Roman"/>
                <a:cs typeface="Times New Roman"/>
              </a:rPr>
              <a:t>c</a:t>
            </a:r>
            <a:r>
              <a:rPr lang="fr-FR" sz="1600" dirty="0">
                <a:latin typeface="Times New Roman"/>
                <a:cs typeface="Times New Roman"/>
              </a:rPr>
              <a:t>o</a:t>
            </a:r>
            <a:r>
              <a:rPr lang="fr-FR" sz="1600" spc="-10" dirty="0">
                <a:latin typeface="Times New Roman"/>
                <a:cs typeface="Times New Roman"/>
              </a:rPr>
              <a:t>m</a:t>
            </a:r>
            <a:r>
              <a:rPr lang="fr-FR" sz="1600" dirty="0">
                <a:latin typeface="Times New Roman"/>
                <a:cs typeface="Times New Roman"/>
              </a:rPr>
              <a:t>pagn</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en mousse, ballon en mousse.</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29</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348918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80219"/>
            <a:ext cx="8928992" cy="489364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Apprendre à juger le rebond et la vitesse de la balle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5 - Le patient se place à 1 – 1,5 m du mur latéral et envoie une balle en-dessous de son épaule directement vers le mur. Il rattrape la balle à la volée, puis la renvoie de nouveau et ainsi de suite. </a:t>
            </a:r>
          </a:p>
          <a:p>
            <a:pPr marL="11132" marR="4453" algn="just">
              <a:spcBef>
                <a:spcPts val="377"/>
              </a:spcBef>
            </a:pPr>
            <a:r>
              <a:rPr lang="fr-FR" sz="1600" dirty="0">
                <a:latin typeface="Times New Roman"/>
                <a:cs typeface="Times New Roman"/>
              </a:rPr>
              <a:t>Evolution: lancer d’une main, attraper de l’autre main.</a:t>
            </a:r>
          </a:p>
          <a:p>
            <a:pPr marL="11132" marR="4453" algn="just">
              <a:spcBef>
                <a:spcPts val="377"/>
              </a:spcBef>
            </a:pPr>
            <a:r>
              <a:rPr lang="fr-FR" sz="1600" dirty="0">
                <a:latin typeface="Times New Roman"/>
                <a:cs typeface="Times New Roman"/>
              </a:rPr>
              <a:t>6 - Le patient se place à 2 – 2,5 m du mur latéral et envoie une au-dessus de son épaule directement vers le mur. Il rattrape la balle à la volée, puis la renvoie de nouveau et ainsi de suite. </a:t>
            </a:r>
          </a:p>
          <a:p>
            <a:pPr marL="11132" marR="4453" algn="just">
              <a:spcBef>
                <a:spcPts val="377"/>
              </a:spcBef>
            </a:pPr>
            <a:r>
              <a:rPr lang="fr-FR" sz="1600" dirty="0">
                <a:latin typeface="Times New Roman"/>
                <a:cs typeface="Times New Roman"/>
              </a:rPr>
              <a:t>Evolution: lancer d’une main, attraper de l’autre main.</a:t>
            </a:r>
          </a:p>
          <a:p>
            <a:pPr marL="11132" marR="4453" algn="just">
              <a:spcBef>
                <a:spcPts val="377"/>
              </a:spcBef>
            </a:pPr>
            <a:r>
              <a:rPr lang="fr-FR" sz="1600" dirty="0">
                <a:latin typeface="Times New Roman"/>
                <a:cs typeface="Times New Roman"/>
              </a:rPr>
              <a:t>7 - Le patient se place devant un mur latéral, il envoie une balle au-dessus ou en dessous de son épaule vers le mur opposé . Il reste sur place et rattrape la balle après son dernier rebond et avant qu’elle ne touche le mur. </a:t>
            </a:r>
          </a:p>
          <a:p>
            <a:pPr marL="11132" marR="4453" algn="just">
              <a:spcBef>
                <a:spcPts val="377"/>
              </a:spcBef>
            </a:pPr>
            <a:r>
              <a:rPr lang="fr-FR" sz="1600" dirty="0">
                <a:latin typeface="Times New Roman"/>
                <a:cs typeface="Times New Roman"/>
              </a:rPr>
              <a:t>Evolution: attraper la balle après un seul rebond =&gt; allonger la trajectoire.</a:t>
            </a:r>
          </a:p>
          <a:p>
            <a:pPr marL="11132" marR="4453" algn="just">
              <a:spcBef>
                <a:spcPts val="377"/>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dans l’espace, du contrôle de la balle.</a:t>
            </a:r>
            <a:r>
              <a:rPr lang="fr-FR" sz="1600" dirty="0">
                <a:latin typeface="Times New Roman"/>
                <a:cs typeface="Times New Roman"/>
              </a:rPr>
              <a:t> </a:t>
            </a:r>
          </a:p>
          <a:p>
            <a:pPr marL="12700" algn="just">
              <a:spcBef>
                <a:spcPts val="434"/>
              </a:spcBef>
            </a:pPr>
            <a:r>
              <a:rPr lang="fr-FR" sz="1600" spc="-60" dirty="0">
                <a:latin typeface="Times New Roman"/>
                <a:cs typeface="Times New Roman"/>
              </a:rPr>
              <a:t>Améliorer sa coordination par rapport à un objet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Balle de </a:t>
            </a:r>
            <a:r>
              <a:rPr lang="fr-FR" sz="1600" dirty="0" err="1">
                <a:latin typeface="Times New Roman"/>
                <a:cs typeface="Times New Roman"/>
              </a:rPr>
              <a:t>racquetball</a:t>
            </a:r>
            <a:r>
              <a:rPr lang="fr-FR" sz="1600" dirty="0">
                <a:latin typeface="Times New Roman"/>
                <a:cs typeface="Times New Roman"/>
              </a:rPr>
              <a:t>.</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9859055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8720"/>
            <a:ext cx="8928992" cy="512960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solos</a:t>
            </a:r>
          </a:p>
          <a:p>
            <a:pPr marL="11132" algn="just">
              <a:tabLst>
                <a:tab pos="354540" algn="l"/>
              </a:tabLst>
            </a:pPr>
            <a:r>
              <a:rPr lang="fr-FR" sz="1600" dirty="0">
                <a:latin typeface="Times New Roman"/>
                <a:cs typeface="Times New Roman"/>
              </a:rPr>
              <a:t>1 – Le patient frappe une balle en mousse de la paume de la main vers le mur latéral, après le 1</a:t>
            </a:r>
            <a:r>
              <a:rPr lang="fr-FR" sz="1600" baseline="30000" dirty="0">
                <a:latin typeface="Times New Roman"/>
                <a:cs typeface="Times New Roman"/>
              </a:rPr>
              <a:t>er</a:t>
            </a:r>
            <a:r>
              <a:rPr lang="fr-FR" sz="1600" dirty="0">
                <a:latin typeface="Times New Roman"/>
                <a:cs typeface="Times New Roman"/>
              </a:rPr>
              <a:t> rebond. Il se déplace dans le même sens puis revient en marche arrière, et ainsi de suite. Evolutions: </a:t>
            </a:r>
          </a:p>
          <a:p>
            <a:pPr marL="296882" indent="-285750" algn="just">
              <a:buFont typeface="Arial" panose="020B0604020202020204" pitchFamily="34" charset="0"/>
              <a:buChar char="•"/>
              <a:tabLst>
                <a:tab pos="354540" algn="l"/>
              </a:tabLst>
            </a:pPr>
            <a:r>
              <a:rPr lang="fr-FR" sz="1600" dirty="0">
                <a:latin typeface="Times New Roman"/>
                <a:cs typeface="Times New Roman"/>
              </a:rPr>
              <a:t>Changer de main, se servir des deux mains.</a:t>
            </a:r>
          </a:p>
          <a:p>
            <a:pPr marL="296882" indent="-285750" algn="just">
              <a:buFont typeface="Arial" panose="020B0604020202020204" pitchFamily="34" charset="0"/>
              <a:buChar char="•"/>
              <a:tabLst>
                <a:tab pos="354540" algn="l"/>
              </a:tabLst>
            </a:pPr>
            <a:r>
              <a:rPr lang="fr-FR" sz="1600" dirty="0">
                <a:latin typeface="Times New Roman"/>
                <a:cs typeface="Times New Roman"/>
              </a:rPr>
              <a:t>Laisser rebondir la balle deux fois ou plus, pour moins de difficulté.</a:t>
            </a:r>
          </a:p>
          <a:p>
            <a:pPr marL="296882" indent="-285750" algn="just">
              <a:buFont typeface="Arial" panose="020B0604020202020204" pitchFamily="34" charset="0"/>
              <a:buChar char="•"/>
              <a:tabLst>
                <a:tab pos="354540" algn="l"/>
              </a:tabLst>
            </a:pPr>
            <a:r>
              <a:rPr lang="fr-FR" sz="1600" dirty="0">
                <a:latin typeface="Times New Roman"/>
                <a:cs typeface="Times New Roman"/>
              </a:rPr>
              <a:t>Utiliser différents types de balles.</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l’exercice à deux en frappant chacun son tour. La balle ne doit pas rouler.</a:t>
            </a:r>
          </a:p>
          <a:p>
            <a:pPr marL="296882" indent="-285750" algn="just">
              <a:buFont typeface="Arial" panose="020B0604020202020204" pitchFamily="34" charset="0"/>
              <a:buChar char="•"/>
              <a:tabLst>
                <a:tab pos="354540" algn="l"/>
              </a:tabLst>
            </a:pPr>
            <a:r>
              <a:rPr lang="fr-FR" sz="1600" dirty="0">
                <a:latin typeface="Times New Roman"/>
                <a:cs typeface="Times New Roman"/>
              </a:rPr>
              <a:t>Utiliser des raquettes de tennis de table, de </a:t>
            </a:r>
            <a:r>
              <a:rPr lang="fr-FR" sz="1600" dirty="0" err="1">
                <a:latin typeface="Times New Roman"/>
                <a:cs typeface="Times New Roman"/>
              </a:rPr>
              <a:t>beach-ball</a:t>
            </a:r>
            <a:r>
              <a:rPr lang="fr-FR" sz="1600" dirty="0">
                <a:latin typeface="Times New Roman"/>
                <a:cs typeface="Times New Roman"/>
              </a:rPr>
              <a:t>, de </a:t>
            </a:r>
            <a:r>
              <a:rPr lang="fr-FR" sz="1600" dirty="0" err="1">
                <a:latin typeface="Times New Roman"/>
                <a:cs typeface="Times New Roman"/>
              </a:rPr>
              <a:t>paddle</a:t>
            </a:r>
            <a:r>
              <a:rPr lang="fr-FR" sz="1600" dirty="0">
                <a:latin typeface="Times New Roman"/>
                <a:cs typeface="Times New Roman"/>
              </a:rPr>
              <a:t> ou de </a:t>
            </a:r>
            <a:r>
              <a:rPr lang="fr-FR" sz="1600" dirty="0" err="1">
                <a:latin typeface="Times New Roman"/>
                <a:cs typeface="Times New Roman"/>
              </a:rPr>
              <a:t>racquetball</a:t>
            </a:r>
            <a:r>
              <a:rPr lang="fr-FR" sz="1600" dirty="0">
                <a:latin typeface="Times New Roman"/>
                <a:cs typeface="Times New Roman"/>
              </a:rPr>
              <a:t>. </a:t>
            </a:r>
          </a:p>
          <a:p>
            <a:pPr marL="296882" indent="-285750" algn="just">
              <a:buFont typeface="Arial" panose="020B0604020202020204" pitchFamily="34" charset="0"/>
              <a:buChar char="•"/>
              <a:tabLst>
                <a:tab pos="354540" algn="l"/>
              </a:tabLst>
            </a:pPr>
            <a:r>
              <a:rPr lang="fr-FR" sz="1600" dirty="0">
                <a:latin typeface="Times New Roman"/>
                <a:cs typeface="Times New Roman"/>
              </a:rPr>
              <a:t>Faire durer le rallye le plus longtemps possible, frapper les balles lentement et en cloche. Utiliser des balles blanches pour focaliser l’attention.</a:t>
            </a:r>
          </a:p>
          <a:p>
            <a:pPr marL="296882" indent="-285750" algn="just">
              <a:buFont typeface="Arial" panose="020B0604020202020204" pitchFamily="34" charset="0"/>
              <a:buChar char="•"/>
              <a:tabLst>
                <a:tab pos="354540" algn="l"/>
              </a:tabLst>
            </a:pPr>
            <a:r>
              <a:rPr lang="fr-FR" sz="1600" dirty="0">
                <a:latin typeface="Times New Roman"/>
                <a:cs typeface="Times New Roman"/>
              </a:rPr>
              <a:t>Utiliser des raquettes de mini-squash ou de squash junior.</a:t>
            </a:r>
          </a:p>
          <a:p>
            <a:pPr marL="296882" indent="-285750" algn="just">
              <a:buFont typeface="Arial" panose="020B0604020202020204" pitchFamily="34" charset="0"/>
              <a:buChar char="•"/>
              <a:tabLst>
                <a:tab pos="354540" algn="l"/>
              </a:tabLst>
            </a:pPr>
            <a:r>
              <a:rPr lang="fr-FR" sz="1600" dirty="0">
                <a:latin typeface="Times New Roman"/>
                <a:cs typeface="Times New Roman"/>
              </a:rPr>
              <a:t>Alterner les frappes de CD et de RV.</a:t>
            </a:r>
          </a:p>
          <a:p>
            <a:pPr marL="296882" indent="-285750" algn="just">
              <a:buFont typeface="Arial" panose="020B0604020202020204" pitchFamily="34" charset="0"/>
              <a:buChar char="•"/>
              <a:tabLst>
                <a:tab pos="354540" algn="l"/>
              </a:tabLst>
            </a:pPr>
            <a:r>
              <a:rPr lang="fr-FR" sz="1600" dirty="0">
                <a:latin typeface="Times New Roman"/>
                <a:cs typeface="Times New Roman"/>
              </a:rPr>
              <a:t>Utiliser des raquettes de squash normales.</a:t>
            </a:r>
          </a:p>
          <a:p>
            <a:pPr marL="11132" algn="just">
              <a:tabLst>
                <a:tab pos="354540" algn="l"/>
              </a:tabLst>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lang="fr-FR" sz="1600" b="1" u="heavy" dirty="0">
                <a:latin typeface="Times New Roman"/>
                <a:cs typeface="Times New Roman"/>
              </a:rPr>
              <a:t>s</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r>
              <a:rPr lang="fr-FR" sz="1600" b="1" u="heavy" dirty="0">
                <a:latin typeface="Times New Roman"/>
                <a:cs typeface="Times New Roman"/>
              </a:rPr>
              <a:t>s</a:t>
            </a:r>
            <a:endParaRPr sz="1600" dirty="0">
              <a:latin typeface="Times New Roman"/>
              <a:cs typeface="Times New Roman"/>
            </a:endParaRPr>
          </a:p>
          <a:p>
            <a:pPr marL="12700" algn="just">
              <a:spcBef>
                <a:spcPts val="434"/>
              </a:spcBef>
            </a:pPr>
            <a:r>
              <a:rPr lang="fr-FR" sz="1600" dirty="0">
                <a:latin typeface="Times New Roman"/>
                <a:cs typeface="Times New Roman"/>
              </a:rPr>
              <a:t>Do</a:t>
            </a:r>
            <a:r>
              <a:rPr lang="fr-FR" sz="1600" spc="-10" dirty="0">
                <a:latin typeface="Times New Roman"/>
                <a:cs typeface="Times New Roman"/>
              </a:rPr>
              <a:t>s</a:t>
            </a:r>
            <a:r>
              <a:rPr lang="fr-FR" sz="1600" dirty="0">
                <a:latin typeface="Times New Roman"/>
                <a:cs typeface="Times New Roman"/>
              </a:rPr>
              <a:t>age de</a:t>
            </a:r>
            <a:r>
              <a:rPr lang="fr-FR" sz="1600" spc="5" dirty="0">
                <a:latin typeface="Times New Roman"/>
                <a:cs typeface="Times New Roman"/>
              </a:rPr>
              <a:t> </a:t>
            </a:r>
            <a:r>
              <a:rPr lang="fr-FR" sz="1600" dirty="0">
                <a:latin typeface="Times New Roman"/>
                <a:cs typeface="Times New Roman"/>
              </a:rPr>
              <a:t>la</a:t>
            </a:r>
            <a:r>
              <a:rPr lang="fr-FR" sz="1600" spc="-15" dirty="0">
                <a:latin typeface="Times New Roman"/>
                <a:cs typeface="Times New Roman"/>
              </a:rPr>
              <a:t> </a:t>
            </a:r>
            <a:r>
              <a:rPr lang="fr-FR" sz="1600" dirty="0">
                <a:latin typeface="Times New Roman"/>
                <a:cs typeface="Times New Roman"/>
              </a:rPr>
              <a:t>vi</a:t>
            </a:r>
            <a:r>
              <a:rPr lang="fr-FR" sz="1600" spc="5" dirty="0">
                <a:latin typeface="Times New Roman"/>
                <a:cs typeface="Times New Roman"/>
              </a:rPr>
              <a:t>t</a:t>
            </a:r>
            <a:r>
              <a:rPr lang="fr-FR" sz="1600" dirty="0">
                <a:latin typeface="Times New Roman"/>
                <a:cs typeface="Times New Roman"/>
              </a:rPr>
              <a:t>esse du br</a:t>
            </a:r>
            <a:r>
              <a:rPr lang="fr-FR" sz="1600" spc="5" dirty="0">
                <a:latin typeface="Times New Roman"/>
                <a:cs typeface="Times New Roman"/>
              </a:rPr>
              <a:t>a</a:t>
            </a:r>
            <a:r>
              <a:rPr lang="fr-FR" sz="1600" dirty="0">
                <a:latin typeface="Times New Roman"/>
                <a:cs typeface="Times New Roman"/>
              </a:rPr>
              <a:t>s</a:t>
            </a:r>
            <a:r>
              <a:rPr lang="fr-FR" sz="1600" spc="-15" dirty="0">
                <a:latin typeface="Times New Roman"/>
                <a:cs typeface="Times New Roman"/>
              </a:rPr>
              <a:t> </a:t>
            </a:r>
            <a:r>
              <a:rPr lang="fr-FR" sz="1600" dirty="0">
                <a:latin typeface="Times New Roman"/>
                <a:cs typeface="Times New Roman"/>
              </a:rPr>
              <a:t>et dév</a:t>
            </a:r>
            <a:r>
              <a:rPr lang="fr-FR" sz="1600" spc="5" dirty="0">
                <a:latin typeface="Times New Roman"/>
                <a:cs typeface="Times New Roman"/>
              </a:rPr>
              <a:t>e</a:t>
            </a:r>
            <a:r>
              <a:rPr lang="fr-FR" sz="1600" dirty="0">
                <a:latin typeface="Times New Roman"/>
                <a:cs typeface="Times New Roman"/>
              </a:rPr>
              <a:t>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15"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t>
            </a:r>
            <a:r>
              <a:rPr lang="fr-FR" sz="1600" spc="5" dirty="0">
                <a:latin typeface="Times New Roman"/>
                <a:cs typeface="Times New Roman"/>
              </a:rPr>
              <a:t>a</a:t>
            </a:r>
            <a:r>
              <a:rPr lang="fr-FR" sz="1600" dirty="0">
                <a:latin typeface="Times New Roman"/>
                <a:cs typeface="Times New Roman"/>
              </a:rPr>
              <a:t>dres</a:t>
            </a:r>
            <a:r>
              <a:rPr lang="fr-FR" sz="1600" spc="-10" dirty="0">
                <a:latin typeface="Times New Roman"/>
                <a:cs typeface="Times New Roman"/>
              </a:rPr>
              <a:t>s</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(ac</a:t>
            </a:r>
            <a:r>
              <a:rPr lang="fr-FR" sz="1600" spc="5" dirty="0">
                <a:latin typeface="Times New Roman"/>
                <a:cs typeface="Times New Roman"/>
              </a:rPr>
              <a:t>c</a:t>
            </a:r>
            <a:r>
              <a:rPr lang="fr-FR" sz="1600" dirty="0">
                <a:latin typeface="Times New Roman"/>
                <a:cs typeface="Times New Roman"/>
              </a:rPr>
              <a:t>o</a:t>
            </a:r>
            <a:r>
              <a:rPr lang="fr-FR" sz="1600" spc="-10" dirty="0">
                <a:latin typeface="Times New Roman"/>
                <a:cs typeface="Times New Roman"/>
              </a:rPr>
              <a:t>m</a:t>
            </a:r>
            <a:r>
              <a:rPr lang="fr-FR" sz="1600" dirty="0">
                <a:latin typeface="Times New Roman"/>
                <a:cs typeface="Times New Roman"/>
              </a:rPr>
              <a:t>pagn</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a:t>
            </a:r>
          </a:p>
          <a:p>
            <a:pPr marL="12700" algn="just">
              <a:spcBef>
                <a:spcPts val="434"/>
              </a:spcBef>
            </a:pPr>
            <a:r>
              <a:rPr lang="fr-FR" sz="1600" dirty="0">
                <a:latin typeface="Times New Roman"/>
                <a:cs typeface="Times New Roman"/>
              </a:rPr>
              <a:t>Utiliser un équipement adapté, en fonction des capacités du patient.</a:t>
            </a:r>
          </a:p>
          <a:p>
            <a:pPr marL="12700" algn="just">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diverses, balles en mousse, balles de tennis, balles de </a:t>
            </a:r>
            <a:r>
              <a:rPr lang="fr-FR" sz="1600" dirty="0" err="1">
                <a:latin typeface="Times New Roman"/>
                <a:cs typeface="Times New Roman"/>
              </a:rPr>
              <a:t>racquetball</a:t>
            </a:r>
            <a:r>
              <a:rPr lang="fr-FR" sz="1600" dirty="0">
                <a:latin typeface="Times New Roman"/>
                <a:cs typeface="Times New Roman"/>
              </a:rPr>
              <a:t>, balles de squash.</a:t>
            </a:r>
          </a:p>
        </p:txBody>
      </p:sp>
      <p:sp>
        <p:nvSpPr>
          <p:cNvPr id="5" name="object 5"/>
          <p:cNvSpPr txBox="1">
            <a:spLocks noGrp="1"/>
          </p:cNvSpPr>
          <p:nvPr>
            <p:ph type="title"/>
          </p:nvPr>
        </p:nvSpPr>
        <p:spPr>
          <a:xfrm>
            <a:off x="60870" y="199437"/>
            <a:ext cx="9083130" cy="677108"/>
          </a:xfrm>
          <a:prstGeom prst="rect">
            <a:avLst/>
          </a:prstGeom>
        </p:spPr>
        <p:txBody>
          <a:bodyPr vert="horz" wrap="square" lIns="0" tIns="0" rIns="0" bIns="0" rtlCol="0">
            <a:spAutoFit/>
          </a:bodyPr>
          <a:lstStyle/>
          <a:p>
            <a:pPr marL="11132" algn="l"/>
            <a:r>
              <a:rPr lang="fr-FR" dirty="0"/>
              <a:t>Adaptation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30</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66293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1, </a:t>
            </a:r>
            <a:r>
              <a:rPr lang="fr-FR" sz="2800" b="1" dirty="0"/>
              <a:t>2/3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Tree>
    <p:extLst>
      <p:ext uri="{BB962C8B-B14F-4D97-AF65-F5344CB8AC3E}">
        <p14:creationId xmlns:p14="http://schemas.microsoft.com/office/powerpoint/2010/main" val="177420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97443"/>
            <a:ext cx="8928992" cy="513986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à une prise de raquette assurée et un poignet ferme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déplace en marchant le long d’un parcours avec une balle de </a:t>
            </a:r>
            <a:r>
              <a:rPr lang="fr-FR" sz="1600" dirty="0" err="1">
                <a:latin typeface="Times New Roman"/>
                <a:cs typeface="Times New Roman"/>
              </a:rPr>
              <a:t>racquetball</a:t>
            </a:r>
            <a:r>
              <a:rPr lang="fr-FR" sz="1600" dirty="0">
                <a:latin typeface="Times New Roman"/>
                <a:cs typeface="Times New Roman"/>
              </a:rPr>
              <a:t> posée sur le tamis. Le but est de ne pas faire tomber la balle. La raquette est tenue des deux mains. </a:t>
            </a:r>
          </a:p>
          <a:p>
            <a:pPr marL="11132" marR="4453" algn="just">
              <a:spcBef>
                <a:spcPts val="377"/>
              </a:spcBef>
            </a:pPr>
            <a:r>
              <a:rPr lang="fr-FR" sz="1600" dirty="0">
                <a:latin typeface="Times New Roman"/>
                <a:cs typeface="Times New Roman"/>
              </a:rPr>
              <a:t>2 – Le patient reste sur place et fait tourner une balle de </a:t>
            </a:r>
            <a:r>
              <a:rPr lang="fr-FR" sz="1600" dirty="0" err="1">
                <a:latin typeface="Times New Roman"/>
                <a:cs typeface="Times New Roman"/>
              </a:rPr>
              <a:t>racquetball</a:t>
            </a:r>
            <a:r>
              <a:rPr lang="fr-FR" sz="1600" dirty="0">
                <a:latin typeface="Times New Roman"/>
                <a:cs typeface="Times New Roman"/>
              </a:rPr>
              <a:t>, lentement, autour de son tamis. Le but est de faire le plus grand nombre de tours possibles sans faire tomber la balle. La raquette est tenue des deux mains.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La raquette est tenue d’une seule main.</a:t>
            </a:r>
          </a:p>
          <a:p>
            <a:pPr marL="296882" marR="4453" indent="-285750" algn="just">
              <a:spcBef>
                <a:spcPts val="377"/>
              </a:spcBef>
              <a:buFont typeface="Arial" panose="020B0604020202020204" pitchFamily="34" charset="0"/>
              <a:buChar char="•"/>
            </a:pPr>
            <a:r>
              <a:rPr lang="fr-FR" sz="1600" dirty="0">
                <a:latin typeface="Times New Roman"/>
                <a:cs typeface="Times New Roman"/>
              </a:rPr>
              <a:t>Réaliser l’exercice de la main non préférée.</a:t>
            </a:r>
          </a:p>
          <a:p>
            <a:pPr marL="296882" marR="4453" indent="-285750" algn="just">
              <a:spcBef>
                <a:spcPts val="377"/>
              </a:spcBef>
              <a:buFont typeface="Arial" panose="020B0604020202020204" pitchFamily="34" charset="0"/>
              <a:buChar char="•"/>
            </a:pPr>
            <a:r>
              <a:rPr lang="fr-FR" sz="1600" dirty="0">
                <a:latin typeface="Times New Roman"/>
                <a:cs typeface="Times New Roman"/>
              </a:rPr>
              <a:t>Changer de type de balle.</a:t>
            </a:r>
          </a:p>
          <a:p>
            <a:pPr marL="296882" marR="4453" indent="-285750" algn="just">
              <a:spcBef>
                <a:spcPts val="377"/>
              </a:spcBef>
              <a:buFont typeface="Arial" panose="020B0604020202020204" pitchFamily="34" charset="0"/>
              <a:buChar char="•"/>
            </a:pPr>
            <a:r>
              <a:rPr lang="fr-FR" sz="1600" dirty="0">
                <a:latin typeface="Times New Roman"/>
                <a:cs typeface="Times New Roman"/>
              </a:rPr>
              <a:t>Réaliser l’exercice en équilibre sur une jambe.</a:t>
            </a:r>
          </a:p>
          <a:p>
            <a:pPr marL="296882" marR="4453" indent="-285750" algn="just">
              <a:spcBef>
                <a:spcPts val="377"/>
              </a:spcBef>
              <a:buFont typeface="Arial" panose="020B0604020202020204" pitchFamily="34" charset="0"/>
              <a:buChar char="•"/>
            </a:pPr>
            <a:r>
              <a:rPr lang="fr-FR" sz="1600" dirty="0">
                <a:latin typeface="Times New Roman"/>
                <a:cs typeface="Times New Roman"/>
              </a:rPr>
              <a:t>Alterner la jambe d’appui pendant l’exercice.</a:t>
            </a:r>
          </a:p>
          <a:p>
            <a:pPr marL="296882" marR="4453" indent="-285750" algn="just">
              <a:spcBef>
                <a:spcPts val="377"/>
              </a:spcBef>
              <a:buFont typeface="Arial" panose="020B0604020202020204" pitchFamily="34" charset="0"/>
              <a:buChar char="•"/>
            </a:pPr>
            <a:r>
              <a:rPr lang="fr-FR" sz="1600" dirty="0">
                <a:latin typeface="Times New Roman"/>
                <a:cs typeface="Times New Roman"/>
              </a:rPr>
              <a:t>Additionner les évolutions ci-dessus (en équilibre, main non préférée, </a:t>
            </a:r>
            <a:r>
              <a:rPr lang="fr-FR" sz="1600" dirty="0" err="1">
                <a:latin typeface="Times New Roman"/>
                <a:cs typeface="Times New Roman"/>
              </a:rPr>
              <a:t>etc</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raquette et de la balle.</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balles de squash (bleues ou normales), balle de </a:t>
            </a:r>
            <a:r>
              <a:rPr lang="fr-FR" sz="1600" dirty="0" err="1">
                <a:latin typeface="Times New Roman"/>
                <a:cs typeface="Times New Roman"/>
              </a:rPr>
              <a:t>racquetball</a:t>
            </a:r>
            <a:r>
              <a:rPr lang="fr-FR" sz="1600" dirty="0">
                <a:latin typeface="Times New Roman"/>
                <a:cs typeface="Times New Roman"/>
              </a:rPr>
              <a:t>, balle de hand-ball en plastique, ballon paille, coupelles et cône pour le parcours.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4032924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95625"/>
            <a:ext cx="8928992" cy="552971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Introduction à une prise de raquette assurée et un poignet ferme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Les patients font des aller-retours entre les murs latéraux avec un ballon paille dans leur raquette. Le but est de réaliser le plus grand nombre d’A-R dans un laps de temps donné, sans faire tomber la balle. La raquette est tenue d’une seule main.</a:t>
            </a:r>
          </a:p>
          <a:p>
            <a:pPr marL="11132" marR="4453" algn="just">
              <a:spcBef>
                <a:spcPts val="377"/>
              </a:spcBef>
            </a:pPr>
            <a:r>
              <a:rPr lang="fr-FR" sz="1600" dirty="0">
                <a:latin typeface="Times New Roman"/>
                <a:cs typeface="Times New Roman"/>
              </a:rPr>
              <a:t>4 – Les 3 patients font une chaîne et se passent le ballon paille de raquette en raquette. Le 3</a:t>
            </a:r>
            <a:r>
              <a:rPr lang="fr-FR" sz="1600" baseline="30000" dirty="0">
                <a:latin typeface="Times New Roman"/>
                <a:cs typeface="Times New Roman"/>
              </a:rPr>
              <a:t>ème</a:t>
            </a:r>
            <a:r>
              <a:rPr lang="fr-FR" sz="1600" dirty="0">
                <a:latin typeface="Times New Roman"/>
                <a:cs typeface="Times New Roman"/>
              </a:rPr>
              <a:t> patient dépose le ballon avec sa raquette dans une corbeille. La raquette est tenue à deux mains, les patients réalisent l’exercice à chaque poste.</a:t>
            </a:r>
          </a:p>
          <a:p>
            <a:pPr marL="11132" marR="4453" algn="just">
              <a:spcBef>
                <a:spcPts val="377"/>
              </a:spcBef>
            </a:pPr>
            <a:r>
              <a:rPr lang="fr-FR" sz="1600" dirty="0">
                <a:latin typeface="Times New Roman"/>
                <a:cs typeface="Times New Roman"/>
              </a:rPr>
              <a:t>5 – Chaque patient effectue un parcours avec un ballon paille dans sa raquette. Le but est de réaliser le plus grand nombre de trajets dans un laps de temps donné, sans faire tomber le ballon. La raquette est tenue des deux mains. Evolution: la raquette est tenue d’une seule main.</a:t>
            </a:r>
          </a:p>
          <a:p>
            <a:pPr marL="11132" marR="4453" algn="just">
              <a:spcBef>
                <a:spcPts val="377"/>
              </a:spcBef>
            </a:pPr>
            <a:r>
              <a:rPr lang="fr-FR" sz="1600" dirty="0">
                <a:latin typeface="Times New Roman"/>
                <a:cs typeface="Times New Roman"/>
              </a:rPr>
              <a:t>6 – Chaque patient effectue un parcours simple avec un balle de </a:t>
            </a:r>
            <a:r>
              <a:rPr lang="fr-FR" sz="1600" dirty="0" err="1">
                <a:latin typeface="Times New Roman"/>
                <a:cs typeface="Times New Roman"/>
              </a:rPr>
              <a:t>racquetball</a:t>
            </a:r>
            <a:r>
              <a:rPr lang="fr-FR" sz="1600" dirty="0">
                <a:latin typeface="Times New Roman"/>
                <a:cs typeface="Times New Roman"/>
              </a:rPr>
              <a:t> ou de tennis dans sa raquette. Au signal le patient doit s’arrêter, sans faire tomber la balle. La raquette est tenue d’une seule main. 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dimensions de la balle (ballon paille, hand-ball, </a:t>
            </a:r>
            <a:r>
              <a:rPr lang="fr-FR" sz="1600" dirty="0" err="1">
                <a:latin typeface="Times New Roman"/>
                <a:cs typeface="Times New Roman"/>
              </a:rPr>
              <a:t>etc</a:t>
            </a:r>
            <a:r>
              <a:rPr lang="fr-FR" sz="1600" dirty="0">
                <a:latin typeface="Times New Roman"/>
                <a:cs typeface="Times New Roman"/>
              </a:rPr>
              <a:t>).</a:t>
            </a:r>
          </a:p>
          <a:p>
            <a:pPr marL="296882" marR="4453" indent="-285750" algn="just">
              <a:spcBef>
                <a:spcPts val="377"/>
              </a:spcBef>
              <a:buFont typeface="Arial" panose="020B0604020202020204" pitchFamily="34" charset="0"/>
              <a:buChar char="•"/>
            </a:pPr>
            <a:r>
              <a:rPr lang="fr-FR" sz="1600" dirty="0">
                <a:latin typeface="Times New Roman"/>
                <a:cs typeface="Times New Roman"/>
              </a:rPr>
              <a:t>Poser plusieurs balles différentes dans la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err="1">
                <a:latin typeface="Times New Roman"/>
                <a:cs typeface="Times New Roman"/>
              </a:rPr>
              <a:t>pédagogi</a:t>
            </a:r>
            <a:r>
              <a:rPr sz="1600" b="1" u="heavy" spc="-9" dirty="0" err="1">
                <a:latin typeface="Times New Roman"/>
                <a:cs typeface="Times New Roman"/>
              </a:rPr>
              <a:t>q</a:t>
            </a:r>
            <a:r>
              <a:rPr sz="1600" b="1" u="heavy" dirty="0" err="1">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de la raquette et de la balle.</a:t>
            </a:r>
            <a:r>
              <a:rPr lang="fr-FR" sz="1600" dirty="0">
                <a:latin typeface="Times New Roman"/>
                <a:cs typeface="Times New Roman"/>
              </a:rPr>
              <a:t> </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balles de squash (bleues ou normales), balle de </a:t>
            </a:r>
            <a:r>
              <a:rPr lang="fr-FR" sz="1600" dirty="0" err="1">
                <a:latin typeface="Times New Roman"/>
                <a:cs typeface="Times New Roman"/>
              </a:rPr>
              <a:t>racquetball</a:t>
            </a:r>
            <a:r>
              <a:rPr lang="fr-FR" sz="1600" dirty="0">
                <a:latin typeface="Times New Roman"/>
                <a:cs typeface="Times New Roman"/>
              </a:rPr>
              <a:t>, balle de hand-ball en plastique, ballon paille, coupelles et cône pour le parcours.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51634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1, </a:t>
            </a:r>
            <a:r>
              <a:rPr lang="fr-FR" sz="2800" b="1" dirty="0"/>
              <a:t>3/3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spTree>
    <p:extLst>
      <p:ext uri="{BB962C8B-B14F-4D97-AF65-F5344CB8AC3E}">
        <p14:creationId xmlns:p14="http://schemas.microsoft.com/office/powerpoint/2010/main" val="275054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523494"/>
            <a:ext cx="8928992" cy="296491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Le moniteur dispute une partie avec un patient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joue de la main non préférée, le patient joue normalement. </a:t>
            </a:r>
          </a:p>
          <a:p>
            <a:pPr marL="11132" marR="4453" algn="just">
              <a:spcBef>
                <a:spcPts val="377"/>
              </a:spcBef>
            </a:pPr>
            <a:r>
              <a:rPr lang="fr-FR" sz="1600" dirty="0">
                <a:latin typeface="Times New Roman"/>
                <a:cs typeface="Times New Roman"/>
              </a:rPr>
              <a:t>2 – Le moniteur doit faire durer l’échange tout en faisant varier ses trajectoires, le but est de conserver un bon rythme pour le patient.</a:t>
            </a:r>
          </a:p>
          <a:p>
            <a:pPr marL="11132" marR="4453" algn="just">
              <a:spcBef>
                <a:spcPts val="377"/>
              </a:spcBef>
            </a:pPr>
            <a:r>
              <a:rPr lang="fr-FR" sz="1600" dirty="0">
                <a:latin typeface="Times New Roman"/>
                <a:cs typeface="Times New Roman"/>
              </a:rPr>
              <a:t> </a:t>
            </a: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nSpc>
                <a:spcPct val="100000"/>
              </a:lnSpc>
              <a:spcBef>
                <a:spcPts val="434"/>
              </a:spcBef>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a:t>
            </a:r>
            <a:r>
              <a:rPr lang="fr-FR" sz="1600" spc="150" dirty="0">
                <a:latin typeface="Times New Roman"/>
                <a:cs typeface="Times New Roman"/>
              </a:rPr>
              <a:t> </a:t>
            </a:r>
            <a:r>
              <a:rPr lang="fr-FR" sz="1600" dirty="0">
                <a:latin typeface="Times New Roman"/>
                <a:cs typeface="Times New Roman"/>
              </a:rPr>
              <a:t>au patient</a:t>
            </a:r>
            <a:r>
              <a:rPr lang="fr-FR" sz="1600" spc="150" dirty="0">
                <a:latin typeface="Times New Roman"/>
                <a:cs typeface="Times New Roman"/>
              </a:rPr>
              <a:t> </a:t>
            </a:r>
            <a:r>
              <a:rPr lang="fr-FR" sz="1600" dirty="0">
                <a:latin typeface="Times New Roman"/>
                <a:cs typeface="Times New Roman"/>
              </a:rPr>
              <a:t>à</a:t>
            </a:r>
            <a:r>
              <a:rPr lang="fr-FR" sz="1600" spc="140" dirty="0">
                <a:latin typeface="Times New Roman"/>
                <a:cs typeface="Times New Roman"/>
              </a:rPr>
              <a:t> </a:t>
            </a:r>
            <a:r>
              <a:rPr lang="fr-FR" sz="1600" dirty="0">
                <a:latin typeface="Times New Roman"/>
                <a:cs typeface="Times New Roman"/>
              </a:rPr>
              <a:t>contr</a:t>
            </a:r>
            <a:r>
              <a:rPr lang="fr-FR" sz="1600" spc="-10" dirty="0">
                <a:latin typeface="Times New Roman"/>
                <a:cs typeface="Times New Roman"/>
              </a:rPr>
              <a:t>ô</a:t>
            </a:r>
            <a:r>
              <a:rPr lang="fr-FR" sz="1600" dirty="0">
                <a:latin typeface="Times New Roman"/>
                <a:cs typeface="Times New Roman"/>
              </a:rPr>
              <a:t>l</a:t>
            </a:r>
            <a:r>
              <a:rPr lang="fr-FR" sz="1600" spc="5" dirty="0">
                <a:latin typeface="Times New Roman"/>
                <a:cs typeface="Times New Roman"/>
              </a:rPr>
              <a:t>e</a:t>
            </a:r>
            <a:r>
              <a:rPr lang="fr-FR" sz="1600" dirty="0">
                <a:latin typeface="Times New Roman"/>
                <a:cs typeface="Times New Roman"/>
              </a:rPr>
              <a:t>r</a:t>
            </a:r>
            <a:r>
              <a:rPr lang="fr-FR" sz="1600" spc="135" dirty="0">
                <a:latin typeface="Times New Roman"/>
                <a:cs typeface="Times New Roman"/>
              </a:rPr>
              <a:t> </a:t>
            </a:r>
            <a:r>
              <a:rPr lang="fr-FR" sz="1600" dirty="0">
                <a:latin typeface="Times New Roman"/>
                <a:cs typeface="Times New Roman"/>
              </a:rPr>
              <a:t>s</a:t>
            </a:r>
            <a:r>
              <a:rPr lang="fr-FR" sz="1600" spc="-10" dirty="0">
                <a:latin typeface="Times New Roman"/>
                <a:cs typeface="Times New Roman"/>
              </a:rPr>
              <a:t>o</a:t>
            </a:r>
            <a:r>
              <a:rPr lang="fr-FR" sz="1600" dirty="0">
                <a:latin typeface="Times New Roman"/>
                <a:cs typeface="Times New Roman"/>
              </a:rPr>
              <a:t>n</a:t>
            </a:r>
            <a:r>
              <a:rPr lang="fr-FR" sz="1600" spc="150" dirty="0">
                <a:latin typeface="Times New Roman"/>
                <a:cs typeface="Times New Roman"/>
              </a:rPr>
              <a:t> </a:t>
            </a:r>
            <a:r>
              <a:rPr lang="fr-FR" sz="1600" dirty="0">
                <a:latin typeface="Times New Roman"/>
                <a:cs typeface="Times New Roman"/>
              </a:rPr>
              <a:t>déplace</a:t>
            </a:r>
            <a:r>
              <a:rPr lang="fr-FR" sz="1600" spc="-10" dirty="0">
                <a:latin typeface="Times New Roman"/>
                <a:cs typeface="Times New Roman"/>
              </a:rPr>
              <a:t>me</a:t>
            </a:r>
            <a:r>
              <a:rPr lang="fr-FR" sz="1600" dirty="0">
                <a:latin typeface="Times New Roman"/>
                <a:cs typeface="Times New Roman"/>
              </a:rPr>
              <a:t>nt</a:t>
            </a:r>
            <a:r>
              <a:rPr lang="fr-FR" sz="1600" spc="150" dirty="0">
                <a:latin typeface="Times New Roman"/>
                <a:cs typeface="Times New Roman"/>
              </a:rPr>
              <a:t> </a:t>
            </a:r>
            <a:r>
              <a:rPr lang="fr-FR" sz="1600" dirty="0">
                <a:latin typeface="Times New Roman"/>
                <a:cs typeface="Times New Roman"/>
              </a:rPr>
              <a:t>s</a:t>
            </a:r>
            <a:r>
              <a:rPr lang="fr-FR" sz="1600" spc="-10" dirty="0">
                <a:latin typeface="Times New Roman"/>
                <a:cs typeface="Times New Roman"/>
              </a:rPr>
              <a:t>u</a:t>
            </a:r>
            <a:r>
              <a:rPr lang="fr-FR" sz="1600" dirty="0">
                <a:latin typeface="Times New Roman"/>
                <a:cs typeface="Times New Roman"/>
              </a:rPr>
              <a:t>r</a:t>
            </a:r>
            <a:r>
              <a:rPr lang="fr-FR" sz="1600" spc="150" dirty="0">
                <a:latin typeface="Times New Roman"/>
                <a:cs typeface="Times New Roman"/>
              </a:rPr>
              <a:t> </a:t>
            </a:r>
            <a:r>
              <a:rPr lang="fr-FR" sz="1600" spc="-5" dirty="0">
                <a:latin typeface="Times New Roman"/>
                <a:cs typeface="Times New Roman"/>
              </a:rPr>
              <a:t>un</a:t>
            </a:r>
            <a:r>
              <a:rPr lang="fr-FR" sz="1600" dirty="0">
                <a:latin typeface="Times New Roman"/>
                <a:cs typeface="Times New Roman"/>
              </a:rPr>
              <a:t>e</a:t>
            </a:r>
            <a:r>
              <a:rPr lang="fr-FR" sz="1600" spc="140"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spc="-10" dirty="0">
                <a:latin typeface="Times New Roman"/>
                <a:cs typeface="Times New Roman"/>
              </a:rPr>
              <a:t>j</a:t>
            </a:r>
            <a:r>
              <a:rPr lang="fr-FR" sz="1600" dirty="0">
                <a:latin typeface="Times New Roman"/>
                <a:cs typeface="Times New Roman"/>
              </a:rPr>
              <a:t>ectoire</a:t>
            </a:r>
            <a:r>
              <a:rPr lang="fr-FR" sz="1600" spc="150"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ans différentes</a:t>
            </a:r>
            <a:r>
              <a:rPr lang="fr-FR" sz="1600" spc="150" dirty="0">
                <a:latin typeface="Times New Roman"/>
                <a:cs typeface="Times New Roman"/>
              </a:rPr>
              <a:t> </a:t>
            </a:r>
            <a:r>
              <a:rPr lang="fr-FR" sz="1600" spc="-15" dirty="0">
                <a:latin typeface="Times New Roman"/>
                <a:cs typeface="Times New Roman"/>
              </a:rPr>
              <a:t>p</a:t>
            </a:r>
            <a:r>
              <a:rPr lang="fr-FR" sz="1600" dirty="0">
                <a:latin typeface="Times New Roman"/>
                <a:cs typeface="Times New Roman"/>
              </a:rPr>
              <a:t>ar</a:t>
            </a:r>
            <a:r>
              <a:rPr lang="fr-FR" sz="1600" spc="5" dirty="0">
                <a:latin typeface="Times New Roman"/>
                <a:cs typeface="Times New Roman"/>
              </a:rPr>
              <a:t>t</a:t>
            </a:r>
            <a:r>
              <a:rPr lang="fr-FR" sz="1600" spc="-10" dirty="0">
                <a:latin typeface="Times New Roman"/>
                <a:cs typeface="Times New Roman"/>
              </a:rPr>
              <a:t>i</a:t>
            </a:r>
            <a:r>
              <a:rPr lang="fr-FR" sz="1600" dirty="0">
                <a:latin typeface="Times New Roman"/>
                <a:cs typeface="Times New Roman"/>
              </a:rPr>
              <a:t>es du</a:t>
            </a:r>
            <a:r>
              <a:rPr lang="fr-FR" sz="1600" spc="5" dirty="0">
                <a:latin typeface="Times New Roman"/>
                <a:cs typeface="Times New Roman"/>
              </a:rPr>
              <a:t> </a:t>
            </a:r>
            <a:r>
              <a:rPr lang="fr-FR" sz="1600" dirty="0">
                <a:latin typeface="Times New Roman"/>
                <a:cs typeface="Times New Roman"/>
              </a:rPr>
              <a:t>cour</a:t>
            </a:r>
            <a:r>
              <a:rPr lang="fr-FR" sz="1600" spc="5" dirty="0">
                <a:latin typeface="Times New Roman"/>
                <a:cs typeface="Times New Roman"/>
              </a:rPr>
              <a:t>t</a:t>
            </a:r>
            <a:r>
              <a:rPr lang="fr-FR" sz="1600" dirty="0">
                <a:latin typeface="Times New Roman"/>
                <a:cs typeface="Times New Roman"/>
              </a:rPr>
              <a:t>.</a:t>
            </a:r>
            <a:r>
              <a:rPr lang="fr-FR" sz="1600" spc="-15" dirty="0">
                <a:latin typeface="Times New Roman"/>
                <a:cs typeface="Times New Roman"/>
              </a:rPr>
              <a:t> </a:t>
            </a:r>
            <a:r>
              <a:rPr lang="fr-FR" sz="1600" dirty="0">
                <a:latin typeface="Times New Roman"/>
                <a:cs typeface="Times New Roman"/>
              </a:rPr>
              <a:t>Maî</a:t>
            </a:r>
            <a:r>
              <a:rPr lang="fr-FR" sz="1600" spc="5" dirty="0">
                <a:latin typeface="Times New Roman"/>
                <a:cs typeface="Times New Roman"/>
              </a:rPr>
              <a:t>t</a:t>
            </a:r>
            <a:r>
              <a:rPr lang="fr-FR" sz="1600" dirty="0">
                <a:latin typeface="Times New Roman"/>
                <a:cs typeface="Times New Roman"/>
              </a:rPr>
              <a:t>rise des</a:t>
            </a:r>
            <a:r>
              <a:rPr lang="fr-FR" sz="1600" spc="-10" dirty="0">
                <a:latin typeface="Times New Roman"/>
                <a:cs typeface="Times New Roman"/>
              </a:rPr>
              <a:t> </a:t>
            </a:r>
            <a:r>
              <a:rPr lang="fr-FR" sz="1600" dirty="0">
                <a:latin typeface="Times New Roman"/>
                <a:cs typeface="Times New Roman"/>
              </a:rPr>
              <a:t>dist</a:t>
            </a:r>
            <a:r>
              <a:rPr lang="fr-FR" sz="1600" spc="5" dirty="0">
                <a:latin typeface="Times New Roman"/>
                <a:cs typeface="Times New Roman"/>
              </a:rPr>
              <a:t>a</a:t>
            </a:r>
            <a:r>
              <a:rPr lang="fr-FR" sz="1600" dirty="0">
                <a:latin typeface="Times New Roman"/>
                <a:cs typeface="Times New Roman"/>
              </a:rPr>
              <a:t>nc</a:t>
            </a:r>
            <a:r>
              <a:rPr lang="fr-FR" sz="1600" spc="5" dirty="0">
                <a:latin typeface="Times New Roman"/>
                <a:cs typeface="Times New Roman"/>
              </a:rPr>
              <a:t>e</a:t>
            </a:r>
            <a:r>
              <a:rPr lang="fr-FR" sz="1600" dirty="0">
                <a:latin typeface="Times New Roman"/>
                <a:cs typeface="Times New Roman"/>
              </a:rPr>
              <a:t>s</a:t>
            </a:r>
            <a:r>
              <a:rPr lang="fr-FR" sz="1600" spc="-5" dirty="0">
                <a:latin typeface="Times New Roman"/>
                <a:cs typeface="Times New Roman"/>
              </a:rPr>
              <a:t> </a:t>
            </a:r>
            <a:r>
              <a:rPr lang="fr-FR" sz="1600" dirty="0">
                <a:latin typeface="Times New Roman"/>
                <a:cs typeface="Times New Roman"/>
              </a:rPr>
              <a:t>à</a:t>
            </a:r>
            <a:r>
              <a:rPr lang="fr-FR" sz="1600" spc="-5" dirty="0">
                <a:latin typeface="Times New Roman"/>
                <a:cs typeface="Times New Roman"/>
              </a:rPr>
              <a:t> </a:t>
            </a:r>
            <a:r>
              <a:rPr lang="fr-FR" sz="1600" dirty="0">
                <a:latin typeface="Times New Roman"/>
                <a:cs typeface="Times New Roman"/>
              </a:rPr>
              <a:t>respect</a:t>
            </a:r>
            <a:r>
              <a:rPr lang="fr-FR" sz="1600" spc="5" dirty="0">
                <a:latin typeface="Times New Roman"/>
                <a:cs typeface="Times New Roman"/>
              </a:rPr>
              <a:t>e</a:t>
            </a:r>
            <a:r>
              <a:rPr lang="fr-FR" sz="1600" spc="-95" dirty="0">
                <a:latin typeface="Times New Roman"/>
                <a:cs typeface="Times New Roman"/>
              </a:rPr>
              <a:t>r.</a:t>
            </a:r>
          </a:p>
          <a:p>
            <a:pPr marL="12700">
              <a:lnSpc>
                <a:spcPct val="100000"/>
              </a:lnSpc>
              <a:spcBef>
                <a:spcPts val="434"/>
              </a:spcBef>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squash (plutôt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Jeux</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sp>
        <p:nvSpPr>
          <p:cNvPr id="7" name="Émoticône 6"/>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40602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71600" y="3035858"/>
            <a:ext cx="7200800"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2 – Séance 2, </a:t>
            </a:r>
            <a:r>
              <a:rPr lang="fr-FR" sz="2800" b="1" dirty="0"/>
              <a:t>2/3</a:t>
            </a:r>
            <a:endParaRPr lang="en-US" sz="2800" b="1" dirty="0"/>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spTree>
    <p:extLst>
      <p:ext uri="{BB962C8B-B14F-4D97-AF65-F5344CB8AC3E}">
        <p14:creationId xmlns:p14="http://schemas.microsoft.com/office/powerpoint/2010/main" val="12184287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10508</TotalTime>
  <Words>4288</Words>
  <Application>Microsoft Office PowerPoint</Application>
  <PresentationFormat>Affichage à l'écran (4:3)</PresentationFormat>
  <Paragraphs>321</Paragraphs>
  <Slides>30</Slides>
  <Notes>30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30</vt:i4>
      </vt:variant>
    </vt:vector>
  </HeadingPairs>
  <TitlesOfParts>
    <vt:vector size="34" baseType="lpstr">
      <vt:lpstr>Arial</vt:lpstr>
      <vt:lpstr>Calibri</vt:lpstr>
      <vt:lpstr>Times New Roman</vt:lpstr>
      <vt:lpstr>Thème Office</vt:lpstr>
      <vt:lpstr>Présentation PowerPoint</vt:lpstr>
      <vt:lpstr>Coordination</vt:lpstr>
      <vt:lpstr>Coordination</vt:lpstr>
      <vt:lpstr>Présentation PowerPoint</vt:lpstr>
      <vt:lpstr>Contrôle</vt:lpstr>
      <vt:lpstr>Contrôle</vt:lpstr>
      <vt:lpstr>Présentation PowerPoint</vt:lpstr>
      <vt:lpstr>Jeux</vt:lpstr>
      <vt:lpstr>Présentation PowerPoint</vt:lpstr>
      <vt:lpstr>Contrôle</vt:lpstr>
      <vt:lpstr>Présentation PowerPoint</vt:lpstr>
      <vt:lpstr>Jeux</vt:lpstr>
      <vt:lpstr>Présentation PowerPoint</vt:lpstr>
      <vt:lpstr>Trajectoires</vt:lpstr>
      <vt:lpstr>Trajectoires</vt:lpstr>
      <vt:lpstr>Présentation PowerPoint</vt:lpstr>
      <vt:lpstr>Equilibre</vt:lpstr>
      <vt:lpstr>Déplacements et équilibre</vt:lpstr>
      <vt:lpstr>Présentation PowerPoint</vt:lpstr>
      <vt:lpstr>Déplacements et équilibre</vt:lpstr>
      <vt:lpstr>Présentation PowerPoint</vt:lpstr>
      <vt:lpstr>Trajectoires</vt:lpstr>
      <vt:lpstr>Présentation PowerPoint</vt:lpstr>
      <vt:lpstr>Trajectoires et placement</vt:lpstr>
      <vt:lpstr>Présentation PowerPoint</vt:lpstr>
      <vt:lpstr>Trajectoires</vt:lpstr>
      <vt:lpstr>Contrôle</vt:lpstr>
      <vt:lpstr>Présentation PowerPoint</vt:lpstr>
      <vt:lpstr>Contrôle</vt:lpstr>
      <vt:lpstr>Adaptation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194</cp:revision>
  <dcterms:created xsi:type="dcterms:W3CDTF">2016-11-05T11:30:01Z</dcterms:created>
  <dcterms:modified xsi:type="dcterms:W3CDTF">2019-02-18T15:36:27Z</dcterms:modified>
</cp:coreProperties>
</file>