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7" r:id="rId2"/>
    <p:sldId id="283" r:id="rId3"/>
    <p:sldId id="285" r:id="rId4"/>
    <p:sldId id="300" r:id="rId5"/>
    <p:sldId id="284" r:id="rId6"/>
    <p:sldId id="287" r:id="rId7"/>
    <p:sldId id="286" r:id="rId8"/>
    <p:sldId id="289" r:id="rId9"/>
    <p:sldId id="301" r:id="rId10"/>
    <p:sldId id="288" r:id="rId11"/>
    <p:sldId id="291" r:id="rId12"/>
    <p:sldId id="290" r:id="rId13"/>
    <p:sldId id="293" r:id="rId14"/>
    <p:sldId id="302" r:id="rId15"/>
    <p:sldId id="294" r:id="rId16"/>
    <p:sldId id="292" r:id="rId17"/>
    <p:sldId id="296" r:id="rId18"/>
    <p:sldId id="297" r:id="rId19"/>
    <p:sldId id="298" r:id="rId20"/>
    <p:sldId id="299"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77" autoAdjust="0"/>
    <p:restoredTop sz="94660"/>
  </p:normalViewPr>
  <p:slideViewPr>
    <p:cSldViewPr snapToObjects="1">
      <p:cViewPr varScale="1">
        <p:scale>
          <a:sx n="80" d="100"/>
          <a:sy n="80" d="100"/>
        </p:scale>
        <p:origin x="90" y="870"/>
      </p:cViewPr>
      <p:guideLst>
        <p:guide orient="horz" pos="2160"/>
        <p:guide pos="2880"/>
      </p:guideLst>
    </p:cSldViewPr>
  </p:slideViewPr>
  <p:notesTextViewPr>
    <p:cViewPr>
      <p:scale>
        <a:sx n="1" d="1"/>
        <a:sy n="1" d="1"/>
      </p:scale>
      <p:origin x="0" y="0"/>
    </p:cViewPr>
  </p:notesText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173D45D-266B-4B13-8B36-29AC22B32513}" type="datetimeFigureOut">
              <a:rPr lang="fr-FR" smtClean="0"/>
              <a:t>18/02/2019</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10AB621-67C7-4C0A-97B3-288976D9DB3F}" type="slidenum">
              <a:rPr lang="fr-FR" smtClean="0"/>
              <a:t>‹N°›</a:t>
            </a:fld>
            <a:endParaRPr lang="fr-FR"/>
          </a:p>
        </p:txBody>
      </p:sp>
    </p:spTree>
    <p:extLst>
      <p:ext uri="{BB962C8B-B14F-4D97-AF65-F5344CB8AC3E}">
        <p14:creationId xmlns:p14="http://schemas.microsoft.com/office/powerpoint/2010/main" val="34186569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1DEEC3-EF63-47ED-B16A-601F1C5C9568}" type="datetimeFigureOut">
              <a:rPr lang="fr-FR" smtClean="0"/>
              <a:t>18/02/2019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4E8FE9-4616-42EA-86D2-B4E2B3742A48}" type="slidenum">
              <a:rPr lang="fr-FR" smtClean="0"/>
              <a:t>‹N°›</a:t>
            </a:fld>
            <a:endParaRPr lang="fr-FR"/>
          </a:p>
        </p:txBody>
      </p:sp>
    </p:spTree>
    <p:extLst>
      <p:ext uri="{BB962C8B-B14F-4D97-AF65-F5344CB8AC3E}">
        <p14:creationId xmlns:p14="http://schemas.microsoft.com/office/powerpoint/2010/main" val="3683837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24181279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888779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5365197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8626489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6603774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8626489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8025776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2758409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7374706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41128617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974080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2536116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918346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46589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9657344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24190812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3486067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8100349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23913369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62936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411297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873405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1777769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930903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1347387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D369EF6-F720-43F1-A8CF-AD8C4BBE44FA}" type="datetimeFigureOut">
              <a:rPr lang="fr-FR" smtClean="0"/>
              <a:t>18/02/2019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1524267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D369EF6-F720-43F1-A8CF-AD8C4BBE44FA}" type="datetimeFigureOut">
              <a:rPr lang="fr-FR" smtClean="0"/>
              <a:t>18/02/2019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646749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7D369EF6-F720-43F1-A8CF-AD8C4BBE44FA}" type="datetimeFigureOut">
              <a:rPr lang="fr-FR" smtClean="0"/>
              <a:t>18/02/2019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98331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D369EF6-F720-43F1-A8CF-AD8C4BBE44FA}" type="datetimeFigureOut">
              <a:rPr lang="fr-FR" smtClean="0"/>
              <a:t>18/02/2019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1844471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7D369EF6-F720-43F1-A8CF-AD8C4BBE44FA}" type="datetimeFigureOut">
              <a:rPr lang="fr-FR" smtClean="0"/>
              <a:t>18/02/2019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2799761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7D369EF6-F720-43F1-A8CF-AD8C4BBE44FA}" type="datetimeFigureOut">
              <a:rPr lang="fr-FR" smtClean="0"/>
              <a:t>18/02/2019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3429139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369EF6-F720-43F1-A8CF-AD8C4BBE44FA}" type="datetimeFigureOut">
              <a:rPr lang="fr-FR" smtClean="0"/>
              <a:t>18/02/2019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DBF1AF-76DA-4CDE-BFA6-4D44F8040FF8}" type="slidenum">
              <a:rPr lang="fr-FR" smtClean="0"/>
              <a:t>‹N°›</a:t>
            </a:fld>
            <a:endParaRPr lang="fr-FR"/>
          </a:p>
        </p:txBody>
      </p:sp>
    </p:spTree>
    <p:extLst>
      <p:ext uri="{BB962C8B-B14F-4D97-AF65-F5344CB8AC3E}">
        <p14:creationId xmlns:p14="http://schemas.microsoft.com/office/powerpoint/2010/main" val="2138927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decathlonpro.fr/indiaka-id-7000172.html"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619672" y="3035858"/>
            <a:ext cx="5688632"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1 – Séance 1</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a:t>
            </a:fld>
            <a:endParaRPr dirty="0"/>
          </a:p>
        </p:txBody>
      </p:sp>
    </p:spTree>
    <p:extLst>
      <p:ext uri="{BB962C8B-B14F-4D97-AF65-F5344CB8AC3E}">
        <p14:creationId xmlns:p14="http://schemas.microsoft.com/office/powerpoint/2010/main" val="1431796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619672" y="3035858"/>
            <a:ext cx="5688632"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1 – Séance 4</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10</a:t>
            </a:fld>
            <a:endParaRPr dirty="0"/>
          </a:p>
        </p:txBody>
      </p:sp>
    </p:spTree>
    <p:extLst>
      <p:ext uri="{BB962C8B-B14F-4D97-AF65-F5344CB8AC3E}">
        <p14:creationId xmlns:p14="http://schemas.microsoft.com/office/powerpoint/2010/main" val="3819190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24744"/>
            <a:ext cx="8928992" cy="5273238"/>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d’équilibre</a:t>
            </a:r>
          </a:p>
          <a:p>
            <a:pPr marL="11132" algn="just">
              <a:tabLst>
                <a:tab pos="354540" algn="l"/>
              </a:tabLst>
            </a:pPr>
            <a:r>
              <a:rPr lang="fr-FR" sz="1600" dirty="0">
                <a:latin typeface="Times New Roman"/>
                <a:cs typeface="Times New Roman"/>
              </a:rPr>
              <a:t>1 – Le patient se tient debout sur un coussin d’équilibre placé face au mur frontal sur le bord du carré de service. Il envoie une balle de </a:t>
            </a:r>
            <a:r>
              <a:rPr lang="fr-FR" sz="1600" dirty="0" err="1">
                <a:latin typeface="Times New Roman"/>
                <a:cs typeface="Times New Roman"/>
              </a:rPr>
              <a:t>racquetball</a:t>
            </a:r>
            <a:r>
              <a:rPr lang="fr-FR" sz="1600" dirty="0">
                <a:latin typeface="Times New Roman"/>
                <a:cs typeface="Times New Roman"/>
              </a:rPr>
              <a:t> vers le sol de manière à la faire rebondir vers lui. De l’autre main, il intercepte la balle à la volée dans un réceptacle cylindrique.</a:t>
            </a:r>
          </a:p>
          <a:p>
            <a:pPr marL="11132" algn="just">
              <a:tabLst>
                <a:tab pos="354540" algn="l"/>
              </a:tabLst>
            </a:pPr>
            <a:r>
              <a:rPr lang="fr-FR" sz="1600" dirty="0">
                <a:latin typeface="Times New Roman"/>
                <a:cs typeface="Times New Roman"/>
              </a:rPr>
              <a:t>2 – Idem 1 mais le patient se déplace sur 2 coussins d’équilibre et adopte des trajectoires légèrement croisées sur ses lancers. Evolution: le patient lance la balle par en-dessous directement vers le mur frontal et l’intercepte à la volée.</a:t>
            </a:r>
          </a:p>
          <a:p>
            <a:pPr marL="11132" algn="just">
              <a:tabLst>
                <a:tab pos="354540" algn="l"/>
              </a:tabLst>
            </a:pPr>
            <a:r>
              <a:rPr lang="fr-FR" sz="1600" dirty="0">
                <a:latin typeface="Times New Roman"/>
                <a:cs typeface="Times New Roman"/>
              </a:rPr>
              <a:t>3 – Le patient se tient debout sur un coussin d’équilibre et jongle avec un ballon de baudruche sur sa raquette. Evolution: en équilibre sur une jambe.</a:t>
            </a:r>
          </a:p>
          <a:p>
            <a:pPr marL="11132" algn="just">
              <a:tabLst>
                <a:tab pos="354540" algn="l"/>
              </a:tabLst>
            </a:pPr>
            <a:r>
              <a:rPr lang="fr-FR" sz="1600" dirty="0">
                <a:latin typeface="Times New Roman"/>
                <a:cs typeface="Times New Roman"/>
              </a:rPr>
              <a:t>4 – Idem 3 mais le patient se déplace alternativement sur 2 coussins d’équilibre, tout en jonglant.</a:t>
            </a:r>
          </a:p>
          <a:p>
            <a:pPr marL="11132" algn="just">
              <a:tabLst>
                <a:tab pos="354540" algn="l"/>
              </a:tabLst>
            </a:pPr>
            <a:r>
              <a:rPr lang="fr-FR" sz="1600" dirty="0">
                <a:latin typeface="Times New Roman"/>
                <a:cs typeface="Times New Roman"/>
              </a:rPr>
              <a:t>5 – Le patient jongle avec un ballon de baudruche, sur place et en équilibre sur une jambe. Evolutions: </a:t>
            </a:r>
          </a:p>
          <a:p>
            <a:pPr marL="296882" indent="-285750" algn="just">
              <a:buFont typeface="Arial" panose="020B0604020202020204" pitchFamily="34" charset="0"/>
              <a:buChar char="•"/>
              <a:tabLst>
                <a:tab pos="354540" algn="l"/>
              </a:tabLst>
            </a:pPr>
            <a:r>
              <a:rPr lang="fr-FR" sz="1600" dirty="0">
                <a:latin typeface="Times New Roman"/>
                <a:cs typeface="Times New Roman"/>
              </a:rPr>
              <a:t>Varier les types de balles et de ballons. </a:t>
            </a:r>
          </a:p>
          <a:p>
            <a:pPr marL="296882" indent="-285750" algn="just">
              <a:buFont typeface="Arial" panose="020B0604020202020204" pitchFamily="34" charset="0"/>
              <a:buChar char="•"/>
              <a:tabLst>
                <a:tab pos="354540" algn="l"/>
              </a:tabLst>
            </a:pPr>
            <a:r>
              <a:rPr lang="fr-FR" sz="1600" dirty="0">
                <a:latin typeface="Times New Roman"/>
                <a:cs typeface="Times New Roman"/>
              </a:rPr>
              <a:t>Lancer le ballon le plus haut possible.</a:t>
            </a:r>
          </a:p>
          <a:p>
            <a:pPr marL="296882" indent="-285750" algn="just">
              <a:buFont typeface="Arial" panose="020B0604020202020204" pitchFamily="34" charset="0"/>
              <a:buChar char="•"/>
              <a:tabLst>
                <a:tab pos="354540" algn="l"/>
              </a:tabLst>
            </a:pPr>
            <a:r>
              <a:rPr lang="fr-FR" sz="1600" dirty="0">
                <a:latin typeface="Times New Roman"/>
                <a:cs typeface="Times New Roman"/>
              </a:rPr>
              <a:t>Changer de jambe toutes les 5 – 10 secondes, tout en jonglant.</a:t>
            </a:r>
          </a:p>
          <a:p>
            <a:pPr marL="11132" algn="just">
              <a:tabLst>
                <a:tab pos="354540" algn="l"/>
              </a:tabLst>
            </a:pPr>
            <a:r>
              <a:rPr lang="fr-FR" sz="1600" dirty="0">
                <a:latin typeface="Times New Roman"/>
                <a:cs typeface="Times New Roman"/>
              </a:rPr>
              <a:t> </a:t>
            </a: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Travail de l’équilibre et de la concentration.</a:t>
            </a:r>
            <a:endParaRPr lang="fr-FR" sz="1600" dirty="0">
              <a:latin typeface="Times New Roman"/>
              <a:cs typeface="Times New Roman"/>
            </a:endParaRPr>
          </a:p>
          <a:p>
            <a:pPr marL="12700" algn="just">
              <a:spcBef>
                <a:spcPts val="434"/>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de</a:t>
            </a:r>
            <a:r>
              <a:rPr lang="fr-FR" sz="1600" spc="10" dirty="0">
                <a:latin typeface="Times New Roman"/>
                <a:cs typeface="Times New Roman"/>
              </a:rPr>
              <a:t> </a:t>
            </a:r>
            <a:r>
              <a:rPr lang="fr-FR" sz="1600" dirty="0">
                <a:latin typeface="Times New Roman"/>
                <a:cs typeface="Times New Roman"/>
              </a:rPr>
              <a:t>la</a:t>
            </a:r>
            <a:r>
              <a:rPr lang="fr-FR" sz="1600" spc="-5" dirty="0">
                <a:latin typeface="Times New Roman"/>
                <a:cs typeface="Times New Roman"/>
              </a:rPr>
              <a:t> </a:t>
            </a:r>
            <a:r>
              <a:rPr lang="fr-FR" sz="1600" dirty="0">
                <a:latin typeface="Times New Roman"/>
                <a:cs typeface="Times New Roman"/>
              </a:rPr>
              <a:t>proprio</a:t>
            </a:r>
            <a:r>
              <a:rPr lang="fr-FR" sz="1600" spc="5" dirty="0">
                <a:latin typeface="Times New Roman"/>
                <a:cs typeface="Times New Roman"/>
              </a:rPr>
              <a:t>c</a:t>
            </a:r>
            <a:r>
              <a:rPr lang="fr-FR" sz="1600" dirty="0">
                <a:latin typeface="Times New Roman"/>
                <a:cs typeface="Times New Roman"/>
              </a:rPr>
              <a:t>ep</a:t>
            </a:r>
            <a:r>
              <a:rPr lang="fr-FR" sz="1600" spc="5" dirty="0">
                <a:latin typeface="Times New Roman"/>
                <a:cs typeface="Times New Roman"/>
              </a:rPr>
              <a:t>t</a:t>
            </a:r>
            <a:r>
              <a:rPr lang="fr-FR" sz="1600" dirty="0">
                <a:latin typeface="Times New Roman"/>
                <a:cs typeface="Times New Roman"/>
              </a:rPr>
              <a:t>ion</a:t>
            </a:r>
            <a:r>
              <a:rPr lang="fr-FR" sz="1600" spc="-25" dirty="0">
                <a:latin typeface="Times New Roman"/>
                <a:cs typeface="Times New Roman"/>
              </a:rPr>
              <a:t> </a:t>
            </a:r>
            <a:r>
              <a:rPr lang="fr-FR" sz="1600" dirty="0">
                <a:latin typeface="Times New Roman"/>
                <a:cs typeface="Times New Roman"/>
              </a:rPr>
              <a:t>et</a:t>
            </a:r>
            <a:r>
              <a:rPr lang="fr-FR" sz="1600" spc="-5" dirty="0">
                <a:latin typeface="Times New Roman"/>
                <a:cs typeface="Times New Roman"/>
              </a:rPr>
              <a:t> </a:t>
            </a:r>
            <a:r>
              <a:rPr lang="fr-FR" sz="1600" dirty="0">
                <a:latin typeface="Times New Roman"/>
                <a:cs typeface="Times New Roman"/>
              </a:rPr>
              <a:t>du</a:t>
            </a:r>
            <a:r>
              <a:rPr lang="fr-FR" sz="1600" spc="5" dirty="0">
                <a:latin typeface="Times New Roman"/>
                <a:cs typeface="Times New Roman"/>
              </a:rPr>
              <a:t> </a:t>
            </a:r>
            <a:r>
              <a:rPr lang="fr-FR" sz="1600" dirty="0">
                <a:latin typeface="Times New Roman"/>
                <a:cs typeface="Times New Roman"/>
              </a:rPr>
              <a:t>con</a:t>
            </a:r>
            <a:r>
              <a:rPr lang="fr-FR" sz="1600" spc="5" dirty="0">
                <a:latin typeface="Times New Roman"/>
                <a:cs typeface="Times New Roman"/>
              </a:rPr>
              <a:t>t</a:t>
            </a:r>
            <a:r>
              <a:rPr lang="fr-FR" sz="1600" dirty="0">
                <a:latin typeface="Times New Roman"/>
                <a:cs typeface="Times New Roman"/>
              </a:rPr>
              <a:t>rôle</a:t>
            </a:r>
            <a:r>
              <a:rPr lang="fr-FR" sz="1600" spc="-10" dirty="0">
                <a:latin typeface="Times New Roman"/>
                <a:cs typeface="Times New Roman"/>
              </a:rPr>
              <a:t> </a:t>
            </a:r>
            <a:r>
              <a:rPr lang="fr-FR" sz="1600" dirty="0">
                <a:latin typeface="Times New Roman"/>
                <a:cs typeface="Times New Roman"/>
              </a:rPr>
              <a:t>de la</a:t>
            </a:r>
            <a:r>
              <a:rPr lang="fr-FR" sz="1600" spc="-5" dirty="0">
                <a:latin typeface="Times New Roman"/>
                <a:cs typeface="Times New Roman"/>
              </a:rPr>
              <a:t> </a:t>
            </a:r>
            <a:r>
              <a:rPr lang="fr-FR" sz="1600" dirty="0">
                <a:latin typeface="Times New Roman"/>
                <a:cs typeface="Times New Roman"/>
              </a:rPr>
              <a:t>raque</a:t>
            </a:r>
            <a:r>
              <a:rPr lang="fr-FR" sz="1600" spc="5" dirty="0">
                <a:latin typeface="Times New Roman"/>
                <a:cs typeface="Times New Roman"/>
              </a:rPr>
              <a:t>t</a:t>
            </a:r>
            <a:r>
              <a:rPr lang="fr-FR" sz="1600" dirty="0">
                <a:latin typeface="Times New Roman"/>
                <a:cs typeface="Times New Roman"/>
              </a:rPr>
              <a:t>t</a:t>
            </a:r>
            <a:r>
              <a:rPr lang="fr-FR" sz="1600" spc="10" dirty="0">
                <a:latin typeface="Times New Roman"/>
                <a:cs typeface="Times New Roman"/>
              </a:rPr>
              <a:t>e.</a:t>
            </a:r>
            <a:endParaRPr lang="fr-FR" sz="1600" dirty="0">
              <a:latin typeface="Times New Roman"/>
              <a:cs typeface="Times New Roman"/>
            </a:endParaRP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ballons de baudruche, balles de </a:t>
            </a:r>
            <a:r>
              <a:rPr lang="fr-FR" sz="1600" dirty="0" err="1">
                <a:latin typeface="Times New Roman"/>
                <a:cs typeface="Times New Roman"/>
              </a:rPr>
              <a:t>racquetball</a:t>
            </a:r>
            <a:r>
              <a:rPr lang="fr-FR" sz="1600" dirty="0">
                <a:latin typeface="Times New Roman"/>
                <a:cs typeface="Times New Roman"/>
              </a:rPr>
              <a:t>, coussins d’équilibre.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Equilibre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11</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2151593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619672" y="3035858"/>
            <a:ext cx="5688632"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1 – Séance 5</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12</a:t>
            </a:fld>
            <a:endParaRPr dirty="0"/>
          </a:p>
        </p:txBody>
      </p:sp>
    </p:spTree>
    <p:extLst>
      <p:ext uri="{BB962C8B-B14F-4D97-AF65-F5344CB8AC3E}">
        <p14:creationId xmlns:p14="http://schemas.microsoft.com/office/powerpoint/2010/main" val="3733774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08720"/>
            <a:ext cx="8928992" cy="5519460"/>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corbeilles et </a:t>
            </a:r>
            <a:r>
              <a:rPr lang="fr-FR" sz="1600" b="1" u="heavy" dirty="0" err="1">
                <a:latin typeface="Times New Roman"/>
                <a:cs typeface="Times New Roman"/>
              </a:rPr>
              <a:t>accesssoires</a:t>
            </a:r>
            <a:endParaRPr lang="fr-FR" sz="1600" b="1" u="heavy" dirty="0">
              <a:latin typeface="Times New Roman"/>
              <a:cs typeface="Times New Roman"/>
            </a:endParaRPr>
          </a:p>
          <a:p>
            <a:pPr marL="11132" algn="just">
              <a:tabLst>
                <a:tab pos="354540" algn="l"/>
              </a:tabLst>
            </a:pPr>
            <a:r>
              <a:rPr lang="fr-FR" sz="1600" dirty="0">
                <a:latin typeface="Times New Roman"/>
                <a:cs typeface="Times New Roman"/>
              </a:rPr>
              <a:t>1 – Tracer un parcours rectiligne au sol avec 4 ou 5 coupelles de délimitation, à 2 - 3 m d’un angle du court placer 2 cônes pour délimiter un but, dans l’angle placer une cible rectangulaire au sol . Le patient pousse une balle de squash avec sa raquette de manière à serpenter entre les obstacles, puis il amène la balle pour la placer entre les buts. Une fois la balle immobile, il se place pour frapper en CD de manière à atteindre la cible dans l’angle.</a:t>
            </a:r>
          </a:p>
          <a:p>
            <a:pPr marL="11132" algn="just">
              <a:tabLst>
                <a:tab pos="354540" algn="l"/>
              </a:tabLst>
            </a:pPr>
            <a:r>
              <a:rPr lang="fr-FR" sz="1600" dirty="0">
                <a:latin typeface="Times New Roman"/>
                <a:cs typeface="Times New Roman"/>
              </a:rPr>
              <a:t>2 – Placer une corbeille de section rectangulaire au pied d’un mur latéral dans un carré de service. Le patient démarre de la ligne médiane en faisant rebondir une balle (mousse ou </a:t>
            </a:r>
            <a:r>
              <a:rPr lang="fr-FR" sz="1600" dirty="0" err="1">
                <a:latin typeface="Times New Roman"/>
                <a:cs typeface="Times New Roman"/>
              </a:rPr>
              <a:t>racquetball</a:t>
            </a:r>
            <a:r>
              <a:rPr lang="fr-FR" sz="1600" dirty="0">
                <a:latin typeface="Times New Roman"/>
                <a:cs typeface="Times New Roman"/>
              </a:rPr>
              <a:t>) au sol avec sa raquette. Le but est de faire tomber la balle dans la corbeille avant le 10</a:t>
            </a:r>
            <a:r>
              <a:rPr lang="fr-FR" sz="1600" baseline="30000" dirty="0">
                <a:latin typeface="Times New Roman"/>
                <a:cs typeface="Times New Roman"/>
              </a:rPr>
              <a:t>ème</a:t>
            </a:r>
            <a:r>
              <a:rPr lang="fr-FR" sz="1600" dirty="0">
                <a:latin typeface="Times New Roman"/>
                <a:cs typeface="Times New Roman"/>
              </a:rPr>
              <a:t> rebond.</a:t>
            </a:r>
          </a:p>
          <a:p>
            <a:pPr marL="11132" algn="just">
              <a:tabLst>
                <a:tab pos="354540" algn="l"/>
              </a:tabLst>
            </a:pPr>
            <a:r>
              <a:rPr lang="fr-FR" sz="1600" dirty="0">
                <a:latin typeface="Times New Roman"/>
                <a:cs typeface="Times New Roman"/>
              </a:rPr>
              <a:t>3 – Le patient se place sur la ligne du carré de service et sur le côté. Il frappe des balles de squash en volée de CD de manière à les faire tomber dans la corbeille après avoir touché le mur latéral. Evolutions:</a:t>
            </a:r>
          </a:p>
          <a:p>
            <a:pPr marL="354032" indent="-342900" algn="just">
              <a:buFont typeface="+mj-lt"/>
              <a:buAutoNum type="alphaLcParenR"/>
              <a:tabLst>
                <a:tab pos="354540" algn="l"/>
              </a:tabLst>
            </a:pPr>
            <a:r>
              <a:rPr lang="fr-FR" sz="1600" dirty="0">
                <a:latin typeface="Times New Roman"/>
                <a:cs typeface="Times New Roman"/>
              </a:rPr>
              <a:t>S’éloigner de la corbeille.</a:t>
            </a:r>
          </a:p>
          <a:p>
            <a:pPr marL="354032" indent="-342900" algn="just">
              <a:buFont typeface="+mj-lt"/>
              <a:buAutoNum type="alphaLcParenR"/>
              <a:tabLst>
                <a:tab pos="354540" algn="l"/>
              </a:tabLst>
            </a:pPr>
            <a:r>
              <a:rPr lang="fr-FR" sz="1600" dirty="0">
                <a:latin typeface="Times New Roman"/>
                <a:cs typeface="Times New Roman"/>
              </a:rPr>
              <a:t>Frappes (toujours sur le côté) après le 1</a:t>
            </a:r>
            <a:r>
              <a:rPr lang="fr-FR" sz="1600" baseline="30000" dirty="0">
                <a:latin typeface="Times New Roman"/>
                <a:cs typeface="Times New Roman"/>
              </a:rPr>
              <a:t>er</a:t>
            </a:r>
            <a:r>
              <a:rPr lang="fr-FR" sz="1600" dirty="0">
                <a:latin typeface="Times New Roman"/>
                <a:cs typeface="Times New Roman"/>
              </a:rPr>
              <a:t> rebond sur des balles en mousse ou de </a:t>
            </a:r>
            <a:r>
              <a:rPr lang="fr-FR" sz="1600" dirty="0" err="1">
                <a:latin typeface="Times New Roman"/>
                <a:cs typeface="Times New Roman"/>
              </a:rPr>
              <a:t>racquetball</a:t>
            </a:r>
            <a:r>
              <a:rPr lang="fr-FR" sz="1600" dirty="0">
                <a:latin typeface="Times New Roman"/>
                <a:cs typeface="Times New Roman"/>
              </a:rPr>
              <a:t>.</a:t>
            </a:r>
          </a:p>
          <a:p>
            <a:pPr marL="354032" indent="-342900" algn="just">
              <a:buFont typeface="+mj-lt"/>
              <a:buAutoNum type="alphaLcParenR"/>
              <a:tabLst>
                <a:tab pos="354540" algn="l"/>
              </a:tabLst>
            </a:pPr>
            <a:r>
              <a:rPr lang="fr-FR" sz="1600" dirty="0">
                <a:latin typeface="Times New Roman"/>
                <a:cs typeface="Times New Roman"/>
              </a:rPr>
              <a:t>Mêmes balles que b) frappées en volée vers le mur avec la corbeille placé au milieu du carré de service.</a:t>
            </a:r>
          </a:p>
          <a:p>
            <a:pPr marL="354032" indent="-342900" algn="just">
              <a:buFont typeface="+mj-lt"/>
              <a:buAutoNum type="alphaLcParenR"/>
              <a:tabLst>
                <a:tab pos="354540" algn="l"/>
              </a:tabLst>
            </a:pPr>
            <a:r>
              <a:rPr lang="fr-FR" sz="1600" dirty="0">
                <a:latin typeface="Times New Roman"/>
                <a:cs typeface="Times New Roman"/>
              </a:rPr>
              <a:t>Idem b) avec 2 corbeilles alignées dans le carré de service. Le patient frappe en CD et en RV. Le moniteur lâche la balle (différents types) afin que le patient se concentre sur sa frappe.</a:t>
            </a:r>
          </a:p>
          <a:p>
            <a:pPr marL="11132" algn="just">
              <a:tabLst>
                <a:tab pos="354540" algn="l"/>
              </a:tabLst>
            </a:pPr>
            <a:r>
              <a:rPr lang="fr-FR" sz="1600" dirty="0">
                <a:latin typeface="Times New Roman"/>
                <a:cs typeface="Times New Roman"/>
              </a:rPr>
              <a:t> </a:t>
            </a: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a:t>
            </a:r>
            <a:r>
              <a:rPr lang="fr-FR" sz="1600" spc="-5" dirty="0">
                <a:latin typeface="Times New Roman"/>
                <a:cs typeface="Times New Roman"/>
              </a:rPr>
              <a:t> </a:t>
            </a:r>
            <a:r>
              <a:rPr lang="fr-FR" sz="1600" dirty="0">
                <a:latin typeface="Times New Roman"/>
                <a:cs typeface="Times New Roman"/>
              </a:rPr>
              <a:t>con</a:t>
            </a:r>
            <a:r>
              <a:rPr lang="fr-FR" sz="1600" spc="5" dirty="0">
                <a:latin typeface="Times New Roman"/>
                <a:cs typeface="Times New Roman"/>
              </a:rPr>
              <a:t>t</a:t>
            </a:r>
            <a:r>
              <a:rPr lang="fr-FR" sz="1600" dirty="0">
                <a:latin typeface="Times New Roman"/>
                <a:cs typeface="Times New Roman"/>
              </a:rPr>
              <a:t>rôle et du suivi</a:t>
            </a:r>
            <a:r>
              <a:rPr lang="fr-FR" sz="1600" spc="-10" dirty="0">
                <a:latin typeface="Times New Roman"/>
                <a:cs typeface="Times New Roman"/>
              </a:rPr>
              <a:t> </a:t>
            </a:r>
            <a:r>
              <a:rPr lang="fr-FR" sz="1600" dirty="0">
                <a:latin typeface="Times New Roman"/>
                <a:cs typeface="Times New Roman"/>
              </a:rPr>
              <a:t>de la</a:t>
            </a:r>
            <a:r>
              <a:rPr lang="fr-FR" sz="1600" spc="-5" dirty="0">
                <a:latin typeface="Times New Roman"/>
                <a:cs typeface="Times New Roman"/>
              </a:rPr>
              <a:t> </a:t>
            </a:r>
            <a:r>
              <a:rPr lang="fr-FR" sz="1600" dirty="0">
                <a:latin typeface="Times New Roman"/>
                <a:cs typeface="Times New Roman"/>
              </a:rPr>
              <a:t>balle.</a:t>
            </a:r>
          </a:p>
          <a:p>
            <a:pPr marL="12700" algn="just">
              <a:spcBef>
                <a:spcPts val="434"/>
              </a:spcBef>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coupelles, corbeilles, cônes, accessoires, balles diverses (squash, </a:t>
            </a:r>
            <a:r>
              <a:rPr lang="fr-FR" sz="1600" dirty="0" err="1">
                <a:latin typeface="Times New Roman"/>
                <a:cs typeface="Times New Roman"/>
              </a:rPr>
              <a:t>racquetball</a:t>
            </a:r>
            <a:r>
              <a:rPr lang="fr-FR" sz="1600" dirty="0">
                <a:latin typeface="Times New Roman"/>
                <a:cs typeface="Times New Roman"/>
              </a:rPr>
              <a:t>, tennis, mousse).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13</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36299718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619672" y="3035858"/>
            <a:ext cx="5688632"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1 – Séance 6</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14</a:t>
            </a:fld>
            <a:endParaRPr dirty="0"/>
          </a:p>
        </p:txBody>
      </p:sp>
    </p:spTree>
    <p:extLst>
      <p:ext uri="{BB962C8B-B14F-4D97-AF65-F5344CB8AC3E}">
        <p14:creationId xmlns:p14="http://schemas.microsoft.com/office/powerpoint/2010/main" val="72375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240492"/>
            <a:ext cx="8928992" cy="4780796"/>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corbeilles et accessoires</a:t>
            </a:r>
          </a:p>
          <a:p>
            <a:pPr marL="11132" algn="just">
              <a:tabLst>
                <a:tab pos="354540" algn="l"/>
              </a:tabLst>
            </a:pPr>
            <a:r>
              <a:rPr lang="fr-FR" sz="1600" dirty="0">
                <a:latin typeface="Times New Roman"/>
                <a:cs typeface="Times New Roman"/>
              </a:rPr>
              <a:t>4 – Les 2 corbeilles sont posées couchées au pied du mur frontal. le patient se place à 2,5 – 3 m et frappe la balle placée au sol, en CD et placé sur le côté. Il doit faire entrer tout type de balle dans l’une des 2 corbeilles. </a:t>
            </a:r>
          </a:p>
          <a:p>
            <a:pPr marL="11132" algn="just">
              <a:tabLst>
                <a:tab pos="354540" algn="l"/>
              </a:tabLst>
            </a:pPr>
            <a:r>
              <a:rPr lang="fr-FR" sz="1600" dirty="0">
                <a:latin typeface="Times New Roman"/>
                <a:cs typeface="Times New Roman"/>
              </a:rPr>
              <a:t>Evolution: frapper en RV, toujours placé sur le côté. Ne pas accompagner la balle en levant le coude.</a:t>
            </a:r>
          </a:p>
          <a:p>
            <a:pPr marL="11132" algn="just">
              <a:tabLst>
                <a:tab pos="354540" algn="l"/>
              </a:tabLst>
            </a:pPr>
            <a:r>
              <a:rPr lang="fr-FR" sz="1600" dirty="0">
                <a:latin typeface="Times New Roman"/>
                <a:cs typeface="Times New Roman"/>
              </a:rPr>
              <a:t>5 – Poser les 2 corbeilles l’une sur l’autre de manière à faire un piédestal; poser une balle (mousse ou </a:t>
            </a:r>
            <a:r>
              <a:rPr lang="fr-FR" sz="1600" dirty="0" err="1">
                <a:latin typeface="Times New Roman"/>
                <a:cs typeface="Times New Roman"/>
              </a:rPr>
              <a:t>racquetball</a:t>
            </a:r>
            <a:r>
              <a:rPr lang="fr-FR" sz="1600" dirty="0">
                <a:latin typeface="Times New Roman"/>
                <a:cs typeface="Times New Roman"/>
              </a:rPr>
              <a:t>) sur celui-ci. Le patient se place à côté du piédestal et frappe une balle au sol en continu avec sa raquette. Tout en frappant il prend de l’autre main la balle posée, puis la remet à sa place. Evolutions:</a:t>
            </a:r>
          </a:p>
          <a:p>
            <a:pPr marL="296882" indent="-285750" algn="just">
              <a:buFont typeface="Arial" panose="020B0604020202020204" pitchFamily="34" charset="0"/>
              <a:buChar char="•"/>
              <a:tabLst>
                <a:tab pos="354540" algn="l"/>
              </a:tabLst>
            </a:pPr>
            <a:r>
              <a:rPr lang="fr-FR" sz="1600" dirty="0">
                <a:latin typeface="Times New Roman"/>
                <a:cs typeface="Times New Roman"/>
              </a:rPr>
              <a:t>Même exercice en jonglant avec la balle.</a:t>
            </a:r>
          </a:p>
          <a:p>
            <a:pPr marL="296882" indent="-285750" algn="just">
              <a:buFont typeface="Arial" panose="020B0604020202020204" pitchFamily="34" charset="0"/>
              <a:buChar char="•"/>
              <a:tabLst>
                <a:tab pos="354540" algn="l"/>
              </a:tabLst>
            </a:pPr>
            <a:r>
              <a:rPr lang="fr-FR" sz="1600" dirty="0">
                <a:latin typeface="Times New Roman"/>
                <a:cs typeface="Times New Roman"/>
              </a:rPr>
              <a:t>Même exercice en laissant rebondir la balle au sol entre chaque jonglage.</a:t>
            </a:r>
          </a:p>
          <a:p>
            <a:pPr marL="11132" algn="just">
              <a:tabLst>
                <a:tab pos="354540" algn="l"/>
              </a:tabLst>
            </a:pPr>
            <a:r>
              <a:rPr lang="fr-FR" sz="1600" dirty="0">
                <a:latin typeface="Times New Roman"/>
                <a:cs typeface="Times New Roman"/>
              </a:rPr>
              <a:t>6 – « La tour infernale »: Les 2 corbeilles sont toujours installées l’une sur l’autre au même endroit. A partir du T le patient effectue des frappes en demi-volée de CD, en se plaçant sur le côté. Le but est d’atteindre les corbeilles. On peut placer une boîte cylindrique sur la 2</a:t>
            </a:r>
            <a:r>
              <a:rPr lang="fr-FR" sz="1600" baseline="30000" dirty="0">
                <a:latin typeface="Times New Roman"/>
                <a:cs typeface="Times New Roman"/>
              </a:rPr>
              <a:t>ème</a:t>
            </a:r>
            <a:r>
              <a:rPr lang="fr-FR" sz="1600" dirty="0">
                <a:latin typeface="Times New Roman"/>
                <a:cs typeface="Times New Roman"/>
              </a:rPr>
              <a:t> corbeille pour augmenter la hauteur de la « tour ». </a:t>
            </a:r>
          </a:p>
          <a:p>
            <a:pPr marL="11132" algn="just">
              <a:tabLst>
                <a:tab pos="354540" algn="l"/>
              </a:tabLst>
            </a:pPr>
            <a:r>
              <a:rPr lang="fr-FR" sz="1600" dirty="0">
                <a:latin typeface="Times New Roman"/>
                <a:cs typeface="Times New Roman"/>
              </a:rPr>
              <a:t>   </a:t>
            </a: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a:t>
            </a:r>
            <a:r>
              <a:rPr lang="fr-FR" sz="1600" spc="-5" dirty="0">
                <a:latin typeface="Times New Roman"/>
                <a:cs typeface="Times New Roman"/>
              </a:rPr>
              <a:t> </a:t>
            </a:r>
            <a:r>
              <a:rPr lang="fr-FR" sz="1600" dirty="0">
                <a:latin typeface="Times New Roman"/>
                <a:cs typeface="Times New Roman"/>
              </a:rPr>
              <a:t>con</a:t>
            </a:r>
            <a:r>
              <a:rPr lang="fr-FR" sz="1600" spc="5" dirty="0">
                <a:latin typeface="Times New Roman"/>
                <a:cs typeface="Times New Roman"/>
              </a:rPr>
              <a:t>t</a:t>
            </a:r>
            <a:r>
              <a:rPr lang="fr-FR" sz="1600" dirty="0">
                <a:latin typeface="Times New Roman"/>
                <a:cs typeface="Times New Roman"/>
              </a:rPr>
              <a:t>rôle et du suivi</a:t>
            </a:r>
            <a:r>
              <a:rPr lang="fr-FR" sz="1600" spc="-10" dirty="0">
                <a:latin typeface="Times New Roman"/>
                <a:cs typeface="Times New Roman"/>
              </a:rPr>
              <a:t> </a:t>
            </a:r>
            <a:r>
              <a:rPr lang="fr-FR" sz="1600" dirty="0">
                <a:latin typeface="Times New Roman"/>
                <a:cs typeface="Times New Roman"/>
              </a:rPr>
              <a:t>de la</a:t>
            </a:r>
            <a:r>
              <a:rPr lang="fr-FR" sz="1600" spc="-5" dirty="0">
                <a:latin typeface="Times New Roman"/>
                <a:cs typeface="Times New Roman"/>
              </a:rPr>
              <a:t> </a:t>
            </a:r>
            <a:r>
              <a:rPr lang="fr-FR" sz="1600" dirty="0">
                <a:latin typeface="Times New Roman"/>
                <a:cs typeface="Times New Roman"/>
              </a:rPr>
              <a:t>balle.</a:t>
            </a:r>
          </a:p>
          <a:p>
            <a:pPr marL="12700" algn="just">
              <a:spcBef>
                <a:spcPts val="434"/>
              </a:spcBef>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corbeilles, accessoires, balles diverses (squash, </a:t>
            </a:r>
            <a:r>
              <a:rPr lang="fr-FR" sz="1600" dirty="0" err="1">
                <a:latin typeface="Times New Roman"/>
                <a:cs typeface="Times New Roman"/>
              </a:rPr>
              <a:t>racquetball</a:t>
            </a:r>
            <a:r>
              <a:rPr lang="fr-FR" sz="1600" dirty="0">
                <a:latin typeface="Times New Roman"/>
                <a:cs typeface="Times New Roman"/>
              </a:rPr>
              <a:t>, tennis, mousse).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Jeux</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15</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30052936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619672" y="3035858"/>
            <a:ext cx="5688632"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1 – Séance 7</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16</a:t>
            </a:fld>
            <a:endParaRPr dirty="0"/>
          </a:p>
        </p:txBody>
      </p:sp>
    </p:spTree>
    <p:extLst>
      <p:ext uri="{BB962C8B-B14F-4D97-AF65-F5344CB8AC3E}">
        <p14:creationId xmlns:p14="http://schemas.microsoft.com/office/powerpoint/2010/main" val="1374373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08720"/>
            <a:ext cx="8928992" cy="5570756"/>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adaptés</a:t>
            </a:r>
          </a:p>
          <a:p>
            <a:pPr marL="11132" algn="just">
              <a:tabLst>
                <a:tab pos="354540" algn="l"/>
              </a:tabLst>
            </a:pPr>
            <a:r>
              <a:rPr lang="fr-FR" sz="1600" dirty="0">
                <a:latin typeface="Times New Roman"/>
                <a:cs typeface="Times New Roman"/>
              </a:rPr>
              <a:t>1 – Le patient est placé au T face au moniteur et de profil par rapport au mur frontal. Il tient sa raquette armée.  Le moniteur placé face au patient, lâche une balle entre eux 2 puis le patient effectue une frappe en // de CD après le 1</a:t>
            </a:r>
            <a:r>
              <a:rPr lang="fr-FR" sz="1600" baseline="30000" dirty="0">
                <a:latin typeface="Times New Roman"/>
                <a:cs typeface="Times New Roman"/>
              </a:rPr>
              <a:t>er</a:t>
            </a:r>
            <a:r>
              <a:rPr lang="fr-FR" sz="1600" dirty="0">
                <a:latin typeface="Times New Roman"/>
                <a:cs typeface="Times New Roman"/>
              </a:rPr>
              <a:t> rebond. Evolutions:</a:t>
            </a:r>
          </a:p>
          <a:p>
            <a:pPr marL="296882" indent="-285750" algn="just">
              <a:buFont typeface="Arial" panose="020B0604020202020204" pitchFamily="34" charset="0"/>
              <a:buChar char="•"/>
              <a:tabLst>
                <a:tab pos="354540" algn="l"/>
              </a:tabLst>
            </a:pPr>
            <a:r>
              <a:rPr lang="fr-FR" sz="1600" dirty="0">
                <a:latin typeface="Times New Roman"/>
                <a:cs typeface="Times New Roman"/>
              </a:rPr>
              <a:t>Frapper différents types de balles, à différentes hauteurs.</a:t>
            </a:r>
          </a:p>
          <a:p>
            <a:pPr marL="296882" indent="-285750" algn="just">
              <a:buFont typeface="Arial" panose="020B0604020202020204" pitchFamily="34" charset="0"/>
              <a:buChar char="•"/>
              <a:tabLst>
                <a:tab pos="354540" algn="l"/>
              </a:tabLst>
            </a:pPr>
            <a:r>
              <a:rPr lang="fr-FR" sz="1600" dirty="0">
                <a:latin typeface="Times New Roman"/>
                <a:cs typeface="Times New Roman"/>
              </a:rPr>
              <a:t>Le moniteur jette la balle en l’air, le patient frappe en volée // de CD.</a:t>
            </a:r>
          </a:p>
          <a:p>
            <a:pPr marL="296882" indent="-285750" algn="just">
              <a:buFont typeface="Arial" panose="020B0604020202020204" pitchFamily="34" charset="0"/>
              <a:buChar char="•"/>
              <a:tabLst>
                <a:tab pos="354540" algn="l"/>
              </a:tabLst>
            </a:pPr>
            <a:r>
              <a:rPr lang="fr-FR" sz="1600" dirty="0">
                <a:latin typeface="Times New Roman"/>
                <a:cs typeface="Times New Roman"/>
              </a:rPr>
              <a:t>Le moniteur lance la balle de moins en moins haut, puis n’effectue que des lâcher de balle. Le patient raccourcit sa préparation en volée // de CD.</a:t>
            </a:r>
          </a:p>
          <a:p>
            <a:pPr marL="11132" algn="just">
              <a:tabLst>
                <a:tab pos="354540" algn="l"/>
              </a:tabLst>
            </a:pPr>
            <a:r>
              <a:rPr lang="fr-FR" sz="1600" dirty="0">
                <a:latin typeface="Times New Roman"/>
                <a:cs typeface="Times New Roman"/>
              </a:rPr>
              <a:t>2 - Idem 1 pour le placement. Le patient se lance la balle pour lui-même, frappe en demi-volée // de CD.</a:t>
            </a:r>
          </a:p>
          <a:p>
            <a:pPr marL="11132" algn="just">
              <a:tabLst>
                <a:tab pos="354540" algn="l"/>
              </a:tabLst>
            </a:pPr>
            <a:r>
              <a:rPr lang="fr-FR" sz="1600" dirty="0">
                <a:latin typeface="Times New Roman"/>
                <a:cs typeface="Times New Roman"/>
              </a:rPr>
              <a:t>3 – Idem 2, puis le patient rattrape la balle renvoyée par le mur frontal de l’autre main (volée ou demi-volée).</a:t>
            </a:r>
          </a:p>
          <a:p>
            <a:pPr marL="11132" algn="just">
              <a:tabLst>
                <a:tab pos="354540" algn="l"/>
              </a:tabLst>
            </a:pPr>
            <a:r>
              <a:rPr lang="fr-FR" sz="1600" dirty="0">
                <a:latin typeface="Times New Roman"/>
                <a:cs typeface="Times New Roman"/>
              </a:rPr>
              <a:t>4 – Idem 2, le patient se place à 2,5 – 3 m du mur frontal, puis après sa frappe il rattrape la balle renvoyée par le mur frontal et la conserve dans sa raquette (volée ou demi-volée).</a:t>
            </a:r>
          </a:p>
          <a:p>
            <a:pPr marL="11132" algn="just">
              <a:tabLst>
                <a:tab pos="354540" algn="l"/>
              </a:tabLst>
            </a:pPr>
            <a:r>
              <a:rPr lang="fr-FR" sz="1600" dirty="0">
                <a:latin typeface="Times New Roman"/>
                <a:cs typeface="Times New Roman"/>
              </a:rPr>
              <a:t>5 - Idem 1 pour le placement. Le patient se lance la balle pour lui-même à différentes hauteurs et frappe en  volée // de CD.</a:t>
            </a:r>
          </a:p>
          <a:p>
            <a:pPr marL="11132" algn="just">
              <a:tabLst>
                <a:tab pos="354540" algn="l"/>
              </a:tabLst>
            </a:pPr>
            <a:r>
              <a:rPr lang="fr-FR" sz="1600" dirty="0">
                <a:latin typeface="Times New Roman"/>
                <a:cs typeface="Times New Roman"/>
              </a:rPr>
              <a:t>6 - Idem 5. Le patient croise sa frappe vers l’angle opposé en volée de CD (introduction à la mise en jeu).</a:t>
            </a:r>
          </a:p>
          <a:p>
            <a:pPr marL="11132" algn="just">
              <a:tabLst>
                <a:tab pos="354540" algn="l"/>
              </a:tabLst>
            </a:pPr>
            <a:r>
              <a:rPr lang="fr-FR" sz="1600" dirty="0">
                <a:latin typeface="Times New Roman"/>
                <a:cs typeface="Times New Roman"/>
              </a:rPr>
              <a:t> </a:t>
            </a: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du </a:t>
            </a:r>
            <a:r>
              <a:rPr lang="fr-FR" sz="1600" dirty="0">
                <a:latin typeface="Times New Roman"/>
                <a:cs typeface="Times New Roman"/>
              </a:rPr>
              <a:t>con</a:t>
            </a:r>
            <a:r>
              <a:rPr lang="fr-FR" sz="1600" spc="5" dirty="0">
                <a:latin typeface="Times New Roman"/>
                <a:cs typeface="Times New Roman"/>
              </a:rPr>
              <a:t>t</a:t>
            </a:r>
            <a:r>
              <a:rPr lang="fr-FR" sz="1600" dirty="0">
                <a:latin typeface="Times New Roman"/>
                <a:cs typeface="Times New Roman"/>
              </a:rPr>
              <a:t>rôle et du suivi</a:t>
            </a:r>
            <a:r>
              <a:rPr lang="fr-FR" sz="1600" spc="-10" dirty="0">
                <a:latin typeface="Times New Roman"/>
                <a:cs typeface="Times New Roman"/>
              </a:rPr>
              <a:t> </a:t>
            </a:r>
            <a:r>
              <a:rPr lang="fr-FR" sz="1600" dirty="0">
                <a:latin typeface="Times New Roman"/>
                <a:cs typeface="Times New Roman"/>
              </a:rPr>
              <a:t>de la</a:t>
            </a:r>
            <a:r>
              <a:rPr lang="fr-FR" sz="1600" spc="-5" dirty="0">
                <a:latin typeface="Times New Roman"/>
                <a:cs typeface="Times New Roman"/>
              </a:rPr>
              <a:t> </a:t>
            </a:r>
            <a:r>
              <a:rPr lang="fr-FR" sz="1600" dirty="0">
                <a:latin typeface="Times New Roman"/>
                <a:cs typeface="Times New Roman"/>
              </a:rPr>
              <a:t>balle.</a:t>
            </a:r>
          </a:p>
          <a:p>
            <a:pPr marL="12700">
              <a:lnSpc>
                <a:spcPct val="100000"/>
              </a:lnSpc>
              <a:spcBef>
                <a:spcPts val="434"/>
              </a:spcBef>
              <a:tabLst>
                <a:tab pos="1122045" algn="l"/>
                <a:tab pos="1506220" algn="l"/>
                <a:tab pos="2510155" algn="l"/>
                <a:tab pos="3481704" algn="l"/>
                <a:tab pos="3827145" algn="l"/>
                <a:tab pos="4543425" algn="l"/>
                <a:tab pos="5093970" algn="l"/>
                <a:tab pos="5478145" algn="l"/>
                <a:tab pos="6625590" algn="l"/>
                <a:tab pos="7625715" algn="l"/>
                <a:tab pos="7922895" algn="l"/>
              </a:tabLst>
            </a:pPr>
            <a:r>
              <a:rPr lang="fr-FR" sz="1600" dirty="0">
                <a:latin typeface="Times New Roman"/>
                <a:cs typeface="Times New Roman"/>
              </a:rPr>
              <a:t>A</a:t>
            </a:r>
            <a:r>
              <a:rPr lang="fr-FR" sz="1600" spc="-10" dirty="0">
                <a:latin typeface="Times New Roman"/>
                <a:cs typeface="Times New Roman"/>
              </a:rPr>
              <a:t>p</a:t>
            </a:r>
            <a:r>
              <a:rPr lang="fr-FR" sz="1600" dirty="0">
                <a:latin typeface="Times New Roman"/>
                <a:cs typeface="Times New Roman"/>
              </a:rPr>
              <a:t>prendre les di</a:t>
            </a:r>
            <a:r>
              <a:rPr lang="fr-FR" sz="1600" spc="-35" dirty="0">
                <a:latin typeface="Times New Roman"/>
                <a:cs typeface="Times New Roman"/>
              </a:rPr>
              <a:t>f</a:t>
            </a:r>
            <a:r>
              <a:rPr lang="fr-FR" sz="1600" dirty="0">
                <a:latin typeface="Times New Roman"/>
                <a:cs typeface="Times New Roman"/>
              </a:rPr>
              <a:t>fér</a:t>
            </a:r>
            <a:r>
              <a:rPr lang="fr-FR" sz="1600" spc="5" dirty="0">
                <a:latin typeface="Times New Roman"/>
                <a:cs typeface="Times New Roman"/>
              </a:rPr>
              <a:t>e</a:t>
            </a:r>
            <a:r>
              <a:rPr lang="fr-FR" sz="1600" dirty="0">
                <a:latin typeface="Times New Roman"/>
                <a:cs typeface="Times New Roman"/>
              </a:rPr>
              <a:t>nts </a:t>
            </a:r>
            <a:r>
              <a:rPr lang="fr-FR" sz="1600" spc="-15" dirty="0">
                <a:latin typeface="Times New Roman"/>
                <a:cs typeface="Times New Roman"/>
              </a:rPr>
              <a:t>m</a:t>
            </a:r>
            <a:r>
              <a:rPr lang="fr-FR" sz="1600" dirty="0">
                <a:latin typeface="Times New Roman"/>
                <a:cs typeface="Times New Roman"/>
              </a:rPr>
              <a:t>oments </a:t>
            </a:r>
            <a:r>
              <a:rPr lang="fr-FR" sz="1600" spc="-15" dirty="0">
                <a:latin typeface="Times New Roman"/>
                <a:cs typeface="Times New Roman"/>
              </a:rPr>
              <a:t>d</a:t>
            </a:r>
            <a:r>
              <a:rPr lang="fr-FR" sz="1600" dirty="0">
                <a:latin typeface="Times New Roman"/>
                <a:cs typeface="Times New Roman"/>
              </a:rPr>
              <a:t>e frappe a</a:t>
            </a:r>
            <a:r>
              <a:rPr lang="fr-FR" sz="1600" spc="-10" dirty="0">
                <a:latin typeface="Times New Roman"/>
                <a:cs typeface="Times New Roman"/>
              </a:rPr>
              <a:t>v</a:t>
            </a:r>
            <a:r>
              <a:rPr lang="fr-FR" sz="1600" dirty="0">
                <a:latin typeface="Times New Roman"/>
                <a:cs typeface="Times New Roman"/>
              </a:rPr>
              <a:t>ec </a:t>
            </a:r>
            <a:r>
              <a:rPr lang="fr-FR" sz="1600" spc="-10" dirty="0">
                <a:latin typeface="Times New Roman"/>
                <a:cs typeface="Times New Roman"/>
              </a:rPr>
              <a:t>l</a:t>
            </a:r>
            <a:r>
              <a:rPr lang="fr-FR" sz="1600" dirty="0">
                <a:latin typeface="Times New Roman"/>
                <a:cs typeface="Times New Roman"/>
              </a:rPr>
              <a:t>es tr</a:t>
            </a:r>
            <a:r>
              <a:rPr lang="fr-FR" sz="1600" spc="5" dirty="0">
                <a:latin typeface="Times New Roman"/>
                <a:cs typeface="Times New Roman"/>
              </a:rPr>
              <a:t>a</a:t>
            </a:r>
            <a:r>
              <a:rPr lang="fr-FR" sz="1600" spc="-10" dirty="0">
                <a:latin typeface="Times New Roman"/>
                <a:cs typeface="Times New Roman"/>
              </a:rPr>
              <a:t>je</a:t>
            </a:r>
            <a:r>
              <a:rPr lang="fr-FR" sz="1600" dirty="0">
                <a:latin typeface="Times New Roman"/>
                <a:cs typeface="Times New Roman"/>
              </a:rPr>
              <a:t>c</a:t>
            </a:r>
            <a:r>
              <a:rPr lang="fr-FR" sz="1600" spc="5" dirty="0">
                <a:latin typeface="Times New Roman"/>
                <a:cs typeface="Times New Roman"/>
              </a:rPr>
              <a:t>t</a:t>
            </a:r>
            <a:r>
              <a:rPr lang="fr-FR" sz="1600" dirty="0">
                <a:latin typeface="Times New Roman"/>
                <a:cs typeface="Times New Roman"/>
              </a:rPr>
              <a:t>oires ob</a:t>
            </a:r>
            <a:r>
              <a:rPr lang="fr-FR" sz="1600" spc="-15" dirty="0">
                <a:latin typeface="Times New Roman"/>
                <a:cs typeface="Times New Roman"/>
              </a:rPr>
              <a:t>t</a:t>
            </a:r>
            <a:r>
              <a:rPr lang="fr-FR" sz="1600" dirty="0">
                <a:latin typeface="Times New Roman"/>
                <a:cs typeface="Times New Roman"/>
              </a:rPr>
              <a:t>enue</a:t>
            </a:r>
            <a:r>
              <a:rPr lang="fr-FR" sz="1600" spc="-15" dirty="0">
                <a:latin typeface="Times New Roman"/>
                <a:cs typeface="Times New Roman"/>
              </a:rPr>
              <a:t>s</a:t>
            </a:r>
            <a:r>
              <a:rPr lang="fr-FR" sz="1600" dirty="0">
                <a:latin typeface="Times New Roman"/>
                <a:cs typeface="Times New Roman"/>
              </a:rPr>
              <a:t>, et </a:t>
            </a:r>
            <a:r>
              <a:rPr lang="fr-FR" sz="1600" spc="-10" dirty="0">
                <a:latin typeface="Times New Roman"/>
                <a:cs typeface="Times New Roman"/>
              </a:rPr>
              <a:t>l</a:t>
            </a:r>
            <a:r>
              <a:rPr lang="fr-FR" sz="1600" dirty="0">
                <a:latin typeface="Times New Roman"/>
                <a:cs typeface="Times New Roman"/>
              </a:rPr>
              <a:t>es a</a:t>
            </a:r>
            <a:r>
              <a:rPr lang="fr-FR" sz="1600" spc="5" dirty="0">
                <a:latin typeface="Times New Roman"/>
                <a:cs typeface="Times New Roman"/>
              </a:rPr>
              <a:t>c</a:t>
            </a:r>
            <a:r>
              <a:rPr lang="fr-FR" sz="1600" dirty="0">
                <a:latin typeface="Times New Roman"/>
                <a:cs typeface="Times New Roman"/>
              </a:rPr>
              <a:t>compagne</a:t>
            </a:r>
            <a:r>
              <a:rPr lang="fr-FR" sz="1600" spc="-10" dirty="0">
                <a:latin typeface="Times New Roman"/>
                <a:cs typeface="Times New Roman"/>
              </a:rPr>
              <a:t>m</a:t>
            </a:r>
            <a:r>
              <a:rPr lang="fr-FR" sz="1600" dirty="0">
                <a:latin typeface="Times New Roman"/>
                <a:cs typeface="Times New Roman"/>
              </a:rPr>
              <a:t>en</a:t>
            </a:r>
            <a:r>
              <a:rPr lang="fr-FR" sz="1600" spc="5" dirty="0">
                <a:latin typeface="Times New Roman"/>
                <a:cs typeface="Times New Roman"/>
              </a:rPr>
              <a:t>t</a:t>
            </a:r>
            <a:r>
              <a:rPr lang="fr-FR" sz="1600" dirty="0">
                <a:latin typeface="Times New Roman"/>
                <a:cs typeface="Times New Roman"/>
              </a:rPr>
              <a:t>s.</a:t>
            </a:r>
          </a:p>
          <a:p>
            <a:pPr marL="12700" algn="just">
              <a:spcBef>
                <a:spcPts val="434"/>
              </a:spcBef>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balles (</a:t>
            </a:r>
            <a:r>
              <a:rPr lang="fr-FR" sz="1600" dirty="0" err="1">
                <a:latin typeface="Times New Roman"/>
                <a:cs typeface="Times New Roman"/>
              </a:rPr>
              <a:t>racquetball</a:t>
            </a:r>
            <a:r>
              <a:rPr lang="fr-FR" sz="1600" dirty="0">
                <a:latin typeface="Times New Roman"/>
                <a:cs typeface="Times New Roman"/>
              </a:rPr>
              <a:t>, mousse, bleue).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 et 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17</a:t>
            </a:fld>
            <a:endParaRPr dirty="0"/>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75368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605374"/>
            <a:ext cx="8928992" cy="3005951"/>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adaptés</a:t>
            </a:r>
          </a:p>
          <a:p>
            <a:pPr marL="11132" algn="just">
              <a:tabLst>
                <a:tab pos="354540" algn="l"/>
              </a:tabLst>
            </a:pPr>
            <a:r>
              <a:rPr lang="fr-FR" sz="1600" dirty="0">
                <a:latin typeface="Times New Roman"/>
                <a:cs typeface="Times New Roman"/>
              </a:rPr>
              <a:t>7 – Le patient se place sur le carré de service (« petit T »). Depuis le T, le moniteur distribue des balles dans le ¼ de terrain du patient qui doit renvoyer la balle en CD croisé vers le moniteur. Le moniteur réalise tout type de frappes (double-mur, croisé, lob), lentement, de manière à laisser au patient le temps de se replacer et de s’organiser.</a:t>
            </a:r>
          </a:p>
          <a:p>
            <a:pPr marL="11132" algn="just">
              <a:tabLst>
                <a:tab pos="354540" algn="l"/>
              </a:tabLst>
            </a:pPr>
            <a:r>
              <a:rPr lang="fr-FR" sz="1600" dirty="0">
                <a:latin typeface="Times New Roman"/>
                <a:cs typeface="Times New Roman"/>
              </a:rPr>
              <a:t> </a:t>
            </a: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r>
              <a:rPr lang="fr-FR" sz="1600" dirty="0">
                <a:latin typeface="Times New Roman"/>
                <a:cs typeface="Times New Roman"/>
              </a:rPr>
              <a:t>Apprendre au patient à se déplacer dans les différentes zones de son champ d’action.</a:t>
            </a:r>
          </a:p>
          <a:p>
            <a:pPr marL="12700"/>
            <a:r>
              <a:rPr lang="fr-FR" sz="1600" dirty="0">
                <a:latin typeface="Times New Roman"/>
                <a:cs typeface="Times New Roman"/>
              </a:rPr>
              <a:t>Apprécier des trajectoires diverses pour capter une balle.</a:t>
            </a:r>
          </a:p>
          <a:p>
            <a:pPr marL="12700" algn="just">
              <a:spcBef>
                <a:spcPts val="434"/>
              </a:spcBef>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balles (</a:t>
            </a:r>
            <a:r>
              <a:rPr lang="fr-FR" sz="1600" dirty="0" err="1">
                <a:latin typeface="Times New Roman"/>
                <a:cs typeface="Times New Roman"/>
              </a:rPr>
              <a:t>racquetball</a:t>
            </a:r>
            <a:r>
              <a:rPr lang="fr-FR" sz="1600" dirty="0">
                <a:latin typeface="Times New Roman"/>
                <a:cs typeface="Times New Roman"/>
              </a:rPr>
              <a:t>, mousse, bleue)..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Contrôle et 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18</a:t>
            </a:fld>
            <a:endParaRPr dirty="0"/>
          </a:p>
        </p:txBody>
      </p:sp>
    </p:spTree>
    <p:extLst>
      <p:ext uri="{BB962C8B-B14F-4D97-AF65-F5344CB8AC3E}">
        <p14:creationId xmlns:p14="http://schemas.microsoft.com/office/powerpoint/2010/main" val="1467053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619672" y="3035858"/>
            <a:ext cx="5688632"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1 – Séance 8</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19</a:t>
            </a:fld>
            <a:endParaRPr dirty="0"/>
          </a:p>
        </p:txBody>
      </p:sp>
    </p:spTree>
    <p:extLst>
      <p:ext uri="{BB962C8B-B14F-4D97-AF65-F5344CB8AC3E}">
        <p14:creationId xmlns:p14="http://schemas.microsoft.com/office/powerpoint/2010/main" val="3844843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2376363"/>
            <a:ext cx="8928992" cy="2564805"/>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Apprendre à suivre la balle pour mieux gérer son geste de frappe</a:t>
            </a:r>
          </a:p>
          <a:p>
            <a:pPr marL="11132" algn="just">
              <a:tabLst>
                <a:tab pos="354540" algn="l"/>
              </a:tabLst>
            </a:pPr>
            <a:r>
              <a:rPr lang="fr-FR" sz="1600" dirty="0">
                <a:latin typeface="Times New Roman"/>
                <a:cs typeface="Times New Roman"/>
              </a:rPr>
              <a:t>Dans le carré de service, le patient tient sa raquette à deux mains et s’exerce à faire des putts de golfeur vers une cible posée au sol. </a:t>
            </a:r>
          </a:p>
          <a:p>
            <a:pPr marL="11132" algn="just">
              <a:tabLst>
                <a:tab pos="354540" algn="l"/>
              </a:tabLst>
            </a:pPr>
            <a:r>
              <a:rPr lang="fr-FR" sz="1600" dirty="0">
                <a:latin typeface="Times New Roman"/>
                <a:cs typeface="Times New Roman"/>
              </a:rPr>
              <a:t>Evolution: même exercice d’une seule main, puis avec le bras non préféré, puis en se plaçant sur le côté.</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du contrôle de la balle et de la précision.</a:t>
            </a:r>
            <a:r>
              <a:rPr lang="fr-FR" sz="1600" dirty="0">
                <a:latin typeface="Times New Roman"/>
                <a:cs typeface="Times New Roman"/>
              </a:rPr>
              <a:t> </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balles de squash, réceptacle au sol.</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Coordination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3575187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24744"/>
            <a:ext cx="8928992" cy="483209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avec volant </a:t>
            </a:r>
            <a:r>
              <a:rPr lang="fr-FR" sz="1600" b="1" u="heavy" dirty="0" err="1">
                <a:latin typeface="Times New Roman"/>
                <a:cs typeface="Times New Roman"/>
              </a:rPr>
              <a:t>indiaka</a:t>
            </a:r>
            <a:r>
              <a:rPr lang="fr-FR" sz="1600" b="1" u="heavy" dirty="0">
                <a:latin typeface="Times New Roman"/>
                <a:cs typeface="Times New Roman"/>
              </a:rPr>
              <a:t> et rebond lent</a:t>
            </a:r>
          </a:p>
          <a:p>
            <a:pPr marL="11132" algn="just">
              <a:tabLst>
                <a:tab pos="354540" algn="l"/>
              </a:tabLst>
            </a:pPr>
            <a:r>
              <a:rPr lang="fr-FR" sz="1600" dirty="0">
                <a:latin typeface="Times New Roman"/>
                <a:cs typeface="Times New Roman"/>
              </a:rPr>
              <a:t>1 – Le patient  se place 1,5 m du mur latéral et effectue des frappes à la volée en solo.</a:t>
            </a:r>
          </a:p>
          <a:p>
            <a:pPr marL="11132" algn="just">
              <a:tabLst>
                <a:tab pos="354540" algn="l"/>
              </a:tabLst>
            </a:pPr>
            <a:r>
              <a:rPr lang="fr-FR" sz="1600" dirty="0">
                <a:latin typeface="Times New Roman"/>
                <a:cs typeface="Times New Roman"/>
              </a:rPr>
              <a:t>2 – Le patient et le moniteur sont l’un en face de l’autre et s’échangent le volant en volée de CD.</a:t>
            </a:r>
          </a:p>
          <a:p>
            <a:pPr marL="11132" algn="just">
              <a:tabLst>
                <a:tab pos="354540" algn="l"/>
              </a:tabLst>
            </a:pPr>
            <a:r>
              <a:rPr lang="fr-FR" sz="1600" dirty="0">
                <a:latin typeface="Times New Roman"/>
                <a:cs typeface="Times New Roman"/>
              </a:rPr>
              <a:t>3 – Idem 2 mais chaque frappe de CD est effectuée après le 1</a:t>
            </a:r>
            <a:r>
              <a:rPr lang="fr-FR" sz="1600" baseline="30000" dirty="0">
                <a:latin typeface="Times New Roman"/>
                <a:cs typeface="Times New Roman"/>
              </a:rPr>
              <a:t>er</a:t>
            </a:r>
            <a:r>
              <a:rPr lang="fr-FR" sz="1600" dirty="0">
                <a:latin typeface="Times New Roman"/>
                <a:cs typeface="Times New Roman"/>
              </a:rPr>
              <a:t> rebond.</a:t>
            </a:r>
          </a:p>
          <a:p>
            <a:pPr marL="11132" algn="just">
              <a:tabLst>
                <a:tab pos="354540" algn="l"/>
              </a:tabLst>
            </a:pPr>
            <a:r>
              <a:rPr lang="fr-FR" sz="1600" dirty="0">
                <a:latin typeface="Times New Roman"/>
                <a:cs typeface="Times New Roman"/>
              </a:rPr>
              <a:t>4 – Idem 3, chacun est placé de part et d’autre de la ligne médiane, le volant doit obligatoirement rebondir une fois dans sa partie de court avant d’être renvoyé à son partenaire. Compter les points.</a:t>
            </a:r>
          </a:p>
          <a:p>
            <a:pPr marL="11132" algn="just">
              <a:tabLst>
                <a:tab pos="354540" algn="l"/>
              </a:tabLst>
            </a:pPr>
            <a:endParaRPr lang="fr-FR" sz="1600" dirty="0">
              <a:latin typeface="Times New Roman"/>
              <a:cs typeface="Times New Roman"/>
            </a:endParaRPr>
          </a:p>
          <a:p>
            <a:pPr marL="11132" algn="just">
              <a:tabLst>
                <a:tab pos="354540" algn="l"/>
              </a:tabLst>
            </a:pPr>
            <a:r>
              <a:rPr lang="fr-FR" sz="1600" dirty="0">
                <a:latin typeface="Times New Roman"/>
                <a:cs typeface="Times New Roman"/>
              </a:rPr>
              <a:t>Faire réaliser tous ces exercices de la main non préférée.</a:t>
            </a:r>
          </a:p>
          <a:p>
            <a:pPr marL="11132" algn="just">
              <a:tabLst>
                <a:tab pos="354540" algn="l"/>
              </a:tabLst>
            </a:pPr>
            <a:endParaRPr lang="fr-FR" sz="1600" dirty="0">
              <a:latin typeface="Times New Roman"/>
              <a:cs typeface="Times New Roman"/>
            </a:endParaRPr>
          </a:p>
          <a:p>
            <a:pPr marL="11132" algn="just">
              <a:tabLst>
                <a:tab pos="354540" algn="l"/>
              </a:tabLst>
            </a:pPr>
            <a:r>
              <a:rPr lang="fr-FR" sz="1600" dirty="0">
                <a:latin typeface="Times New Roman"/>
                <a:cs typeface="Times New Roman"/>
              </a:rPr>
              <a:t>5 – Le moniteur et le patient s’échangent le volant en frappant chacun leur tour le long du mur latéral. Inciter le patient à bien se placer pour lever la « balle ». </a:t>
            </a:r>
          </a:p>
          <a:p>
            <a:pPr marL="11132" algn="just">
              <a:tabLst>
                <a:tab pos="354540" algn="l"/>
              </a:tabLst>
            </a:pPr>
            <a:r>
              <a:rPr lang="fr-FR" sz="1600" dirty="0">
                <a:latin typeface="Times New Roman"/>
                <a:cs typeface="Times New Roman"/>
              </a:rPr>
              <a:t>Evolution: jouer de la main non préférée, jouer en CD et en RV.</a:t>
            </a:r>
          </a:p>
          <a:p>
            <a:pPr marL="11132" algn="just">
              <a:tabLst>
                <a:tab pos="354540" algn="l"/>
              </a:tabLst>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du </a:t>
            </a:r>
            <a:r>
              <a:rPr lang="fr-FR" sz="1600" dirty="0">
                <a:latin typeface="Times New Roman"/>
                <a:cs typeface="Times New Roman"/>
              </a:rPr>
              <a:t>con</a:t>
            </a:r>
            <a:r>
              <a:rPr lang="fr-FR" sz="1600" spc="5" dirty="0">
                <a:latin typeface="Times New Roman"/>
                <a:cs typeface="Times New Roman"/>
              </a:rPr>
              <a:t>t</a:t>
            </a:r>
            <a:r>
              <a:rPr lang="fr-FR" sz="1600" dirty="0">
                <a:latin typeface="Times New Roman"/>
                <a:cs typeface="Times New Roman"/>
              </a:rPr>
              <a:t>rôle et du suivi</a:t>
            </a:r>
            <a:r>
              <a:rPr lang="fr-FR" sz="1600" spc="-10" dirty="0">
                <a:latin typeface="Times New Roman"/>
                <a:cs typeface="Times New Roman"/>
              </a:rPr>
              <a:t> </a:t>
            </a:r>
            <a:r>
              <a:rPr lang="fr-FR" sz="1600" dirty="0">
                <a:latin typeface="Times New Roman"/>
                <a:cs typeface="Times New Roman"/>
              </a:rPr>
              <a:t>de la</a:t>
            </a:r>
            <a:r>
              <a:rPr lang="fr-FR" sz="1600" spc="-5" dirty="0">
                <a:latin typeface="Times New Roman"/>
                <a:cs typeface="Times New Roman"/>
              </a:rPr>
              <a:t> </a:t>
            </a:r>
            <a:r>
              <a:rPr lang="fr-FR" sz="1600" dirty="0">
                <a:latin typeface="Times New Roman"/>
                <a:cs typeface="Times New Roman"/>
              </a:rPr>
              <a:t>balle.</a:t>
            </a:r>
          </a:p>
          <a:p>
            <a:pPr marL="12700">
              <a:lnSpc>
                <a:spcPct val="100000"/>
              </a:lnSpc>
              <a:spcBef>
                <a:spcPts val="434"/>
              </a:spcBef>
              <a:tabLst>
                <a:tab pos="1122045" algn="l"/>
                <a:tab pos="1506220" algn="l"/>
                <a:tab pos="2510155" algn="l"/>
                <a:tab pos="3481704" algn="l"/>
                <a:tab pos="3827145" algn="l"/>
                <a:tab pos="4543425" algn="l"/>
                <a:tab pos="5093970" algn="l"/>
                <a:tab pos="5478145" algn="l"/>
                <a:tab pos="6625590" algn="l"/>
                <a:tab pos="7625715" algn="l"/>
                <a:tab pos="7922895" algn="l"/>
              </a:tabLst>
            </a:pPr>
            <a:r>
              <a:rPr lang="fr-FR" sz="1600" dirty="0">
                <a:latin typeface="Times New Roman"/>
                <a:cs typeface="Times New Roman"/>
              </a:rPr>
              <a:t>A</a:t>
            </a:r>
            <a:r>
              <a:rPr lang="fr-FR" sz="1600" spc="-10" dirty="0">
                <a:latin typeface="Times New Roman"/>
                <a:cs typeface="Times New Roman"/>
              </a:rPr>
              <a:t>p</a:t>
            </a:r>
            <a:r>
              <a:rPr lang="fr-FR" sz="1600" dirty="0">
                <a:latin typeface="Times New Roman"/>
                <a:cs typeface="Times New Roman"/>
              </a:rPr>
              <a:t>prendre les di</a:t>
            </a:r>
            <a:r>
              <a:rPr lang="fr-FR" sz="1600" spc="-35" dirty="0">
                <a:latin typeface="Times New Roman"/>
                <a:cs typeface="Times New Roman"/>
              </a:rPr>
              <a:t>f</a:t>
            </a:r>
            <a:r>
              <a:rPr lang="fr-FR" sz="1600" dirty="0">
                <a:latin typeface="Times New Roman"/>
                <a:cs typeface="Times New Roman"/>
              </a:rPr>
              <a:t>fér</a:t>
            </a:r>
            <a:r>
              <a:rPr lang="fr-FR" sz="1600" spc="5" dirty="0">
                <a:latin typeface="Times New Roman"/>
                <a:cs typeface="Times New Roman"/>
              </a:rPr>
              <a:t>e</a:t>
            </a:r>
            <a:r>
              <a:rPr lang="fr-FR" sz="1600" dirty="0">
                <a:latin typeface="Times New Roman"/>
                <a:cs typeface="Times New Roman"/>
              </a:rPr>
              <a:t>ntes frappes et </a:t>
            </a:r>
            <a:r>
              <a:rPr lang="fr-FR" sz="1600" spc="-10" dirty="0">
                <a:latin typeface="Times New Roman"/>
                <a:cs typeface="Times New Roman"/>
              </a:rPr>
              <a:t>l</a:t>
            </a:r>
            <a:r>
              <a:rPr lang="fr-FR" sz="1600" dirty="0">
                <a:latin typeface="Times New Roman"/>
                <a:cs typeface="Times New Roman"/>
              </a:rPr>
              <a:t>es a</a:t>
            </a:r>
            <a:r>
              <a:rPr lang="fr-FR" sz="1600" spc="5" dirty="0">
                <a:latin typeface="Times New Roman"/>
                <a:cs typeface="Times New Roman"/>
              </a:rPr>
              <a:t>c</a:t>
            </a:r>
            <a:r>
              <a:rPr lang="fr-FR" sz="1600" dirty="0">
                <a:latin typeface="Times New Roman"/>
                <a:cs typeface="Times New Roman"/>
              </a:rPr>
              <a:t>compagne</a:t>
            </a:r>
            <a:r>
              <a:rPr lang="fr-FR" sz="1600" spc="-10" dirty="0">
                <a:latin typeface="Times New Roman"/>
                <a:cs typeface="Times New Roman"/>
              </a:rPr>
              <a:t>m</a:t>
            </a:r>
            <a:r>
              <a:rPr lang="fr-FR" sz="1600" dirty="0">
                <a:latin typeface="Times New Roman"/>
                <a:cs typeface="Times New Roman"/>
              </a:rPr>
              <a:t>en</a:t>
            </a:r>
            <a:r>
              <a:rPr lang="fr-FR" sz="1600" spc="5" dirty="0">
                <a:latin typeface="Times New Roman"/>
                <a:cs typeface="Times New Roman"/>
              </a:rPr>
              <a:t>t</a:t>
            </a:r>
            <a:r>
              <a:rPr lang="fr-FR" sz="1600" dirty="0">
                <a:latin typeface="Times New Roman"/>
                <a:cs typeface="Times New Roman"/>
              </a:rPr>
              <a:t>s.</a:t>
            </a:r>
          </a:p>
          <a:p>
            <a:pPr marL="12700" algn="just">
              <a:spcBef>
                <a:spcPts val="434"/>
              </a:spcBef>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a:t>
            </a:r>
            <a:r>
              <a:rPr lang="fr-FR" sz="1600" dirty="0">
                <a:latin typeface="Times New Roman"/>
                <a:cs typeface="Times New Roman"/>
                <a:hlinkClick r:id="rId3"/>
              </a:rPr>
              <a:t>volant </a:t>
            </a:r>
            <a:r>
              <a:rPr lang="fr-FR" sz="1600" dirty="0" err="1">
                <a:latin typeface="Times New Roman"/>
                <a:cs typeface="Times New Roman"/>
                <a:hlinkClick r:id="rId3"/>
              </a:rPr>
              <a:t>indiaka</a:t>
            </a:r>
            <a:r>
              <a:rPr lang="fr-FR" sz="1600" dirty="0">
                <a:latin typeface="Times New Roman"/>
                <a:cs typeface="Times New Roman"/>
              </a:rPr>
              <a:t>.</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20</a:t>
            </a:fld>
            <a:endParaRPr dirty="0"/>
          </a:p>
        </p:txBody>
      </p:sp>
      <p:pic>
        <p:nvPicPr>
          <p:cNvPr id="7" name="Picture 17" descr="tip"/>
          <p:cNvPicPr/>
          <p:nvPr/>
        </p:nvPicPr>
        <p:blipFill>
          <a:blip r:embed="rId4">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3939504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68484"/>
            <a:ext cx="8928992" cy="404213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Attraper la balle et apprendre à juger son rebond</a:t>
            </a:r>
          </a:p>
          <a:p>
            <a:pPr marL="11132" algn="just">
              <a:tabLst>
                <a:tab pos="354540" algn="l"/>
              </a:tabLst>
            </a:pPr>
            <a:r>
              <a:rPr lang="fr-FR" sz="1600" dirty="0">
                <a:latin typeface="Times New Roman"/>
                <a:cs typeface="Times New Roman"/>
              </a:rPr>
              <a:t>1 – Le patient lâche une balle devant lui et la rattrape après son 1</a:t>
            </a:r>
            <a:r>
              <a:rPr lang="fr-FR" sz="1600" baseline="30000" dirty="0">
                <a:latin typeface="Times New Roman"/>
                <a:cs typeface="Times New Roman"/>
              </a:rPr>
              <a:t>er</a:t>
            </a:r>
            <a:r>
              <a:rPr lang="fr-FR" sz="1600" dirty="0">
                <a:latin typeface="Times New Roman"/>
                <a:cs typeface="Times New Roman"/>
              </a:rPr>
              <a:t> rebond. Evolution: rattraper la balle de l’autre main.</a:t>
            </a:r>
          </a:p>
          <a:p>
            <a:pPr marL="11132" algn="just">
              <a:tabLst>
                <a:tab pos="354540" algn="l"/>
              </a:tabLst>
            </a:pPr>
            <a:r>
              <a:rPr lang="fr-FR" sz="1600" dirty="0">
                <a:latin typeface="Times New Roman"/>
                <a:cs typeface="Times New Roman"/>
              </a:rPr>
              <a:t>2 – Le patient fait rebondir énergiquement la balle devant lui, à la verticale, puis il la rattrape après son 1</a:t>
            </a:r>
            <a:r>
              <a:rPr lang="fr-FR" sz="1600" baseline="30000" dirty="0">
                <a:latin typeface="Times New Roman"/>
                <a:cs typeface="Times New Roman"/>
              </a:rPr>
              <a:t>er</a:t>
            </a:r>
            <a:r>
              <a:rPr lang="fr-FR" sz="1600" dirty="0">
                <a:latin typeface="Times New Roman"/>
                <a:cs typeface="Times New Roman"/>
              </a:rPr>
              <a:t> rebond. </a:t>
            </a:r>
          </a:p>
          <a:p>
            <a:pPr marL="11132" algn="just">
              <a:tabLst>
                <a:tab pos="354540" algn="l"/>
              </a:tabLst>
            </a:pPr>
            <a:r>
              <a:rPr lang="fr-FR" sz="1600" dirty="0">
                <a:latin typeface="Times New Roman"/>
                <a:cs typeface="Times New Roman"/>
              </a:rPr>
              <a:t>Evolution: intercepter la balle à la volée.</a:t>
            </a:r>
          </a:p>
          <a:p>
            <a:pPr marL="11132" algn="just">
              <a:tabLst>
                <a:tab pos="354540" algn="l"/>
              </a:tabLst>
            </a:pPr>
            <a:r>
              <a:rPr lang="fr-FR" sz="1600" dirty="0">
                <a:latin typeface="Times New Roman"/>
                <a:cs typeface="Times New Roman"/>
              </a:rPr>
              <a:t>3 – Le patient envoie la balle en cloche et par en-dessous directement vers le mur frontal (3 – 3,5 m), puis l’attrape après le 1</a:t>
            </a:r>
            <a:r>
              <a:rPr lang="fr-FR" sz="1600" baseline="30000" dirty="0">
                <a:latin typeface="Times New Roman"/>
                <a:cs typeface="Times New Roman"/>
              </a:rPr>
              <a:t>er</a:t>
            </a:r>
            <a:r>
              <a:rPr lang="fr-FR" sz="1600" dirty="0">
                <a:latin typeface="Times New Roman"/>
                <a:cs typeface="Times New Roman"/>
              </a:rPr>
              <a:t> rebond. </a:t>
            </a:r>
          </a:p>
          <a:p>
            <a:pPr marL="11132" algn="just">
              <a:tabLst>
                <a:tab pos="354540" algn="l"/>
              </a:tabLst>
            </a:pPr>
            <a:r>
              <a:rPr lang="fr-FR" sz="1600" dirty="0">
                <a:latin typeface="Times New Roman"/>
                <a:cs typeface="Times New Roman"/>
              </a:rPr>
              <a:t>Evolution: envoyer la balle par-dessus l’épaule.</a:t>
            </a:r>
          </a:p>
          <a:p>
            <a:pPr marL="11132" algn="just">
              <a:tabLst>
                <a:tab pos="354540" algn="l"/>
              </a:tabLst>
            </a:pPr>
            <a:r>
              <a:rPr lang="fr-FR" sz="1600" dirty="0">
                <a:latin typeface="Times New Roman"/>
                <a:cs typeface="Times New Roman"/>
              </a:rPr>
              <a:t>4 – Le patient envoie la balle au sol et vers le mur frontal (3 – 3,5 m), puis l’attrape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du contrôle de la balle et de la trajectoire.</a:t>
            </a:r>
            <a:r>
              <a:rPr lang="fr-FR" sz="1600" dirty="0">
                <a:latin typeface="Times New Roman"/>
                <a:cs typeface="Times New Roman"/>
              </a:rPr>
              <a:t> </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Balle de </a:t>
            </a:r>
            <a:r>
              <a:rPr lang="fr-FR" sz="1600" dirty="0" err="1">
                <a:latin typeface="Times New Roman"/>
                <a:cs typeface="Times New Roman"/>
              </a:rPr>
              <a:t>racquetball</a:t>
            </a:r>
            <a:r>
              <a:rPr lang="fr-FR" sz="1600" dirty="0">
                <a:latin typeface="Times New Roman"/>
                <a:cs typeface="Times New Roman"/>
              </a:rPr>
              <a:t>.</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Trajectoires et 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209681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68484"/>
            <a:ext cx="8928992" cy="4780796"/>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Attraper la balle et apprendre à juger son rebond</a:t>
            </a:r>
          </a:p>
          <a:p>
            <a:pPr marL="11132" algn="just">
              <a:tabLst>
                <a:tab pos="354540" algn="l"/>
              </a:tabLst>
            </a:pPr>
            <a:r>
              <a:rPr lang="fr-FR" sz="1600" dirty="0">
                <a:latin typeface="Times New Roman"/>
                <a:cs typeface="Times New Roman"/>
              </a:rPr>
              <a:t>5 – Le patient envoie la balle en cloche et par en-dessous directement vers le mur frontal (1 – 1,5 m), puis l’intercepte à la volée. </a:t>
            </a:r>
          </a:p>
          <a:p>
            <a:pPr marL="11132" algn="just">
              <a:tabLst>
                <a:tab pos="354540" algn="l"/>
              </a:tabLst>
            </a:pPr>
            <a:r>
              <a:rPr lang="fr-FR" sz="1600" dirty="0">
                <a:latin typeface="Times New Roman"/>
                <a:cs typeface="Times New Roman"/>
              </a:rPr>
              <a:t>Evolution: intercepter la balle d’une seule main.</a:t>
            </a:r>
          </a:p>
          <a:p>
            <a:pPr marL="11132" algn="just">
              <a:tabLst>
                <a:tab pos="354540" algn="l"/>
              </a:tabLst>
            </a:pPr>
            <a:r>
              <a:rPr lang="fr-FR" sz="1600" dirty="0">
                <a:latin typeface="Times New Roman"/>
                <a:cs typeface="Times New Roman"/>
              </a:rPr>
              <a:t>6 – Debout sur un coussin d’équilibre, le patient tient une balle dans chaque main. Il laisse tomber l’une ou l’autre balle à la verticale devant lui puis il la rattrape après le 1</a:t>
            </a:r>
            <a:r>
              <a:rPr lang="fr-FR" sz="1600" baseline="30000" dirty="0">
                <a:latin typeface="Times New Roman"/>
                <a:cs typeface="Times New Roman"/>
              </a:rPr>
              <a:t>er</a:t>
            </a:r>
            <a:r>
              <a:rPr lang="fr-FR" sz="1600" dirty="0">
                <a:latin typeface="Times New Roman"/>
                <a:cs typeface="Times New Roman"/>
              </a:rPr>
              <a:t> rebond. </a:t>
            </a:r>
          </a:p>
          <a:p>
            <a:pPr marL="11132" algn="just">
              <a:tabLst>
                <a:tab pos="354540" algn="l"/>
              </a:tabLst>
            </a:pPr>
            <a:r>
              <a:rPr lang="fr-FR" sz="1600" dirty="0" err="1">
                <a:latin typeface="Times New Roman"/>
                <a:cs typeface="Times New Roman"/>
              </a:rPr>
              <a:t>Evolutions</a:t>
            </a:r>
            <a:r>
              <a:rPr lang="fr-FR" sz="1600" dirty="0">
                <a:latin typeface="Times New Roman"/>
                <a:cs typeface="Times New Roman"/>
              </a:rPr>
              <a:t>: </a:t>
            </a:r>
          </a:p>
          <a:p>
            <a:pPr marL="296882" indent="-285750" algn="just">
              <a:buFont typeface="Arial" panose="020B0604020202020204" pitchFamily="34" charset="0"/>
              <a:buChar char="•"/>
              <a:tabLst>
                <a:tab pos="354540" algn="l"/>
              </a:tabLst>
            </a:pPr>
            <a:r>
              <a:rPr lang="fr-FR" sz="1600" dirty="0">
                <a:latin typeface="Times New Roman"/>
                <a:cs typeface="Times New Roman"/>
              </a:rPr>
              <a:t>Lâcher les deux balles en même temps puis les rattraper après le 1</a:t>
            </a:r>
            <a:r>
              <a:rPr lang="fr-FR" sz="1600" baseline="30000" dirty="0">
                <a:latin typeface="Times New Roman"/>
                <a:cs typeface="Times New Roman"/>
              </a:rPr>
              <a:t>er</a:t>
            </a:r>
            <a:r>
              <a:rPr lang="fr-FR" sz="1600" dirty="0">
                <a:latin typeface="Times New Roman"/>
                <a:cs typeface="Times New Roman"/>
              </a:rPr>
              <a:t> rebond. </a:t>
            </a:r>
          </a:p>
          <a:p>
            <a:pPr marL="296882" indent="-285750" algn="just">
              <a:buFont typeface="Arial" panose="020B0604020202020204" pitchFamily="34" charset="0"/>
              <a:buChar char="•"/>
              <a:tabLst>
                <a:tab pos="354540" algn="l"/>
              </a:tabLst>
            </a:pPr>
            <a:r>
              <a:rPr lang="fr-FR" sz="1600" dirty="0">
                <a:latin typeface="Times New Roman"/>
                <a:cs typeface="Times New Roman"/>
              </a:rPr>
              <a:t>Passer d’un coussin à un autre tout en lâchant et en récupérant l’une ou l’autre balle.</a:t>
            </a:r>
          </a:p>
          <a:p>
            <a:pPr marL="11132" algn="just">
              <a:tabLst>
                <a:tab pos="354540" algn="l"/>
              </a:tabLst>
            </a:pPr>
            <a:r>
              <a:rPr lang="fr-FR" sz="1600" dirty="0">
                <a:latin typeface="Times New Roman"/>
                <a:cs typeface="Times New Roman"/>
              </a:rPr>
              <a:t>7 – Le moniteur lance la balle bleue en double-mur, le patient essaie de l’attraper après le 1</a:t>
            </a:r>
            <a:r>
              <a:rPr lang="fr-FR" sz="1600" baseline="30000" dirty="0">
                <a:latin typeface="Times New Roman"/>
                <a:cs typeface="Times New Roman"/>
              </a:rPr>
              <a:t>er</a:t>
            </a:r>
            <a:r>
              <a:rPr lang="fr-FR" sz="1600" dirty="0">
                <a:latin typeface="Times New Roman"/>
                <a:cs typeface="Times New Roman"/>
              </a:rPr>
              <a:t> rebond.</a:t>
            </a:r>
          </a:p>
          <a:p>
            <a:pPr marL="11132" algn="just">
              <a:tabLst>
                <a:tab pos="354540" algn="l"/>
              </a:tabLst>
            </a:pPr>
            <a:r>
              <a:rPr lang="fr-FR" sz="1600" dirty="0">
                <a:latin typeface="Times New Roman"/>
                <a:cs typeface="Times New Roman"/>
              </a:rPr>
              <a:t>8 – Les 4 patients sont répartis en carré, à 6 m d’écart. Ils s’envoient une balle en la faisant rebondir une fois et en l’interceptant à la volée. </a:t>
            </a:r>
          </a:p>
          <a:p>
            <a:pPr marL="11132" algn="just">
              <a:tabLst>
                <a:tab pos="354540" algn="l"/>
              </a:tabLst>
            </a:pPr>
            <a:r>
              <a:rPr lang="fr-FR" sz="1600" dirty="0">
                <a:latin typeface="Times New Roman"/>
                <a:cs typeface="Times New Roman"/>
              </a:rPr>
              <a:t>Evolution: le moniteur envoie la balle aléatoirement vers les patients, placés en ligne devant lui.</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du contrôle de la balle et de la trajectoire.</a:t>
            </a:r>
            <a:r>
              <a:rPr lang="fr-FR" sz="1600" dirty="0">
                <a:latin typeface="Times New Roman"/>
                <a:cs typeface="Times New Roman"/>
              </a:rPr>
              <a:t> </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Balles de </a:t>
            </a:r>
            <a:r>
              <a:rPr lang="fr-FR" sz="1600" dirty="0" err="1">
                <a:latin typeface="Times New Roman"/>
                <a:cs typeface="Times New Roman"/>
              </a:rPr>
              <a:t>racquetball</a:t>
            </a:r>
            <a:r>
              <a:rPr lang="fr-FR" sz="1600" dirty="0">
                <a:latin typeface="Times New Roman"/>
                <a:cs typeface="Times New Roman"/>
              </a:rPr>
              <a:t>, balle bleue, coussins d’équilibre.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Trajectoires et 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800663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619672" y="3035858"/>
            <a:ext cx="5688632"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1 – Séance 2</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5</a:t>
            </a:fld>
            <a:endParaRPr dirty="0"/>
          </a:p>
        </p:txBody>
      </p:sp>
    </p:spTree>
    <p:extLst>
      <p:ext uri="{BB962C8B-B14F-4D97-AF65-F5344CB8AC3E}">
        <p14:creationId xmlns:p14="http://schemas.microsoft.com/office/powerpoint/2010/main" val="3210405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40768"/>
            <a:ext cx="8928992" cy="4780796"/>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ballons de baudruche</a:t>
            </a:r>
          </a:p>
          <a:p>
            <a:pPr marL="11132" algn="just">
              <a:tabLst>
                <a:tab pos="354540" algn="l"/>
              </a:tabLst>
            </a:pPr>
            <a:r>
              <a:rPr lang="fr-FR" sz="1600" dirty="0">
                <a:latin typeface="Times New Roman"/>
                <a:cs typeface="Times New Roman"/>
              </a:rPr>
              <a:t>1 – Le patient démarre du milieu du court en jonglant avec un ballon et se dirige vers une corbeille placée au pied du mur latéral. Il doit laisser tomber son ballon dans le réceptacle, sans se servir des mains. </a:t>
            </a:r>
          </a:p>
          <a:p>
            <a:pPr marL="11132" algn="just">
              <a:tabLst>
                <a:tab pos="354540" algn="l"/>
              </a:tabLst>
            </a:pPr>
            <a:r>
              <a:rPr lang="fr-FR" sz="1600" dirty="0">
                <a:latin typeface="Times New Roman"/>
                <a:cs typeface="Times New Roman"/>
              </a:rPr>
              <a:t>Evolution: même exercice avec le manche de la raquette, tenue des 2 mains par le cadre.</a:t>
            </a:r>
          </a:p>
          <a:p>
            <a:pPr marL="11132" algn="just">
              <a:tabLst>
                <a:tab pos="354540" algn="l"/>
              </a:tabLst>
            </a:pPr>
            <a:r>
              <a:rPr lang="fr-FR" sz="1600" dirty="0">
                <a:latin typeface="Times New Roman"/>
                <a:cs typeface="Times New Roman"/>
              </a:rPr>
              <a:t>2 – Le patient marche sur la ligne médiane en jonglant avec un ballon. En fin de parcours il doit laisser tomber son ballon dans le réceptacle, sans se servir des mains.</a:t>
            </a:r>
          </a:p>
          <a:p>
            <a:pPr marL="11132" algn="just">
              <a:tabLst>
                <a:tab pos="354540" algn="l"/>
              </a:tabLst>
            </a:pPr>
            <a:r>
              <a:rPr lang="fr-FR" sz="1600" dirty="0">
                <a:latin typeface="Times New Roman"/>
                <a:cs typeface="Times New Roman"/>
              </a:rPr>
              <a:t>3 – Les patients arpentent le court sur la largeur avec une raquette et un ballon. Ils font un jonglage, avec la raquette, puis avec la tête, puis avec le pied, et ainsi de suite.</a:t>
            </a:r>
          </a:p>
          <a:p>
            <a:pPr marL="11132" algn="just">
              <a:tabLst>
                <a:tab pos="354540" algn="l"/>
              </a:tabLst>
            </a:pPr>
            <a:r>
              <a:rPr lang="fr-FR" sz="1600" dirty="0">
                <a:latin typeface="Times New Roman"/>
                <a:cs typeface="Times New Roman"/>
              </a:rPr>
              <a:t>4 – Le patient jongle avec le ballon qui doit toucher n’importe quelle partie de la raquette, sauf le tamis. Le patient change régulièrement de prise (cadre, manche, grip) pendant le jonglage et le ballon ne touche jamais 2 fois de suite le même point.</a:t>
            </a:r>
          </a:p>
          <a:p>
            <a:pPr marL="11132" algn="just">
              <a:tabLst>
                <a:tab pos="354540" algn="l"/>
              </a:tabLst>
            </a:pPr>
            <a:r>
              <a:rPr lang="fr-FR" sz="1600" dirty="0">
                <a:latin typeface="Times New Roman"/>
                <a:cs typeface="Times New Roman"/>
              </a:rPr>
              <a:t>5 – Les patients arpentent le mur latéral avec une raquette et un ballon de baudruche. Ils avancent en jonglant tout en gardant la main opposée en contact avec le mur. Evolution: faire le tour complet du court.</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du contrôle de la raquette et de l’orientation.</a:t>
            </a:r>
            <a:r>
              <a:rPr lang="fr-FR" sz="1600" dirty="0">
                <a:latin typeface="Times New Roman"/>
                <a:cs typeface="Times New Roman"/>
              </a:rPr>
              <a:t> </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ballons de baudruche, corbeille.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 et orientation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6</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900016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619672" y="3035858"/>
            <a:ext cx="5688632"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1 – Séance 3</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7</a:t>
            </a:fld>
            <a:endParaRPr dirty="0"/>
          </a:p>
        </p:txBody>
      </p:sp>
    </p:spTree>
    <p:extLst>
      <p:ext uri="{BB962C8B-B14F-4D97-AF65-F5344CB8AC3E}">
        <p14:creationId xmlns:p14="http://schemas.microsoft.com/office/powerpoint/2010/main" val="1797195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249977"/>
            <a:ext cx="8928992" cy="4483279"/>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raquettes et balles</a:t>
            </a:r>
          </a:p>
          <a:p>
            <a:pPr marL="11132" algn="just">
              <a:tabLst>
                <a:tab pos="354540" algn="l"/>
              </a:tabLst>
            </a:pPr>
            <a:r>
              <a:rPr lang="fr-FR" sz="1600" dirty="0">
                <a:latin typeface="Times New Roman"/>
                <a:cs typeface="Times New Roman"/>
              </a:rPr>
              <a:t>1 – Tracer des buts de 2 m de large entre le Tin et la ligne de service. Le patient défend ses buts avec une raquette dans chaque main. Le moniteur se place au T et frappe en cloche toutes sortes de balles vers le patient. </a:t>
            </a:r>
          </a:p>
          <a:p>
            <a:pPr marL="11132" algn="just">
              <a:tabLst>
                <a:tab pos="354540" algn="l"/>
              </a:tabLst>
            </a:pPr>
            <a:r>
              <a:rPr lang="fr-FR" sz="1600" dirty="0">
                <a:latin typeface="Times New Roman"/>
                <a:cs typeface="Times New Roman"/>
              </a:rPr>
              <a:t>Evolution: le moniteur mélange les frappes vers le sol et directement vers les buts.</a:t>
            </a:r>
          </a:p>
          <a:p>
            <a:pPr marL="11132" algn="just">
              <a:tabLst>
                <a:tab pos="354540" algn="l"/>
              </a:tabLst>
            </a:pPr>
            <a:r>
              <a:rPr lang="fr-FR" sz="1600" dirty="0">
                <a:latin typeface="Times New Roman"/>
                <a:cs typeface="Times New Roman"/>
              </a:rPr>
              <a:t>2 – Le moniteur se place au T et frappe en cloche vers le mur frontal. Le patient démarre de la ligne médiane et essaie d’attraper la balle après son 1</a:t>
            </a:r>
            <a:r>
              <a:rPr lang="fr-FR" sz="1600" baseline="30000" dirty="0">
                <a:latin typeface="Times New Roman"/>
                <a:cs typeface="Times New Roman"/>
              </a:rPr>
              <a:t>er</a:t>
            </a:r>
            <a:r>
              <a:rPr lang="fr-FR" sz="1600" dirty="0">
                <a:latin typeface="Times New Roman"/>
                <a:cs typeface="Times New Roman"/>
              </a:rPr>
              <a:t> rebond avec la raquette à plat. Il ramène la balle au moniteur, façon « livreur de pizza ». Même si la balle roule au sol, le patient doit la prendre dans sa raquette, sans l’aide des mains.</a:t>
            </a:r>
          </a:p>
          <a:p>
            <a:pPr marL="11132" algn="just">
              <a:tabLst>
                <a:tab pos="354540" algn="l"/>
              </a:tabLst>
            </a:pPr>
            <a:r>
              <a:rPr lang="fr-FR" sz="1600" dirty="0">
                <a:latin typeface="Times New Roman"/>
                <a:cs typeface="Times New Roman"/>
              </a:rPr>
              <a:t>3 – Chaque patient joue avec sa raquette et son ballon de plage. Les patients se visent entre eux en frappant la balle au sol avec la raquette, comme un joueur de hockey. Chaque patient démarre avec « 5 vies ». A chaque fois qu’il est touché, un patient « perd une vie ».</a:t>
            </a:r>
          </a:p>
          <a:p>
            <a:pPr marL="11132" algn="just">
              <a:tabLst>
                <a:tab pos="354540" algn="l"/>
              </a:tabLst>
            </a:pPr>
            <a:r>
              <a:rPr lang="fr-FR" sz="1600" dirty="0">
                <a:latin typeface="Times New Roman"/>
                <a:cs typeface="Times New Roman"/>
              </a:rPr>
              <a:t> </a:t>
            </a: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du contrôle de la raquette et de l’orientation.</a:t>
            </a:r>
            <a:r>
              <a:rPr lang="fr-FR" sz="1600" dirty="0">
                <a:latin typeface="Times New Roman"/>
                <a:cs typeface="Times New Roman"/>
              </a:rPr>
              <a:t> </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ballons de plage, balles diverses (</a:t>
            </a:r>
            <a:r>
              <a:rPr lang="fr-FR" sz="1600" dirty="0" err="1">
                <a:latin typeface="Times New Roman"/>
                <a:cs typeface="Times New Roman"/>
              </a:rPr>
              <a:t>racquetball</a:t>
            </a:r>
            <a:r>
              <a:rPr lang="fr-FR" sz="1600" dirty="0">
                <a:latin typeface="Times New Roman"/>
                <a:cs typeface="Times New Roman"/>
              </a:rPr>
              <a:t>, squash, tennis), ruban adhésif.</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Contrôle et orientation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8</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1766210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70766"/>
            <a:ext cx="8928992" cy="3744615"/>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raquettes et balles</a:t>
            </a:r>
          </a:p>
          <a:p>
            <a:pPr marL="11132" algn="just">
              <a:tabLst>
                <a:tab pos="354540" algn="l"/>
              </a:tabLst>
            </a:pPr>
            <a:r>
              <a:rPr lang="fr-FR" sz="1600" dirty="0">
                <a:latin typeface="Times New Roman"/>
                <a:cs typeface="Times New Roman"/>
              </a:rPr>
              <a:t>4 – Les 2 patients sont chacun devant un mur latéral pour le défendre avec la raquette. La hauteur des buts se situe au niveau de leur tête. Ils frappent chacun leur tour un ballon de plage au sol, comme un joueur de hockey. Celui qui marque le plus a gagné. Le court est séparé au milieu par une ligne imaginaire à ne pas franchir.</a:t>
            </a:r>
          </a:p>
          <a:p>
            <a:pPr marL="11132" algn="just">
              <a:tabLst>
                <a:tab pos="354540" algn="l"/>
              </a:tabLst>
            </a:pPr>
            <a:r>
              <a:rPr lang="fr-FR" sz="1600" dirty="0">
                <a:latin typeface="Times New Roman"/>
                <a:cs typeface="Times New Roman"/>
              </a:rPr>
              <a:t>5 – Le moniteur se place entre le T et le carré de service et frappe une balle de </a:t>
            </a:r>
            <a:r>
              <a:rPr lang="fr-FR" sz="1600" dirty="0" err="1">
                <a:latin typeface="Times New Roman"/>
                <a:cs typeface="Times New Roman"/>
              </a:rPr>
              <a:t>racquetball</a:t>
            </a:r>
            <a:r>
              <a:rPr lang="fr-FR" sz="1600" dirty="0">
                <a:latin typeface="Times New Roman"/>
                <a:cs typeface="Times New Roman"/>
              </a:rPr>
              <a:t> en // et en cloche. Le patient situé derrière le carré de service doit empêcher la balle de toucher la vitre après le 1</a:t>
            </a:r>
            <a:r>
              <a:rPr lang="fr-FR" sz="1600" baseline="30000" dirty="0">
                <a:latin typeface="Times New Roman"/>
                <a:cs typeface="Times New Roman"/>
              </a:rPr>
              <a:t>er</a:t>
            </a:r>
            <a:r>
              <a:rPr lang="fr-FR" sz="1600" dirty="0">
                <a:latin typeface="Times New Roman"/>
                <a:cs typeface="Times New Roman"/>
              </a:rPr>
              <a:t> rebond avec sa raquette, soit en la frappant, soit en la bloquant. </a:t>
            </a:r>
          </a:p>
          <a:p>
            <a:pPr marL="11132" algn="just">
              <a:tabLst>
                <a:tab pos="354540" algn="l"/>
              </a:tabLst>
            </a:pPr>
            <a:r>
              <a:rPr lang="fr-FR" sz="1600" dirty="0">
                <a:latin typeface="Times New Roman"/>
                <a:cs typeface="Times New Roman"/>
              </a:rPr>
              <a:t>Evolution: avancer vers le mur frontal,  compter les points (bon exercice pour la préparation de CD).</a:t>
            </a:r>
          </a:p>
          <a:p>
            <a:pPr marL="11132" algn="just">
              <a:tabLst>
                <a:tab pos="354540" algn="l"/>
              </a:tabLst>
            </a:pPr>
            <a:r>
              <a:rPr lang="fr-FR" sz="1600" dirty="0">
                <a:latin typeface="Times New Roman"/>
                <a:cs typeface="Times New Roman"/>
              </a:rPr>
              <a:t> </a:t>
            </a: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du contrôle de la raquette et de l’orientation.</a:t>
            </a:r>
            <a:r>
              <a:rPr lang="fr-FR" sz="1600" dirty="0">
                <a:latin typeface="Times New Roman"/>
                <a:cs typeface="Times New Roman"/>
              </a:rPr>
              <a:t> </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ballons de plage, balle de </a:t>
            </a:r>
            <a:r>
              <a:rPr lang="fr-FR" sz="1600" dirty="0" err="1">
                <a:latin typeface="Times New Roman"/>
                <a:cs typeface="Times New Roman"/>
              </a:rPr>
              <a:t>racquetball</a:t>
            </a:r>
            <a:r>
              <a:rPr lang="fr-FR" sz="1600" dirty="0">
                <a:latin typeface="Times New Roman"/>
                <a:cs typeface="Times New Roman"/>
              </a:rPr>
              <a:t>.</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Contrôle et orientation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9</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24760576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24873</TotalTime>
  <Words>2318</Words>
  <Application>Microsoft Office PowerPoint</Application>
  <PresentationFormat>Affichage à l'écran (4:3)</PresentationFormat>
  <Paragraphs>198</Paragraphs>
  <Slides>20</Slides>
  <Notes>20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20</vt:i4>
      </vt:variant>
    </vt:vector>
  </HeadingPairs>
  <TitlesOfParts>
    <vt:vector size="24" baseType="lpstr">
      <vt:lpstr>Arial</vt:lpstr>
      <vt:lpstr>Calibri</vt:lpstr>
      <vt:lpstr>Times New Roman</vt:lpstr>
      <vt:lpstr>Thème Office</vt:lpstr>
      <vt:lpstr>Présentation PowerPoint</vt:lpstr>
      <vt:lpstr>Coordination</vt:lpstr>
      <vt:lpstr>Trajectoires et contrôle</vt:lpstr>
      <vt:lpstr>Trajectoires et contrôle</vt:lpstr>
      <vt:lpstr>Présentation PowerPoint</vt:lpstr>
      <vt:lpstr>Contrôle et orientation</vt:lpstr>
      <vt:lpstr>Présentation PowerPoint</vt:lpstr>
      <vt:lpstr>Contrôle et orientation</vt:lpstr>
      <vt:lpstr>Contrôle et orientation</vt:lpstr>
      <vt:lpstr>Présentation PowerPoint</vt:lpstr>
      <vt:lpstr>Equilibre</vt:lpstr>
      <vt:lpstr>Présentation PowerPoint</vt:lpstr>
      <vt:lpstr>Contrôle</vt:lpstr>
      <vt:lpstr>Présentation PowerPoint</vt:lpstr>
      <vt:lpstr>Jeux</vt:lpstr>
      <vt:lpstr>Présentation PowerPoint</vt:lpstr>
      <vt:lpstr>Contrôle et trajectoires</vt:lpstr>
      <vt:lpstr>Contrôle et trajectoires</vt:lpstr>
      <vt:lpstr>Présentation PowerPoint</vt:lpstr>
      <vt:lpstr>Contrôle</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Roland Bassibey</dc:creator>
  <cp:lastModifiedBy>RBA</cp:lastModifiedBy>
  <cp:revision>244</cp:revision>
  <dcterms:created xsi:type="dcterms:W3CDTF">2016-11-05T11:30:01Z</dcterms:created>
  <dcterms:modified xsi:type="dcterms:W3CDTF">2019-02-18T15:34:05Z</dcterms:modified>
</cp:coreProperties>
</file>