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86"/>
  </p:notesMasterIdLst>
  <p:handoutMasterIdLst>
    <p:handoutMasterId r:id="rId87"/>
  </p:handoutMasterIdLst>
  <p:sldIdLst>
    <p:sldId id="347" r:id="rId2"/>
    <p:sldId id="340" r:id="rId3"/>
    <p:sldId id="341" r:id="rId4"/>
    <p:sldId id="342" r:id="rId5"/>
    <p:sldId id="346" r:id="rId6"/>
    <p:sldId id="343" r:id="rId7"/>
    <p:sldId id="344" r:id="rId8"/>
    <p:sldId id="345" r:id="rId9"/>
    <p:sldId id="348" r:id="rId10"/>
    <p:sldId id="349" r:id="rId11"/>
    <p:sldId id="350" r:id="rId12"/>
    <p:sldId id="352" r:id="rId13"/>
    <p:sldId id="353" r:id="rId14"/>
    <p:sldId id="354" r:id="rId15"/>
    <p:sldId id="356" r:id="rId16"/>
    <p:sldId id="357" r:id="rId17"/>
    <p:sldId id="358" r:id="rId18"/>
    <p:sldId id="359" r:id="rId19"/>
    <p:sldId id="360" r:id="rId20"/>
    <p:sldId id="361" r:id="rId21"/>
    <p:sldId id="362" r:id="rId22"/>
    <p:sldId id="363" r:id="rId23"/>
    <p:sldId id="365" r:id="rId24"/>
    <p:sldId id="366" r:id="rId25"/>
    <p:sldId id="367" r:id="rId26"/>
    <p:sldId id="369" r:id="rId27"/>
    <p:sldId id="370" r:id="rId28"/>
    <p:sldId id="371" r:id="rId29"/>
    <p:sldId id="372" r:id="rId30"/>
    <p:sldId id="373" r:id="rId31"/>
    <p:sldId id="374" r:id="rId32"/>
    <p:sldId id="375" r:id="rId33"/>
    <p:sldId id="376" r:id="rId34"/>
    <p:sldId id="377" r:id="rId35"/>
    <p:sldId id="378" r:id="rId36"/>
    <p:sldId id="379" r:id="rId37"/>
    <p:sldId id="380" r:id="rId38"/>
    <p:sldId id="381" r:id="rId39"/>
    <p:sldId id="382" r:id="rId40"/>
    <p:sldId id="383" r:id="rId41"/>
    <p:sldId id="384" r:id="rId42"/>
    <p:sldId id="385" r:id="rId43"/>
    <p:sldId id="386" r:id="rId44"/>
    <p:sldId id="387" r:id="rId45"/>
    <p:sldId id="388" r:id="rId46"/>
    <p:sldId id="389" r:id="rId47"/>
    <p:sldId id="390" r:id="rId48"/>
    <p:sldId id="391" r:id="rId49"/>
    <p:sldId id="392" r:id="rId50"/>
    <p:sldId id="393" r:id="rId51"/>
    <p:sldId id="394" r:id="rId52"/>
    <p:sldId id="395" r:id="rId53"/>
    <p:sldId id="396" r:id="rId54"/>
    <p:sldId id="397" r:id="rId55"/>
    <p:sldId id="398" r:id="rId56"/>
    <p:sldId id="399" r:id="rId57"/>
    <p:sldId id="400" r:id="rId58"/>
    <p:sldId id="401" r:id="rId59"/>
    <p:sldId id="402" r:id="rId60"/>
    <p:sldId id="403" r:id="rId61"/>
    <p:sldId id="404" r:id="rId62"/>
    <p:sldId id="405" r:id="rId63"/>
    <p:sldId id="406" r:id="rId64"/>
    <p:sldId id="407" r:id="rId65"/>
    <p:sldId id="408" r:id="rId66"/>
    <p:sldId id="410" r:id="rId67"/>
    <p:sldId id="411" r:id="rId68"/>
    <p:sldId id="412" r:id="rId69"/>
    <p:sldId id="413" r:id="rId70"/>
    <p:sldId id="414" r:id="rId71"/>
    <p:sldId id="415" r:id="rId72"/>
    <p:sldId id="416" r:id="rId73"/>
    <p:sldId id="417" r:id="rId74"/>
    <p:sldId id="418" r:id="rId75"/>
    <p:sldId id="419" r:id="rId76"/>
    <p:sldId id="420" r:id="rId77"/>
    <p:sldId id="421" r:id="rId78"/>
    <p:sldId id="422" r:id="rId79"/>
    <p:sldId id="423" r:id="rId80"/>
    <p:sldId id="424" r:id="rId81"/>
    <p:sldId id="425" r:id="rId82"/>
    <p:sldId id="426" r:id="rId83"/>
    <p:sldId id="427" r:id="rId84"/>
    <p:sldId id="428" r:id="rId85"/>
  </p:sldIdLst>
  <p:sldSz cx="10693400" cy="7562850"/>
  <p:notesSz cx="10693400" cy="75628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2382">
          <p15:clr>
            <a:srgbClr val="A4A3A4"/>
          </p15:clr>
        </p15:guide>
        <p15:guide id="2" pos="33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1818" autoAdjust="0"/>
    <p:restoredTop sz="94854" autoAdjust="0"/>
  </p:normalViewPr>
  <p:slideViewPr>
    <p:cSldViewPr>
      <p:cViewPr varScale="1">
        <p:scale>
          <a:sx n="69" d="100"/>
          <a:sy n="69" d="100"/>
        </p:scale>
        <p:origin x="72" y="94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04" d="100"/>
          <a:sy n="104" d="100"/>
        </p:scale>
        <p:origin x="-1488" y="-102"/>
      </p:cViewPr>
      <p:guideLst>
        <p:guide orient="horz" pos="2382"/>
        <p:guide pos="33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633913" cy="37782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6057900" y="0"/>
            <a:ext cx="4632325" cy="377825"/>
          </a:xfrm>
          <a:prstGeom prst="rect">
            <a:avLst/>
          </a:prstGeom>
        </p:spPr>
        <p:txBody>
          <a:bodyPr vert="horz" lIns="91440" tIns="45720" rIns="91440" bIns="45720" rtlCol="0"/>
          <a:lstStyle>
            <a:lvl1pPr algn="r">
              <a:defRPr sz="1200"/>
            </a:lvl1pPr>
          </a:lstStyle>
          <a:p>
            <a:fld id="{8E3D374E-0A00-49C0-9ED7-48A221536D99}" type="datetimeFigureOut">
              <a:rPr lang="fr-FR" smtClean="0"/>
              <a:t>25/02/2019</a:t>
            </a:fld>
            <a:endParaRPr lang="fr-FR" dirty="0"/>
          </a:p>
        </p:txBody>
      </p:sp>
      <p:sp>
        <p:nvSpPr>
          <p:cNvPr id="4" name="Espace réservé du pied de page 3"/>
          <p:cNvSpPr>
            <a:spLocks noGrp="1"/>
          </p:cNvSpPr>
          <p:nvPr>
            <p:ph type="ftr" sz="quarter" idx="2"/>
          </p:nvPr>
        </p:nvSpPr>
        <p:spPr>
          <a:xfrm>
            <a:off x="0" y="7183438"/>
            <a:ext cx="4633913" cy="377825"/>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6057900" y="7183438"/>
            <a:ext cx="4632325" cy="377825"/>
          </a:xfrm>
          <a:prstGeom prst="rect">
            <a:avLst/>
          </a:prstGeom>
        </p:spPr>
        <p:txBody>
          <a:bodyPr vert="horz" lIns="91440" tIns="45720" rIns="91440" bIns="45720" rtlCol="0" anchor="b"/>
          <a:lstStyle>
            <a:lvl1pPr algn="r">
              <a:defRPr sz="1200"/>
            </a:lvl1pPr>
          </a:lstStyle>
          <a:p>
            <a:fld id="{A65B2380-5A6C-4E68-96A5-EA37E1707925}" type="slidenum">
              <a:rPr lang="fr-FR" smtClean="0"/>
              <a:t>‹N°›</a:t>
            </a:fld>
            <a:endParaRPr lang="fr-FR" dirty="0"/>
          </a:p>
        </p:txBody>
      </p:sp>
    </p:spTree>
    <p:extLst>
      <p:ext uri="{BB962C8B-B14F-4D97-AF65-F5344CB8AC3E}">
        <p14:creationId xmlns:p14="http://schemas.microsoft.com/office/powerpoint/2010/main" val="18458688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633913" cy="37782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6057900" y="0"/>
            <a:ext cx="4632325" cy="377825"/>
          </a:xfrm>
          <a:prstGeom prst="rect">
            <a:avLst/>
          </a:prstGeom>
        </p:spPr>
        <p:txBody>
          <a:bodyPr vert="horz" lIns="91440" tIns="45720" rIns="91440" bIns="45720" rtlCol="0"/>
          <a:lstStyle>
            <a:lvl1pPr algn="r">
              <a:defRPr sz="1200"/>
            </a:lvl1pPr>
          </a:lstStyle>
          <a:p>
            <a:fld id="{A66EC17F-291D-426C-BD86-75CA75E714C8}" type="datetimeFigureOut">
              <a:rPr lang="fr-FR" smtClean="0"/>
              <a:t>25/02/2019</a:t>
            </a:fld>
            <a:endParaRPr lang="fr-FR" dirty="0"/>
          </a:p>
        </p:txBody>
      </p:sp>
      <p:sp>
        <p:nvSpPr>
          <p:cNvPr id="4" name="Espace réservé de l'image des diapositives 3"/>
          <p:cNvSpPr>
            <a:spLocks noGrp="1" noRot="1" noChangeAspect="1"/>
          </p:cNvSpPr>
          <p:nvPr>
            <p:ph type="sldImg" idx="2"/>
          </p:nvPr>
        </p:nvSpPr>
        <p:spPr>
          <a:xfrm>
            <a:off x="3341688" y="566738"/>
            <a:ext cx="4010025" cy="2836862"/>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1069975" y="3592513"/>
            <a:ext cx="8553450" cy="34036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7183438"/>
            <a:ext cx="4633913" cy="377825"/>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6057900" y="7183438"/>
            <a:ext cx="4632325" cy="377825"/>
          </a:xfrm>
          <a:prstGeom prst="rect">
            <a:avLst/>
          </a:prstGeom>
        </p:spPr>
        <p:txBody>
          <a:bodyPr vert="horz" lIns="91440" tIns="45720" rIns="91440" bIns="45720" rtlCol="0" anchor="b"/>
          <a:lstStyle>
            <a:lvl1pPr algn="r">
              <a:defRPr sz="1200"/>
            </a:lvl1pPr>
          </a:lstStyle>
          <a:p>
            <a:fld id="{48A6922E-D2A1-407B-9637-F976A63C0EBD}" type="slidenum">
              <a:rPr lang="fr-FR" smtClean="0"/>
              <a:t>‹N°›</a:t>
            </a:fld>
            <a:endParaRPr lang="fr-FR" dirty="0"/>
          </a:p>
        </p:txBody>
      </p:sp>
    </p:spTree>
    <p:extLst>
      <p:ext uri="{BB962C8B-B14F-4D97-AF65-F5344CB8AC3E}">
        <p14:creationId xmlns:p14="http://schemas.microsoft.com/office/powerpoint/2010/main" val="3388777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0476821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2947363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5747574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4985157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771757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5857691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5947036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5406143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408098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2485135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526885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2434868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9546360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378874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9935536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6368027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9820063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4997395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4324168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8461071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2943557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802868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9295515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0529489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0998005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1146589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07980136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1549157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1547477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918100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51354988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84132843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9154486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49249826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49216162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39345308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78050565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4383353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5988525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77815504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08575866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7917926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33115067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9337260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44548901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79518702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51906658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50777215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08260018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45477104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58695052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10525350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90488225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13795212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8030977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88810764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29244439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92702013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9290103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14411471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08799496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20043061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8380196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40807693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66738959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396311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29879626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29601218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34090472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9706555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60574659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59041515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09977031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91898959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05115264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73924093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482685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12974049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72298776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81364846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98366136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67294675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167263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293083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01688" y="2349500"/>
            <a:ext cx="9090025" cy="1620838"/>
          </a:xfrm>
        </p:spPr>
        <p:txBody>
          <a:bodyPr/>
          <a:lstStyle/>
          <a:p>
            <a:r>
              <a:rPr lang="fr-FR"/>
              <a:t>Modifiez le style du titre</a:t>
            </a:r>
          </a:p>
        </p:txBody>
      </p:sp>
      <p:sp>
        <p:nvSpPr>
          <p:cNvPr id="3" name="Sous-titre 2"/>
          <p:cNvSpPr>
            <a:spLocks noGrp="1"/>
          </p:cNvSpPr>
          <p:nvPr>
            <p:ph type="subTitle" idx="1"/>
          </p:nvPr>
        </p:nvSpPr>
        <p:spPr>
          <a:xfrm>
            <a:off x="1603375" y="4286250"/>
            <a:ext cx="7486650"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A69A4BF3-1D60-4EF9-B73E-2B2DEFF07D0E}" type="datetimeFigureOut">
              <a:rPr lang="fr-FR" smtClean="0"/>
              <a:t>25/02/2019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31DBC66-AE31-42FD-A54A-66DCBF37A06F}" type="slidenum">
              <a:rPr lang="fr-FR" smtClean="0"/>
              <a:t>‹N°›</a:t>
            </a:fld>
            <a:endParaRPr lang="fr-FR" dirty="0"/>
          </a:p>
        </p:txBody>
      </p:sp>
    </p:spTree>
    <p:extLst>
      <p:ext uri="{BB962C8B-B14F-4D97-AF65-F5344CB8AC3E}">
        <p14:creationId xmlns:p14="http://schemas.microsoft.com/office/powerpoint/2010/main" val="2323460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69A4BF3-1D60-4EF9-B73E-2B2DEFF07D0E}" type="datetimeFigureOut">
              <a:rPr lang="fr-FR" smtClean="0"/>
              <a:t>25/02/2019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31DBC66-AE31-42FD-A54A-66DCBF37A06F}" type="slidenum">
              <a:rPr lang="fr-FR" smtClean="0"/>
              <a:t>‹N°›</a:t>
            </a:fld>
            <a:endParaRPr lang="fr-FR" dirty="0"/>
          </a:p>
        </p:txBody>
      </p:sp>
    </p:spTree>
    <p:extLst>
      <p:ext uri="{BB962C8B-B14F-4D97-AF65-F5344CB8AC3E}">
        <p14:creationId xmlns:p14="http://schemas.microsoft.com/office/powerpoint/2010/main" val="1229772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753350" y="303213"/>
            <a:ext cx="2405063" cy="6453187"/>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534988" y="303213"/>
            <a:ext cx="7065962" cy="645318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69A4BF3-1D60-4EF9-B73E-2B2DEFF07D0E}" type="datetimeFigureOut">
              <a:rPr lang="fr-FR" smtClean="0"/>
              <a:t>25/02/2019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31DBC66-AE31-42FD-A54A-66DCBF37A06F}" type="slidenum">
              <a:rPr lang="fr-FR" smtClean="0"/>
              <a:t>‹N°›</a:t>
            </a:fld>
            <a:endParaRPr lang="fr-FR" dirty="0"/>
          </a:p>
        </p:txBody>
      </p:sp>
    </p:spTree>
    <p:extLst>
      <p:ext uri="{BB962C8B-B14F-4D97-AF65-F5344CB8AC3E}">
        <p14:creationId xmlns:p14="http://schemas.microsoft.com/office/powerpoint/2010/main" val="1716174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69A4BF3-1D60-4EF9-B73E-2B2DEFF07D0E}" type="datetimeFigureOut">
              <a:rPr lang="fr-FR" smtClean="0"/>
              <a:t>25/02/2019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31DBC66-AE31-42FD-A54A-66DCBF37A06F}" type="slidenum">
              <a:rPr lang="fr-FR" smtClean="0"/>
              <a:t>‹N°›</a:t>
            </a:fld>
            <a:endParaRPr lang="fr-FR" dirty="0"/>
          </a:p>
        </p:txBody>
      </p:sp>
    </p:spTree>
    <p:extLst>
      <p:ext uri="{BB962C8B-B14F-4D97-AF65-F5344CB8AC3E}">
        <p14:creationId xmlns:p14="http://schemas.microsoft.com/office/powerpoint/2010/main" val="1165716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44550" y="4859338"/>
            <a:ext cx="9090025" cy="15017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844550" y="3205163"/>
            <a:ext cx="9090025"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A69A4BF3-1D60-4EF9-B73E-2B2DEFF07D0E}" type="datetimeFigureOut">
              <a:rPr lang="fr-FR" smtClean="0"/>
              <a:t>25/02/2019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31DBC66-AE31-42FD-A54A-66DCBF37A06F}" type="slidenum">
              <a:rPr lang="fr-FR" smtClean="0"/>
              <a:t>‹N°›</a:t>
            </a:fld>
            <a:endParaRPr lang="fr-FR" dirty="0"/>
          </a:p>
        </p:txBody>
      </p:sp>
    </p:spTree>
    <p:extLst>
      <p:ext uri="{BB962C8B-B14F-4D97-AF65-F5344CB8AC3E}">
        <p14:creationId xmlns:p14="http://schemas.microsoft.com/office/powerpoint/2010/main" val="376913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534988" y="1765300"/>
            <a:ext cx="4735512" cy="4991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422900" y="1765300"/>
            <a:ext cx="4735513" cy="4991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69A4BF3-1D60-4EF9-B73E-2B2DEFF07D0E}" type="datetimeFigureOut">
              <a:rPr lang="fr-FR" smtClean="0"/>
              <a:t>25/02/2019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31DBC66-AE31-42FD-A54A-66DCBF37A06F}" type="slidenum">
              <a:rPr lang="fr-FR" smtClean="0"/>
              <a:t>‹N°›</a:t>
            </a:fld>
            <a:endParaRPr lang="fr-FR" dirty="0"/>
          </a:p>
        </p:txBody>
      </p:sp>
    </p:spTree>
    <p:extLst>
      <p:ext uri="{BB962C8B-B14F-4D97-AF65-F5344CB8AC3E}">
        <p14:creationId xmlns:p14="http://schemas.microsoft.com/office/powerpoint/2010/main" val="4277631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534988" y="1692275"/>
            <a:ext cx="4724400" cy="7064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534988" y="2398713"/>
            <a:ext cx="4724400" cy="43576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432425" y="1692275"/>
            <a:ext cx="4725988" cy="7064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5432425" y="2398713"/>
            <a:ext cx="4725988" cy="43576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69A4BF3-1D60-4EF9-B73E-2B2DEFF07D0E}" type="datetimeFigureOut">
              <a:rPr lang="fr-FR" smtClean="0"/>
              <a:t>25/02/2019</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E31DBC66-AE31-42FD-A54A-66DCBF37A06F}" type="slidenum">
              <a:rPr lang="fr-FR" smtClean="0"/>
              <a:t>‹N°›</a:t>
            </a:fld>
            <a:endParaRPr lang="fr-FR" dirty="0"/>
          </a:p>
        </p:txBody>
      </p:sp>
    </p:spTree>
    <p:extLst>
      <p:ext uri="{BB962C8B-B14F-4D97-AF65-F5344CB8AC3E}">
        <p14:creationId xmlns:p14="http://schemas.microsoft.com/office/powerpoint/2010/main" val="80329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69A4BF3-1D60-4EF9-B73E-2B2DEFF07D0E}" type="datetimeFigureOut">
              <a:rPr lang="fr-FR" smtClean="0"/>
              <a:t>25/02/2019</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E31DBC66-AE31-42FD-A54A-66DCBF37A06F}" type="slidenum">
              <a:rPr lang="fr-FR" smtClean="0"/>
              <a:t>‹N°›</a:t>
            </a:fld>
            <a:endParaRPr lang="fr-FR" dirty="0"/>
          </a:p>
        </p:txBody>
      </p:sp>
    </p:spTree>
    <p:extLst>
      <p:ext uri="{BB962C8B-B14F-4D97-AF65-F5344CB8AC3E}">
        <p14:creationId xmlns:p14="http://schemas.microsoft.com/office/powerpoint/2010/main" val="619899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69A4BF3-1D60-4EF9-B73E-2B2DEFF07D0E}" type="datetimeFigureOut">
              <a:rPr lang="fr-FR" smtClean="0"/>
              <a:t>25/02/2019</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E31DBC66-AE31-42FD-A54A-66DCBF37A06F}" type="slidenum">
              <a:rPr lang="fr-FR" smtClean="0"/>
              <a:t>‹N°›</a:t>
            </a:fld>
            <a:endParaRPr lang="fr-FR" dirty="0"/>
          </a:p>
        </p:txBody>
      </p:sp>
    </p:spTree>
    <p:extLst>
      <p:ext uri="{BB962C8B-B14F-4D97-AF65-F5344CB8AC3E}">
        <p14:creationId xmlns:p14="http://schemas.microsoft.com/office/powerpoint/2010/main" val="1054136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4988" y="301625"/>
            <a:ext cx="3517900" cy="1281113"/>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4181475" y="301625"/>
            <a:ext cx="5976938" cy="64547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534988" y="1582738"/>
            <a:ext cx="3517900" cy="5173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69A4BF3-1D60-4EF9-B73E-2B2DEFF07D0E}" type="datetimeFigureOut">
              <a:rPr lang="fr-FR" smtClean="0"/>
              <a:t>25/02/2019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31DBC66-AE31-42FD-A54A-66DCBF37A06F}" type="slidenum">
              <a:rPr lang="fr-FR" smtClean="0"/>
              <a:t>‹N°›</a:t>
            </a:fld>
            <a:endParaRPr lang="fr-FR" dirty="0"/>
          </a:p>
        </p:txBody>
      </p:sp>
    </p:spTree>
    <p:extLst>
      <p:ext uri="{BB962C8B-B14F-4D97-AF65-F5344CB8AC3E}">
        <p14:creationId xmlns:p14="http://schemas.microsoft.com/office/powerpoint/2010/main" val="2607270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095500" y="5294313"/>
            <a:ext cx="6416675" cy="623887"/>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2095500" y="676275"/>
            <a:ext cx="64166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2095500" y="5918200"/>
            <a:ext cx="6416675" cy="889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69A4BF3-1D60-4EF9-B73E-2B2DEFF07D0E}" type="datetimeFigureOut">
              <a:rPr lang="fr-FR" smtClean="0"/>
              <a:t>25/02/2019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31DBC66-AE31-42FD-A54A-66DCBF37A06F}" type="slidenum">
              <a:rPr lang="fr-FR" smtClean="0"/>
              <a:t>‹N°›</a:t>
            </a:fld>
            <a:endParaRPr lang="fr-FR" dirty="0"/>
          </a:p>
        </p:txBody>
      </p:sp>
    </p:spTree>
    <p:extLst>
      <p:ext uri="{BB962C8B-B14F-4D97-AF65-F5344CB8AC3E}">
        <p14:creationId xmlns:p14="http://schemas.microsoft.com/office/powerpoint/2010/main" val="2596182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34988" y="303213"/>
            <a:ext cx="9623425" cy="1260475"/>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534988" y="1765300"/>
            <a:ext cx="9623425" cy="49911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534988" y="7010400"/>
            <a:ext cx="2495550" cy="401638"/>
          </a:xfrm>
          <a:prstGeom prst="rect">
            <a:avLst/>
          </a:prstGeom>
        </p:spPr>
        <p:txBody>
          <a:bodyPr vert="horz" lIns="91440" tIns="45720" rIns="91440" bIns="45720" rtlCol="0" anchor="ctr"/>
          <a:lstStyle>
            <a:lvl1pPr algn="l">
              <a:defRPr sz="1200">
                <a:solidFill>
                  <a:schemeClr val="tx1">
                    <a:tint val="75000"/>
                  </a:schemeClr>
                </a:solidFill>
              </a:defRPr>
            </a:lvl1pPr>
          </a:lstStyle>
          <a:p>
            <a:fld id="{A69A4BF3-1D60-4EF9-B73E-2B2DEFF07D0E}" type="datetimeFigureOut">
              <a:rPr lang="fr-FR" smtClean="0"/>
              <a:t>25/02/2019</a:t>
            </a:fld>
            <a:endParaRPr lang="fr-FR" dirty="0"/>
          </a:p>
        </p:txBody>
      </p:sp>
      <p:sp>
        <p:nvSpPr>
          <p:cNvPr id="5" name="Espace réservé du pied de page 4"/>
          <p:cNvSpPr>
            <a:spLocks noGrp="1"/>
          </p:cNvSpPr>
          <p:nvPr>
            <p:ph type="ftr" sz="quarter" idx="3"/>
          </p:nvPr>
        </p:nvSpPr>
        <p:spPr>
          <a:xfrm>
            <a:off x="3652838" y="7010400"/>
            <a:ext cx="3387725" cy="40163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7662863" y="7010400"/>
            <a:ext cx="2495550" cy="401638"/>
          </a:xfrm>
          <a:prstGeom prst="rect">
            <a:avLst/>
          </a:prstGeom>
        </p:spPr>
        <p:txBody>
          <a:bodyPr vert="horz" lIns="91440" tIns="45720" rIns="91440" bIns="45720" rtlCol="0" anchor="ctr"/>
          <a:lstStyle>
            <a:lvl1pPr algn="r">
              <a:defRPr sz="1200">
                <a:solidFill>
                  <a:schemeClr val="tx1">
                    <a:tint val="75000"/>
                  </a:schemeClr>
                </a:solidFill>
              </a:defRPr>
            </a:lvl1pPr>
          </a:lstStyle>
          <a:p>
            <a:fld id="{E31DBC66-AE31-42FD-A54A-66DCBF37A06F}" type="slidenum">
              <a:rPr lang="fr-FR" smtClean="0"/>
              <a:t>‹N°›</a:t>
            </a:fld>
            <a:endParaRPr lang="fr-FR" dirty="0"/>
          </a:p>
        </p:txBody>
      </p:sp>
    </p:spTree>
    <p:extLst>
      <p:ext uri="{BB962C8B-B14F-4D97-AF65-F5344CB8AC3E}">
        <p14:creationId xmlns:p14="http://schemas.microsoft.com/office/powerpoint/2010/main" val="5186410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841500" y="3205341"/>
            <a:ext cx="7010400" cy="984885"/>
          </a:xfrm>
          <a:prstGeom prst="rect">
            <a:avLst/>
          </a:prstGeom>
        </p:spPr>
        <p:txBody>
          <a:bodyPr vert="horz" wrap="square" lIns="0" tIns="0" rIns="0" bIns="0" rtlCol="0">
            <a:spAutoFit/>
          </a:bodyPr>
          <a:lstStyle/>
          <a:p>
            <a:pPr marL="12700">
              <a:lnSpc>
                <a:spcPct val="100000"/>
              </a:lnSpc>
              <a:tabLst>
                <a:tab pos="534035" algn="l"/>
              </a:tabLst>
            </a:pPr>
            <a:r>
              <a:rPr lang="fr-FR" sz="3200" b="1" spc="-165" dirty="0">
                <a:latin typeface="Arial"/>
                <a:cs typeface="Arial"/>
              </a:rPr>
              <a:t>Habiletés motrices</a:t>
            </a:r>
          </a:p>
          <a:p>
            <a:pPr marL="12700">
              <a:lnSpc>
                <a:spcPct val="100000"/>
              </a:lnSpc>
              <a:tabLst>
                <a:tab pos="534035" algn="l"/>
              </a:tabLst>
            </a:pPr>
            <a:r>
              <a:rPr lang="fr-FR" sz="3200" b="1" spc="-165" dirty="0">
                <a:latin typeface="Arial"/>
                <a:cs typeface="Arial"/>
              </a:rPr>
              <a:t>Séance 1</a:t>
            </a:r>
            <a:endParaRPr dirty="0">
              <a:latin typeface="Arial"/>
              <a:cs typeface="Arial"/>
            </a:endParaRPr>
          </a:p>
        </p:txBody>
      </p:sp>
      <p:sp>
        <p:nvSpPr>
          <p:cNvPr id="5" name="object 5"/>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1</a:t>
            </a:fld>
            <a:endParaRPr dirty="0"/>
          </a:p>
        </p:txBody>
      </p:sp>
    </p:spTree>
    <p:extLst>
      <p:ext uri="{BB962C8B-B14F-4D97-AF65-F5344CB8AC3E}">
        <p14:creationId xmlns:p14="http://schemas.microsoft.com/office/powerpoint/2010/main" val="3752290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65915"/>
            <a:ext cx="8202295" cy="4072910"/>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moniteur, placé à une distance de un à deux mètres du patient, tient en suspend un morceau de tissu léger. Dès que le tissu est lâché</a:t>
            </a:r>
            <a:r>
              <a:rPr lang="fr-FR" dirty="0">
                <a:latin typeface="Times New Roman"/>
                <a:cs typeface="Times New Roman"/>
              </a:rPr>
              <a:t>, le patient doit tenter de le récupérer avant qu’il ne tombe complètement au sol.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sz="1800" dirty="0">
                <a:latin typeface="Times New Roman"/>
                <a:cs typeface="Times New Roman"/>
              </a:rPr>
              <a:t>Augmenter la distance entre le patient et le point de chute du tissu.</a:t>
            </a:r>
            <a:endParaRPr sz="1800" dirty="0">
              <a:latin typeface="Times New Roman"/>
              <a:cs typeface="Times New Roman"/>
            </a:endParaRP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sz="1800" spc="-60" dirty="0" err="1">
                <a:latin typeface="Times New Roman"/>
                <a:cs typeface="Times New Roman"/>
              </a:rPr>
              <a:t>T</a:t>
            </a:r>
            <a:r>
              <a:rPr sz="1800" dirty="0" err="1">
                <a:latin typeface="Times New Roman"/>
                <a:cs typeface="Times New Roman"/>
              </a:rPr>
              <a:t>ravaill</a:t>
            </a:r>
            <a:r>
              <a:rPr sz="1800" spc="5" dirty="0" err="1">
                <a:latin typeface="Times New Roman"/>
                <a:cs typeface="Times New Roman"/>
              </a:rPr>
              <a:t>e</a:t>
            </a:r>
            <a:r>
              <a:rPr sz="1800" dirty="0" err="1">
                <a:latin typeface="Times New Roman"/>
                <a:cs typeface="Times New Roman"/>
              </a:rPr>
              <a:t>r</a:t>
            </a:r>
            <a:r>
              <a:rPr sz="1800" spc="-25" dirty="0">
                <a:latin typeface="Times New Roman"/>
                <a:cs typeface="Times New Roman"/>
              </a:rPr>
              <a:t> </a:t>
            </a:r>
            <a:r>
              <a:rPr sz="1800" dirty="0">
                <a:latin typeface="Times New Roman"/>
                <a:cs typeface="Times New Roman"/>
              </a:rPr>
              <a:t>l</a:t>
            </a:r>
            <a:r>
              <a:rPr lang="fr-FR" sz="1800" dirty="0">
                <a:latin typeface="Times New Roman"/>
                <a:cs typeface="Times New Roman"/>
              </a:rPr>
              <a:t>e temps de réaction en essayant d’attraper le tissu le plus vite possible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Pièce de tissu léger.</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Réaction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10</a:t>
            </a:fld>
            <a:endParaRPr dirty="0"/>
          </a:p>
        </p:txBody>
      </p:sp>
      <p:sp>
        <p:nvSpPr>
          <p:cNvPr id="4" name="object 4"/>
          <p:cNvSpPr txBox="1"/>
          <p:nvPr/>
        </p:nvSpPr>
        <p:spPr>
          <a:xfrm>
            <a:off x="6970396" y="285507"/>
            <a:ext cx="2795904" cy="615553"/>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e foulard</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941563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864122"/>
            <a:ext cx="8202295" cy="3898503"/>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moniteur envoie un ballon de baudruche au patient qui tente aussitôt de l’attraper. </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Diminuer le volume du ballon</a:t>
            </a:r>
            <a:r>
              <a:rPr lang="fr-FR" sz="1800" dirty="0">
                <a:latin typeface="Times New Roman"/>
                <a:cs typeface="Times New Roman"/>
              </a:rPr>
              <a:t>.</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sz="1800" dirty="0">
                <a:latin typeface="Times New Roman"/>
                <a:cs typeface="Times New Roman"/>
              </a:rPr>
              <a:t>le patient commence à se déplacer et essaie d’attraper le ballon en mouvement.</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Améliorer son orientation par rapport à un objet dans l’espace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Un ballon de baudruche.</a:t>
            </a:r>
            <a:endParaRPr sz="1800" dirty="0">
              <a:latin typeface="Times New Roman"/>
              <a:cs typeface="Times New Roman"/>
            </a:endParaRP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ea typeface="+mn-ea"/>
              </a:rPr>
              <a:t>Différenciation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11</a:t>
            </a:fld>
            <a:endParaRPr dirty="0"/>
          </a:p>
        </p:txBody>
      </p:sp>
      <p:sp>
        <p:nvSpPr>
          <p:cNvPr id="4" name="object 4"/>
          <p:cNvSpPr txBox="1"/>
          <p:nvPr/>
        </p:nvSpPr>
        <p:spPr>
          <a:xfrm>
            <a:off x="7275195" y="285507"/>
            <a:ext cx="2567305" cy="615553"/>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a bulle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979594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614924"/>
            <a:ext cx="8202295" cy="4401205"/>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a:t>
            </a:r>
            <a:r>
              <a:rPr lang="fr-FR" dirty="0">
                <a:latin typeface="Times New Roman"/>
                <a:cs typeface="Times New Roman"/>
              </a:rPr>
              <a:t>moniteur tient une raquette immobile </a:t>
            </a:r>
            <a:r>
              <a:rPr lang="fr-FR" sz="1800" dirty="0">
                <a:latin typeface="Times New Roman"/>
                <a:cs typeface="Times New Roman"/>
              </a:rPr>
              <a:t>avec le cadre placé à hauteur du ventre du patient. Le patient doit tenter de toucher 5 fois d’affilée le cadre avec la pointe de son pied droit. Si le patient perd l’équilibre après un toucher, celui-ci n’est pas compté.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Présenter le manche de la raquette, toujours à même hauteur. </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Réaliser le même exercice avec le pied gauche.</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pc="-60" dirty="0">
                <a:latin typeface="Times New Roman"/>
                <a:cs typeface="Times New Roman"/>
              </a:rPr>
              <a:t>Conserver l’équilibre tout en réalisant un geste particulier avec le bas du corps.</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Une raquette</a:t>
            </a:r>
            <a:r>
              <a:rPr lang="fr-FR" dirty="0">
                <a:latin typeface="Times New Roman"/>
                <a:cs typeface="Times New Roman"/>
              </a:rPr>
              <a:t>.</a:t>
            </a:r>
            <a:endParaRPr lang="fr-F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Equilibre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12</a:t>
            </a:fld>
            <a:endParaRPr dirty="0"/>
          </a:p>
        </p:txBody>
      </p:sp>
      <p:sp>
        <p:nvSpPr>
          <p:cNvPr id="4" name="object 4"/>
          <p:cNvSpPr txBox="1"/>
          <p:nvPr/>
        </p:nvSpPr>
        <p:spPr>
          <a:xfrm>
            <a:off x="7046595" y="285507"/>
            <a:ext cx="2948305"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Karaté Kid</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556426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660346"/>
            <a:ext cx="8202295" cy="4483279"/>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lvl="1" algn="just">
              <a:spcBef>
                <a:spcPts val="430"/>
              </a:spcBef>
            </a:pPr>
            <a:r>
              <a:rPr lang="fr-FR" sz="1800" dirty="0">
                <a:latin typeface="Times New Roman"/>
                <a:cs typeface="Times New Roman"/>
              </a:rPr>
              <a:t>Le patient se place sur la ligne médiane du « petit T » face au mur arrière. Les pieds normalement écartés, il effectue un saut à -90° de manière à se retrouver sur la ligne du carré de service. Il effectue le même saut à l’envers de manière à se retrouver sur la ligne médiane, dans sa position de départ. </a:t>
            </a:r>
          </a:p>
          <a:p>
            <a:pPr marL="12700" marR="5080" lvl="1" algn="just">
              <a:spcBef>
                <a:spcPts val="430"/>
              </a:spcBef>
            </a:pPr>
            <a:endParaRPr lang="fr-FR"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Après 10 sauts « -90° +90° » enchaînés, réaliser  un enchaînement de 10 sauts « +90° -90° ».</a:t>
            </a:r>
          </a:p>
          <a:p>
            <a:pPr lvl="1">
              <a:lnSpc>
                <a:spcPct val="100000"/>
              </a:lnSpc>
              <a:spcBef>
                <a:spcPts val="34"/>
              </a:spcBef>
              <a:buFont typeface="Arial"/>
              <a:buChar char="–"/>
            </a:pPr>
            <a:endParaRPr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Bien orienter son corps tout en conservant un bon niveau de précision.</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Maté</a:t>
            </a:r>
            <a:r>
              <a:rPr sz="1800" b="1" u="heavy" spc="5" dirty="0">
                <a:latin typeface="Times New Roman"/>
                <a:cs typeface="Times New Roman"/>
              </a:rPr>
              <a:t>r</a:t>
            </a:r>
            <a:r>
              <a:rPr sz="1800" b="1" u="heavy" dirty="0">
                <a:latin typeface="Times New Roman"/>
                <a:cs typeface="Times New Roman"/>
              </a:rPr>
              <a:t>i</a:t>
            </a:r>
            <a:r>
              <a:rPr sz="1800" b="1" u="heavy" spc="5" dirty="0">
                <a:latin typeface="Times New Roman"/>
                <a:cs typeface="Times New Roman"/>
              </a:rPr>
              <a:t>e</a:t>
            </a:r>
            <a:r>
              <a:rPr sz="1800" b="1" u="heavy" dirty="0">
                <a:latin typeface="Times New Roman"/>
                <a:cs typeface="Times New Roman"/>
              </a:rPr>
              <a:t>l</a:t>
            </a:r>
            <a:endParaRPr sz="1800" dirty="0">
              <a:latin typeface="Times New Roman"/>
              <a:cs typeface="Times New Roman"/>
            </a:endParaRPr>
          </a:p>
          <a:p>
            <a:pPr marL="584200" lvl="1">
              <a:lnSpc>
                <a:spcPct val="100000"/>
              </a:lnSpc>
              <a:spcBef>
                <a:spcPts val="430"/>
              </a:spcBef>
              <a:tabLst>
                <a:tab pos="910590" algn="l"/>
              </a:tabLst>
            </a:pP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Orientation</a:t>
            </a:r>
            <a:endParaRPr b="1" kern="1200" spc="85" dirty="0">
              <a:ea typeface="+mn-ea"/>
            </a:endParaRPr>
          </a:p>
        </p:txBody>
      </p:sp>
      <p:sp>
        <p:nvSpPr>
          <p:cNvPr id="4" name="object 4"/>
          <p:cNvSpPr txBox="1"/>
          <p:nvPr/>
        </p:nvSpPr>
        <p:spPr>
          <a:xfrm>
            <a:off x="6360795" y="285507"/>
            <a:ext cx="3405505" cy="1231106"/>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e kangourou bizarre</a:t>
            </a:r>
            <a:endParaRPr sz="4000" dirty="0">
              <a:latin typeface="Arial"/>
              <a:cs typeface="Arial"/>
            </a:endParaRPr>
          </a:p>
        </p:txBody>
      </p:sp>
      <p:pic>
        <p:nvPicPr>
          <p:cNvPr id="6"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7" name="Émoticône 6"/>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8" name="object 6"/>
          <p:cNvSpPr txBox="1">
            <a:spLocks noGrp="1"/>
          </p:cNvSpPr>
          <p:nvPr>
            <p:ph type="sldNum" sz="quarter" idx="12"/>
          </p:nvPr>
        </p:nvSpPr>
        <p:spPr>
          <a:xfrm>
            <a:off x="7662863" y="7010400"/>
            <a:ext cx="2495550" cy="401638"/>
          </a:xfrm>
          <a:prstGeom prst="rect">
            <a:avLst/>
          </a:prstGeom>
        </p:spPr>
        <p:txBody>
          <a:bodyPr vert="horz" wrap="square" lIns="0" tIns="0" rIns="0" bIns="0" rtlCol="0">
            <a:spAutoFit/>
          </a:bodyPr>
          <a:lstStyle/>
          <a:p>
            <a:pPr marL="25400">
              <a:lnSpc>
                <a:spcPct val="100000"/>
              </a:lnSpc>
            </a:pPr>
            <a:fld id="{81D60167-4931-47E6-BA6A-407CBD079E47}" type="slidenum">
              <a:rPr dirty="0"/>
              <a:t>13</a:t>
            </a:fld>
            <a:endParaRPr dirty="0"/>
          </a:p>
        </p:txBody>
      </p:sp>
    </p:spTree>
    <p:extLst>
      <p:ext uri="{BB962C8B-B14F-4D97-AF65-F5344CB8AC3E}">
        <p14:creationId xmlns:p14="http://schemas.microsoft.com/office/powerpoint/2010/main" val="3530869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541621"/>
            <a:ext cx="8202295" cy="4678204"/>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se place les jambes légèrement écartées, puis bat la mesure une fois de son pied droit, puis une fois de son pied gauche, puis applaudit une fois. Un bon moyen d’assimiler le rythme est de faire compter le patient jusqu’à 3. Démarrer l’exercice lentement.</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Accélérer le rythme.</a:t>
            </a:r>
          </a:p>
          <a:p>
            <a:pPr marL="298450" indent="-285750" algn="just">
              <a:lnSpc>
                <a:spcPct val="100000"/>
              </a:lnSpc>
              <a:buFont typeface="Arial" panose="020B0604020202020204" pitchFamily="34" charset="0"/>
              <a:buChar char="•"/>
              <a:tabLst>
                <a:tab pos="339090" algn="l"/>
              </a:tabLst>
            </a:pPr>
            <a:r>
              <a:rPr lang="fr-FR" sz="1800" dirty="0">
                <a:latin typeface="Times New Roman"/>
                <a:cs typeface="Times New Roman"/>
              </a:rPr>
              <a:t>Démarrer avec la jambe gauche.</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A partir d’un moment le moniteur ne compte plus, le patient prend le relais.</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Assimiler la notion de rythme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Rythme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14</a:t>
            </a:fld>
            <a:endParaRPr dirty="0"/>
          </a:p>
        </p:txBody>
      </p:sp>
      <p:sp>
        <p:nvSpPr>
          <p:cNvPr id="4" name="object 4"/>
          <p:cNvSpPr txBox="1"/>
          <p:nvPr/>
        </p:nvSpPr>
        <p:spPr>
          <a:xfrm>
            <a:off x="6208395" y="285507"/>
            <a:ext cx="3786505"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1, 2, 3 Bravo!</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430292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183005" y="2042914"/>
            <a:ext cx="8202295" cy="3795911"/>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pince un ballon de baudruche par en-dessous pour le faire bondir. Il doit le rattraper en l’air, avec ses deux mains. Il est préférable de présenter le ballon devant soi.</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Changer de main pour pincer le ballon.</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Améliorer sa coordination par rapport à un objet se déplaçant en l’air</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Ballons de baudruche.</a:t>
            </a: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Coordination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15</a:t>
            </a:fld>
            <a:endParaRPr dirty="0"/>
          </a:p>
        </p:txBody>
      </p:sp>
      <p:sp>
        <p:nvSpPr>
          <p:cNvPr id="4" name="object 4"/>
          <p:cNvSpPr txBox="1"/>
          <p:nvPr/>
        </p:nvSpPr>
        <p:spPr>
          <a:xfrm>
            <a:off x="6665595" y="285507"/>
            <a:ext cx="3253105" cy="1231106"/>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Attrape-moi si tu peux!</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158077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841500" y="3095625"/>
            <a:ext cx="7010400" cy="984885"/>
          </a:xfrm>
          <a:prstGeom prst="rect">
            <a:avLst/>
          </a:prstGeom>
        </p:spPr>
        <p:txBody>
          <a:bodyPr vert="horz" wrap="square" lIns="0" tIns="0" rIns="0" bIns="0" rtlCol="0">
            <a:spAutoFit/>
          </a:bodyPr>
          <a:lstStyle/>
          <a:p>
            <a:pPr marL="12700">
              <a:lnSpc>
                <a:spcPct val="100000"/>
              </a:lnSpc>
              <a:tabLst>
                <a:tab pos="534035" algn="l"/>
              </a:tabLst>
            </a:pPr>
            <a:r>
              <a:rPr lang="fr-FR" sz="3200" b="1" spc="-165" dirty="0">
                <a:latin typeface="Arial"/>
                <a:cs typeface="Arial"/>
              </a:rPr>
              <a:t>Habiletés motrices</a:t>
            </a:r>
          </a:p>
          <a:p>
            <a:pPr marL="12700">
              <a:lnSpc>
                <a:spcPct val="100000"/>
              </a:lnSpc>
              <a:tabLst>
                <a:tab pos="534035" algn="l"/>
              </a:tabLst>
            </a:pPr>
            <a:r>
              <a:rPr lang="fr-FR" sz="3200" b="1" spc="-165" dirty="0">
                <a:latin typeface="Arial"/>
                <a:cs typeface="Arial"/>
              </a:rPr>
              <a:t>Séance 3</a:t>
            </a:r>
            <a:endParaRPr lang="fr-FR" sz="3200" dirty="0">
              <a:latin typeface="Arial"/>
              <a:cs typeface="Arial"/>
            </a:endParaRPr>
          </a:p>
        </p:txBody>
      </p:sp>
      <p:sp>
        <p:nvSpPr>
          <p:cNvPr id="5" name="object 5"/>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16</a:t>
            </a:fld>
            <a:endParaRPr dirty="0"/>
          </a:p>
        </p:txBody>
      </p:sp>
    </p:spTree>
    <p:extLst>
      <p:ext uri="{BB962C8B-B14F-4D97-AF65-F5344CB8AC3E}">
        <p14:creationId xmlns:p14="http://schemas.microsoft.com/office/powerpoint/2010/main" val="3812824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183005" y="1642725"/>
            <a:ext cx="8202295" cy="4349909"/>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moniteur, se situe face au patient et tient dans chaque main un ballon en suspend à hauteur d’épaule. Il lâche l’un ou l’autre ballon et le patient doit s’en saisir avant qu’il ne </a:t>
            </a:r>
            <a:r>
              <a:rPr lang="fr-FR" dirty="0">
                <a:latin typeface="Times New Roman"/>
                <a:cs typeface="Times New Roman"/>
              </a:rPr>
              <a:t>touche le sol. Le patient doit pouvoir attraper un ballon après 1 ou 2 tentatives.</a:t>
            </a: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sz="1800" dirty="0">
                <a:latin typeface="Times New Roman"/>
                <a:cs typeface="Times New Roman"/>
              </a:rPr>
              <a:t>Baisser la hauteur de lâcher des ballons afin d’accélérer leur chute.</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Diminuer le volume des ballons. Accessoirement lâcher ces ballons de plus haut.</a:t>
            </a:r>
            <a:endParaRPr sz="1800" dirty="0">
              <a:latin typeface="Times New Roman"/>
              <a:cs typeface="Times New Roman"/>
            </a:endParaRP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sz="1800" spc="-60" dirty="0" err="1">
                <a:latin typeface="Times New Roman"/>
                <a:cs typeface="Times New Roman"/>
              </a:rPr>
              <a:t>T</a:t>
            </a:r>
            <a:r>
              <a:rPr sz="1800" dirty="0" err="1">
                <a:latin typeface="Times New Roman"/>
                <a:cs typeface="Times New Roman"/>
              </a:rPr>
              <a:t>ravaill</a:t>
            </a:r>
            <a:r>
              <a:rPr sz="1800" spc="5" dirty="0" err="1">
                <a:latin typeface="Times New Roman"/>
                <a:cs typeface="Times New Roman"/>
              </a:rPr>
              <a:t>e</a:t>
            </a:r>
            <a:r>
              <a:rPr sz="1800" dirty="0" err="1">
                <a:latin typeface="Times New Roman"/>
                <a:cs typeface="Times New Roman"/>
              </a:rPr>
              <a:t>r</a:t>
            </a:r>
            <a:r>
              <a:rPr sz="1800" spc="-25" dirty="0">
                <a:latin typeface="Times New Roman"/>
                <a:cs typeface="Times New Roman"/>
              </a:rPr>
              <a:t> </a:t>
            </a:r>
            <a:r>
              <a:rPr sz="1800" dirty="0">
                <a:latin typeface="Times New Roman"/>
                <a:cs typeface="Times New Roman"/>
              </a:rPr>
              <a:t>l</a:t>
            </a:r>
            <a:r>
              <a:rPr lang="fr-FR" sz="1800" dirty="0">
                <a:latin typeface="Times New Roman"/>
                <a:cs typeface="Times New Roman"/>
              </a:rPr>
              <a:t>e temps de réaction en essayant d’attraper le ballon le plus vite possible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Des ballons de baudruche.</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Réaction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17</a:t>
            </a:fld>
            <a:endParaRPr dirty="0"/>
          </a:p>
        </p:txBody>
      </p:sp>
      <p:sp>
        <p:nvSpPr>
          <p:cNvPr id="4" name="object 4"/>
          <p:cNvSpPr txBox="1"/>
          <p:nvPr/>
        </p:nvSpPr>
        <p:spPr>
          <a:xfrm>
            <a:off x="6718300" y="285507"/>
            <a:ext cx="2795904" cy="615553"/>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e fruit mûr</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352730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493222"/>
            <a:ext cx="8202295" cy="4955203"/>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se place devant le T et lance une balle vers la porte ouverte. A chaque tentative réussie, le patient récupère sa balle puis effectue le lancer suivant après avoir reculé d’un pas vers le mur frontal. La balle doit être lancée par-dessus l’épaule.</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Le patient  lance la balle vers un mur latéral et tente de viser la porte en trouvant le bon angle de trajectoire</a:t>
            </a:r>
            <a:r>
              <a:rPr lang="fr-FR" sz="1800" dirty="0">
                <a:latin typeface="Times New Roman"/>
                <a:cs typeface="Times New Roman"/>
              </a:rPr>
              <a:t>.</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sz="1800" dirty="0">
                <a:latin typeface="Times New Roman"/>
                <a:cs typeface="Times New Roman"/>
              </a:rPr>
              <a:t>La balle peut être remplacée par un frisbee. Le patient lance du revers en se plaçant de côté et en s’éloignant de plus en plus de la porte.</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Améliorer son orientation par rapport à un objet dans l’espace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Balles en mousse,  f</a:t>
            </a:r>
            <a:r>
              <a:rPr lang="fr-FR" dirty="0">
                <a:latin typeface="Times New Roman"/>
                <a:cs typeface="Times New Roman"/>
              </a:rPr>
              <a:t>risbees en mousse.</a:t>
            </a:r>
            <a:endParaRPr sz="1800" dirty="0">
              <a:latin typeface="Times New Roman"/>
              <a:cs typeface="Times New Roman"/>
            </a:endParaRP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ea typeface="+mn-ea"/>
              </a:rPr>
              <a:t>Différenciation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18</a:t>
            </a:fld>
            <a:endParaRPr dirty="0"/>
          </a:p>
        </p:txBody>
      </p:sp>
      <p:sp>
        <p:nvSpPr>
          <p:cNvPr id="4" name="object 4"/>
          <p:cNvSpPr txBox="1"/>
          <p:nvPr/>
        </p:nvSpPr>
        <p:spPr>
          <a:xfrm>
            <a:off x="7275195" y="285507"/>
            <a:ext cx="2567305" cy="615553"/>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a porte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42105453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890514"/>
            <a:ext cx="8202295" cy="3795911"/>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marche en équilibre le long de la ligne médiane. Il doit garder en permanence un pied devant l’autre. Plus le patient tient longtemps en équilibre, plus l’exercice est réussi.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Faire changer de direction le patient sur les lignes du carré de service. </a:t>
            </a: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pc="-60" dirty="0">
                <a:latin typeface="Times New Roman"/>
                <a:cs typeface="Times New Roman"/>
              </a:rPr>
              <a:t>Conserver l’équilibre tout en réalisant un geste particulier avec le bas du corps.</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Equilibre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19</a:t>
            </a:fld>
            <a:endParaRPr dirty="0"/>
          </a:p>
        </p:txBody>
      </p:sp>
      <p:sp>
        <p:nvSpPr>
          <p:cNvPr id="4" name="object 4"/>
          <p:cNvSpPr txBox="1"/>
          <p:nvPr/>
        </p:nvSpPr>
        <p:spPr>
          <a:xfrm>
            <a:off x="6642101" y="285507"/>
            <a:ext cx="2971799"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L’équilibriste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454450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541621"/>
            <a:ext cx="8202295" cy="4678204"/>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moniteur tient une raquette suspendue entre ses deux doigts par l’extrémité du manche</a:t>
            </a:r>
            <a:r>
              <a:rPr sz="1800" dirty="0">
                <a:latin typeface="Times New Roman"/>
                <a:cs typeface="Times New Roman"/>
              </a:rPr>
              <a:t>.</a:t>
            </a:r>
            <a:r>
              <a:rPr lang="fr-FR" sz="1800" dirty="0">
                <a:latin typeface="Times New Roman"/>
                <a:cs typeface="Times New Roman"/>
              </a:rPr>
              <a:t> Le patient approche sa main à quelques centimètres du manche entre le tamis et le grip. Le moniteur lâche la raquette et le patient doit l’attraper avant qu’elle ne touche le sol.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sz="1800" dirty="0">
                <a:latin typeface="Times New Roman"/>
                <a:cs typeface="Times New Roman"/>
              </a:rPr>
              <a:t>Essayer d’attraper la raquette de plus en plus haut, donc de plus en plus vite.</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sz="1800" dirty="0">
                <a:latin typeface="Times New Roman"/>
                <a:cs typeface="Times New Roman"/>
              </a:rPr>
              <a:t>Changer de main si le patient attrape la raquette 5 fois sur 10.</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sz="1800" spc="-60" dirty="0" err="1">
                <a:latin typeface="Times New Roman"/>
                <a:cs typeface="Times New Roman"/>
              </a:rPr>
              <a:t>T</a:t>
            </a:r>
            <a:r>
              <a:rPr sz="1800" dirty="0" err="1">
                <a:latin typeface="Times New Roman"/>
                <a:cs typeface="Times New Roman"/>
              </a:rPr>
              <a:t>ravaill</a:t>
            </a:r>
            <a:r>
              <a:rPr sz="1800" spc="5" dirty="0" err="1">
                <a:latin typeface="Times New Roman"/>
                <a:cs typeface="Times New Roman"/>
              </a:rPr>
              <a:t>e</a:t>
            </a:r>
            <a:r>
              <a:rPr sz="1800" dirty="0" err="1">
                <a:latin typeface="Times New Roman"/>
                <a:cs typeface="Times New Roman"/>
              </a:rPr>
              <a:t>r</a:t>
            </a:r>
            <a:r>
              <a:rPr sz="1800" spc="-25" dirty="0">
                <a:latin typeface="Times New Roman"/>
                <a:cs typeface="Times New Roman"/>
              </a:rPr>
              <a:t> </a:t>
            </a:r>
            <a:r>
              <a:rPr sz="1800" dirty="0">
                <a:latin typeface="Times New Roman"/>
                <a:cs typeface="Times New Roman"/>
              </a:rPr>
              <a:t>l</a:t>
            </a:r>
            <a:r>
              <a:rPr lang="fr-FR" sz="1800" dirty="0">
                <a:latin typeface="Times New Roman"/>
                <a:cs typeface="Times New Roman"/>
              </a:rPr>
              <a:t>e temps de réaction en essayant d’attraper le manche le plus vite possible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Raquette.</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Réaction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2</a:t>
            </a:fld>
            <a:endParaRPr dirty="0"/>
          </a:p>
        </p:txBody>
      </p:sp>
      <p:sp>
        <p:nvSpPr>
          <p:cNvPr id="4" name="object 4"/>
          <p:cNvSpPr txBox="1"/>
          <p:nvPr/>
        </p:nvSpPr>
        <p:spPr>
          <a:xfrm>
            <a:off x="7303769" y="285507"/>
            <a:ext cx="2286635" cy="615553"/>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a pince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1739525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683841"/>
            <a:ext cx="8202295" cy="4154984"/>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solidFill>
                  <a:schemeClr val="bg1">
                    <a:lumMod val="95000"/>
                  </a:schemeClr>
                </a:solidFill>
                <a:latin typeface="Times New Roman"/>
                <a:cs typeface="Times New Roman"/>
              </a:rPr>
              <a:t>Action</a:t>
            </a:r>
            <a:endParaRPr sz="1800" dirty="0">
              <a:solidFill>
                <a:schemeClr val="bg1">
                  <a:lumMod val="95000"/>
                </a:schemeClr>
              </a:solidFill>
              <a:latin typeface="Times New Roman"/>
              <a:cs typeface="Times New Roman"/>
            </a:endParaRPr>
          </a:p>
          <a:p>
            <a:pPr marL="12700" marR="5080" lvl="1" algn="just">
              <a:spcBef>
                <a:spcPts val="430"/>
              </a:spcBef>
            </a:pPr>
            <a:r>
              <a:rPr lang="fr-FR" dirty="0">
                <a:solidFill>
                  <a:schemeClr val="bg1">
                    <a:lumMod val="95000"/>
                  </a:schemeClr>
                </a:solidFill>
                <a:latin typeface="Times New Roman"/>
                <a:cs typeface="Times New Roman"/>
              </a:rPr>
              <a:t>Le moniteur, placé à une distance de un à deux mètres du patient, jette un morceau de tissu léger en l’air. Dès que le tissu est lâché, le patient, après avoir tourné sur lui-même à 360°, doit tenter de le récupérer avant qu’il ne tombe complètement au sol. </a:t>
            </a:r>
          </a:p>
          <a:p>
            <a:pPr marL="12700" marR="5080" lvl="1" algn="just">
              <a:spcBef>
                <a:spcPts val="430"/>
              </a:spcBef>
            </a:pPr>
            <a:endParaRPr lang="fr-FR" dirty="0">
              <a:solidFill>
                <a:schemeClr val="bg1">
                  <a:lumMod val="95000"/>
                </a:schemeClr>
              </a:solidFill>
              <a:latin typeface="Times New Roman"/>
              <a:cs typeface="Times New Roman"/>
            </a:endParaRPr>
          </a:p>
          <a:p>
            <a:pPr marL="12700" algn="just">
              <a:lnSpc>
                <a:spcPct val="100000"/>
              </a:lnSpc>
              <a:tabLst>
                <a:tab pos="339090" algn="l"/>
              </a:tabLst>
            </a:pPr>
            <a:r>
              <a:rPr sz="1800" b="1" u="heavy" dirty="0">
                <a:solidFill>
                  <a:schemeClr val="bg1">
                    <a:lumMod val="95000"/>
                  </a:schemeClr>
                </a:solidFill>
                <a:latin typeface="Times New Roman"/>
                <a:cs typeface="Times New Roman"/>
              </a:rPr>
              <a:t>Evolutions</a:t>
            </a:r>
            <a:endParaRPr lang="fr-FR" dirty="0">
              <a:solidFill>
                <a:schemeClr val="bg1">
                  <a:lumMod val="95000"/>
                </a:schemeClr>
              </a:solidFill>
              <a:latin typeface="Times New Roman"/>
              <a:cs typeface="Times New Roman"/>
            </a:endParaRPr>
          </a:p>
          <a:p>
            <a:pPr marL="12700" algn="just">
              <a:lnSpc>
                <a:spcPct val="100000"/>
              </a:lnSpc>
              <a:tabLst>
                <a:tab pos="339090" algn="l"/>
              </a:tabLst>
            </a:pPr>
            <a:r>
              <a:rPr lang="fr-FR" dirty="0">
                <a:solidFill>
                  <a:schemeClr val="bg1">
                    <a:lumMod val="95000"/>
                  </a:schemeClr>
                </a:solidFill>
                <a:latin typeface="Times New Roman"/>
                <a:cs typeface="Times New Roman"/>
              </a:rPr>
              <a:t>Après 5 tentatives réalisées dans le sens des aiguilles d’une montre, réaliser un enchaînement de 5 tentatives dans le sens inverse.</a:t>
            </a:r>
          </a:p>
          <a:p>
            <a:pPr lvl="1">
              <a:lnSpc>
                <a:spcPct val="100000"/>
              </a:lnSpc>
              <a:spcBef>
                <a:spcPts val="34"/>
              </a:spcBef>
              <a:buFont typeface="Arial"/>
              <a:buChar char="–"/>
            </a:pPr>
            <a:endParaRPr dirty="0">
              <a:solidFill>
                <a:schemeClr val="bg1">
                  <a:lumMod val="95000"/>
                </a:schemeClr>
              </a:solidFill>
              <a:latin typeface="Times New Roman"/>
              <a:cs typeface="Times New Roman"/>
            </a:endParaRPr>
          </a:p>
          <a:p>
            <a:pPr marL="12700" algn="just">
              <a:lnSpc>
                <a:spcPct val="100000"/>
              </a:lnSpc>
              <a:tabLst>
                <a:tab pos="404495" algn="l"/>
              </a:tabLst>
            </a:pPr>
            <a:r>
              <a:rPr sz="1800" b="1" u="heavy" dirty="0">
                <a:solidFill>
                  <a:schemeClr val="bg1">
                    <a:lumMod val="95000"/>
                  </a:schemeClr>
                </a:solidFill>
                <a:latin typeface="Times New Roman"/>
                <a:cs typeface="Times New Roman"/>
              </a:rPr>
              <a:t>Obje</a:t>
            </a:r>
            <a:r>
              <a:rPr sz="1800" b="1" u="heavy" spc="5" dirty="0">
                <a:solidFill>
                  <a:schemeClr val="bg1">
                    <a:lumMod val="95000"/>
                  </a:schemeClr>
                </a:solidFill>
                <a:latin typeface="Times New Roman"/>
                <a:cs typeface="Times New Roman"/>
              </a:rPr>
              <a:t>c</a:t>
            </a:r>
            <a:r>
              <a:rPr sz="1800" b="1" u="heavy" dirty="0">
                <a:solidFill>
                  <a:schemeClr val="bg1">
                    <a:lumMod val="95000"/>
                  </a:schemeClr>
                </a:solidFill>
                <a:latin typeface="Times New Roman"/>
                <a:cs typeface="Times New Roman"/>
              </a:rPr>
              <a:t>tif</a:t>
            </a:r>
            <a:r>
              <a:rPr sz="1800" b="1" u="heavy" spc="-10" dirty="0">
                <a:solidFill>
                  <a:schemeClr val="bg1">
                    <a:lumMod val="95000"/>
                  </a:schemeClr>
                </a:solidFill>
                <a:latin typeface="Times New Roman"/>
                <a:cs typeface="Times New Roman"/>
              </a:rPr>
              <a:t> </a:t>
            </a:r>
            <a:r>
              <a:rPr sz="1800" b="1" u="heavy" dirty="0">
                <a:solidFill>
                  <a:schemeClr val="bg1">
                    <a:lumMod val="95000"/>
                  </a:schemeClr>
                </a:solidFill>
                <a:latin typeface="Times New Roman"/>
                <a:cs typeface="Times New Roman"/>
              </a:rPr>
              <a:t>pédagogi</a:t>
            </a:r>
            <a:r>
              <a:rPr sz="1800" b="1" u="heavy" spc="-10" dirty="0">
                <a:solidFill>
                  <a:schemeClr val="bg1">
                    <a:lumMod val="95000"/>
                  </a:schemeClr>
                </a:solidFill>
                <a:latin typeface="Times New Roman"/>
                <a:cs typeface="Times New Roman"/>
              </a:rPr>
              <a:t>q</a:t>
            </a:r>
            <a:r>
              <a:rPr sz="1800" b="1" u="heavy" dirty="0">
                <a:solidFill>
                  <a:schemeClr val="bg1">
                    <a:lumMod val="95000"/>
                  </a:schemeClr>
                </a:solidFill>
                <a:latin typeface="Times New Roman"/>
                <a:cs typeface="Times New Roman"/>
              </a:rPr>
              <a:t>ue</a:t>
            </a:r>
            <a:endParaRPr sz="1800" dirty="0">
              <a:solidFill>
                <a:schemeClr val="bg1">
                  <a:lumMod val="95000"/>
                </a:schemeClr>
              </a:solidFill>
              <a:latin typeface="Times New Roman"/>
              <a:cs typeface="Times New Roman"/>
            </a:endParaRPr>
          </a:p>
          <a:p>
            <a:pPr marL="12700" algn="just">
              <a:lnSpc>
                <a:spcPct val="100000"/>
              </a:lnSpc>
              <a:spcBef>
                <a:spcPts val="434"/>
              </a:spcBef>
            </a:pPr>
            <a:r>
              <a:rPr lang="fr-FR" sz="1800" spc="-60" dirty="0">
                <a:solidFill>
                  <a:schemeClr val="bg1">
                    <a:lumMod val="95000"/>
                  </a:schemeClr>
                </a:solidFill>
                <a:latin typeface="Times New Roman"/>
                <a:cs typeface="Times New Roman"/>
              </a:rPr>
              <a:t>Bien orienter son corps tout en conservant un bon niveau de précision.</a:t>
            </a:r>
            <a:endParaRPr sz="1800" dirty="0">
              <a:solidFill>
                <a:schemeClr val="bg1">
                  <a:lumMod val="95000"/>
                </a:schemeClr>
              </a:solidFill>
              <a:latin typeface="Times New Roman"/>
              <a:cs typeface="Times New Roman"/>
            </a:endParaRPr>
          </a:p>
          <a:p>
            <a:pPr>
              <a:lnSpc>
                <a:spcPct val="100000"/>
              </a:lnSpc>
              <a:spcBef>
                <a:spcPts val="34"/>
              </a:spcBef>
            </a:pPr>
            <a:endParaRPr sz="2600" dirty="0">
              <a:solidFill>
                <a:schemeClr val="bg1">
                  <a:lumMod val="95000"/>
                </a:schemeClr>
              </a:solidFill>
              <a:latin typeface="Times New Roman"/>
              <a:cs typeface="Times New Roman"/>
            </a:endParaRPr>
          </a:p>
          <a:p>
            <a:pPr marL="12700" algn="just">
              <a:lnSpc>
                <a:spcPct val="100000"/>
              </a:lnSpc>
              <a:tabLst>
                <a:tab pos="404495" algn="l"/>
              </a:tabLst>
            </a:pPr>
            <a:r>
              <a:rPr sz="1800" b="1" u="heavy" dirty="0" err="1">
                <a:solidFill>
                  <a:schemeClr val="bg1">
                    <a:lumMod val="95000"/>
                  </a:schemeClr>
                </a:solidFill>
                <a:latin typeface="Times New Roman"/>
                <a:cs typeface="Times New Roman"/>
              </a:rPr>
              <a:t>Maté</a:t>
            </a:r>
            <a:r>
              <a:rPr sz="1800" b="1" u="heavy" spc="5" dirty="0" err="1">
                <a:solidFill>
                  <a:schemeClr val="bg1">
                    <a:lumMod val="95000"/>
                  </a:schemeClr>
                </a:solidFill>
                <a:latin typeface="Times New Roman"/>
                <a:cs typeface="Times New Roman"/>
              </a:rPr>
              <a:t>r</a:t>
            </a:r>
            <a:r>
              <a:rPr sz="1800" b="1" u="heavy" dirty="0" err="1">
                <a:solidFill>
                  <a:schemeClr val="bg1">
                    <a:lumMod val="95000"/>
                  </a:schemeClr>
                </a:solidFill>
                <a:latin typeface="Times New Roman"/>
                <a:cs typeface="Times New Roman"/>
              </a:rPr>
              <a:t>i</a:t>
            </a:r>
            <a:r>
              <a:rPr sz="1800" b="1" u="heavy" spc="5" dirty="0" err="1">
                <a:solidFill>
                  <a:schemeClr val="bg1">
                    <a:lumMod val="95000"/>
                  </a:schemeClr>
                </a:solidFill>
                <a:latin typeface="Times New Roman"/>
                <a:cs typeface="Times New Roman"/>
              </a:rPr>
              <a:t>e</a:t>
            </a:r>
            <a:r>
              <a:rPr sz="1800" b="1" u="heavy" dirty="0" err="1">
                <a:solidFill>
                  <a:schemeClr val="bg1">
                    <a:lumMod val="95000"/>
                  </a:schemeClr>
                </a:solidFill>
                <a:latin typeface="Times New Roman"/>
                <a:cs typeface="Times New Roman"/>
              </a:rPr>
              <a:t>l</a:t>
            </a:r>
            <a:endParaRPr lang="fr-FR" sz="1800" b="1" u="heavy" dirty="0">
              <a:solidFill>
                <a:schemeClr val="bg1">
                  <a:lumMod val="95000"/>
                </a:schemeClr>
              </a:solidFill>
              <a:latin typeface="Times New Roman"/>
              <a:cs typeface="Times New Roman"/>
            </a:endParaRPr>
          </a:p>
          <a:p>
            <a:pPr marL="12700" algn="just">
              <a:lnSpc>
                <a:spcPct val="100000"/>
              </a:lnSpc>
              <a:tabLst>
                <a:tab pos="404495" algn="l"/>
              </a:tabLst>
            </a:pPr>
            <a:r>
              <a:rPr lang="fr-FR" dirty="0">
                <a:solidFill>
                  <a:schemeClr val="bg1">
                    <a:lumMod val="95000"/>
                  </a:schemeClr>
                </a:solidFill>
                <a:latin typeface="Times New Roman"/>
                <a:cs typeface="Times New Roman"/>
              </a:rPr>
              <a:t>Un morceau de tissu léger.</a:t>
            </a:r>
            <a:endParaRPr dirty="0">
              <a:solidFill>
                <a:schemeClr val="bg1">
                  <a:lumMod val="95000"/>
                </a:schemeClr>
              </a:solidFill>
              <a:latin typeface="Times New Roman"/>
              <a:cs typeface="Times New Roman"/>
            </a:endParaRP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solidFill>
                  <a:schemeClr val="bg1">
                    <a:lumMod val="95000"/>
                  </a:schemeClr>
                </a:solidFill>
                <a:ea typeface="+mn-ea"/>
              </a:rPr>
              <a:t>Orientation</a:t>
            </a:r>
            <a:endParaRPr b="1" kern="1200" spc="85" dirty="0">
              <a:solidFill>
                <a:schemeClr val="bg1">
                  <a:lumMod val="95000"/>
                </a:schemeClr>
              </a:solidFill>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20</a:t>
            </a:fld>
            <a:endParaRPr dirty="0"/>
          </a:p>
        </p:txBody>
      </p:sp>
      <p:sp>
        <p:nvSpPr>
          <p:cNvPr id="4" name="object 4"/>
          <p:cNvSpPr txBox="1"/>
          <p:nvPr/>
        </p:nvSpPr>
        <p:spPr>
          <a:xfrm>
            <a:off x="7427595" y="285507"/>
            <a:ext cx="2414905" cy="615553"/>
          </a:xfrm>
          <a:prstGeom prst="rect">
            <a:avLst/>
          </a:prstGeom>
        </p:spPr>
        <p:txBody>
          <a:bodyPr vert="horz" wrap="square" lIns="0" tIns="0" rIns="0" bIns="0" rtlCol="0">
            <a:spAutoFit/>
          </a:bodyPr>
          <a:lstStyle/>
          <a:p>
            <a:pPr marL="12700">
              <a:lnSpc>
                <a:spcPct val="100000"/>
              </a:lnSpc>
            </a:pPr>
            <a:r>
              <a:rPr lang="fr-FR" sz="4000" spc="85" dirty="0">
                <a:solidFill>
                  <a:schemeClr val="bg1">
                    <a:lumMod val="95000"/>
                  </a:schemeClr>
                </a:solidFill>
                <a:latin typeface="Arial"/>
                <a:cs typeface="Arial"/>
              </a:rPr>
              <a:t>La toupie</a:t>
            </a:r>
            <a:endParaRPr sz="4000" dirty="0">
              <a:solidFill>
                <a:schemeClr val="bg1">
                  <a:lumMod val="95000"/>
                </a:schemeClr>
              </a:solidFill>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8" name="Émoticône 7"/>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solidFill>
                <a:schemeClr val="bg1">
                  <a:lumMod val="95000"/>
                </a:schemeClr>
              </a:solidFill>
            </a:endParaRPr>
          </a:p>
        </p:txBody>
      </p:sp>
    </p:spTree>
    <p:extLst>
      <p:ext uri="{BB962C8B-B14F-4D97-AF65-F5344CB8AC3E}">
        <p14:creationId xmlns:p14="http://schemas.microsoft.com/office/powerpoint/2010/main" val="1401091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466830"/>
            <a:ext cx="8202295" cy="4903907"/>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place son pied droit sur un ballon posé au sol. Il saute sur le côté de manière à se réceptionner sur son pied droit et place son pied gauche sur le ballon. Le ballon ne doit pas bouger. Le patient effectue le même mouvement du côté gauche puis enchaine une série de sauts au coup par coup.</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Accélérer le rythme.</a:t>
            </a:r>
          </a:p>
          <a:p>
            <a:pPr marL="298450" indent="-285750" algn="just">
              <a:lnSpc>
                <a:spcPct val="100000"/>
              </a:lnSpc>
              <a:buFont typeface="Arial" panose="020B0604020202020204" pitchFamily="34" charset="0"/>
              <a:buChar char="•"/>
              <a:tabLst>
                <a:tab pos="339090" algn="l"/>
              </a:tabLst>
            </a:pPr>
            <a:r>
              <a:rPr lang="fr-FR" sz="1800" dirty="0">
                <a:latin typeface="Times New Roman"/>
                <a:cs typeface="Times New Roman"/>
              </a:rPr>
              <a:t>Démarrer avec pied gauche posé sur le ballon.</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Enchainer les sauts en continu.</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Assimiler la notion de rythme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Ballons paille, de volley ou de basket.</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Rythme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21</a:t>
            </a:fld>
            <a:endParaRPr dirty="0"/>
          </a:p>
        </p:txBody>
      </p:sp>
      <p:sp>
        <p:nvSpPr>
          <p:cNvPr id="4" name="object 4"/>
          <p:cNvSpPr txBox="1"/>
          <p:nvPr/>
        </p:nvSpPr>
        <p:spPr>
          <a:xfrm>
            <a:off x="6208395" y="285507"/>
            <a:ext cx="3786505"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saute ballon</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918700" y="428625"/>
            <a:ext cx="304800" cy="304800"/>
          </a:xfrm>
          <a:prstGeom prst="rect">
            <a:avLst/>
          </a:prstGeom>
          <a:noFill/>
          <a:ln>
            <a:noFill/>
          </a:ln>
        </p:spPr>
      </p:pic>
      <p:sp>
        <p:nvSpPr>
          <p:cNvPr id="8" name="Émoticône 7"/>
          <p:cNvSpPr/>
          <p:nvPr/>
        </p:nvSpPr>
        <p:spPr>
          <a:xfrm>
            <a:off x="102997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7695387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183005" y="1742420"/>
            <a:ext cx="8202295" cy="4401205"/>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se déplace avec une balle de squash sur le tamis et ne doit pas la laisser tomber sur un parcours de 10 mètres. La raquette est tenue d’une seule main. Si la balle tombe, le patient refait le parcours.</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Effectuer le même parcours avec une balle en mousse, plus volumineuse.</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Changer de main.</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Développement de la proprioception et du contrôle de la raquette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Raquette, balles de squash et en mousse.</a:t>
            </a: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Coordination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22</a:t>
            </a:fld>
            <a:endParaRPr dirty="0"/>
          </a:p>
        </p:txBody>
      </p:sp>
      <p:sp>
        <p:nvSpPr>
          <p:cNvPr id="4" name="object 4"/>
          <p:cNvSpPr txBox="1"/>
          <p:nvPr/>
        </p:nvSpPr>
        <p:spPr>
          <a:xfrm>
            <a:off x="7122795" y="285507"/>
            <a:ext cx="2414905"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crêpier</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49440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841500" y="3171825"/>
            <a:ext cx="7010400" cy="984885"/>
          </a:xfrm>
          <a:prstGeom prst="rect">
            <a:avLst/>
          </a:prstGeom>
        </p:spPr>
        <p:txBody>
          <a:bodyPr vert="horz" wrap="square" lIns="0" tIns="0" rIns="0" bIns="0" rtlCol="0">
            <a:spAutoFit/>
          </a:bodyPr>
          <a:lstStyle/>
          <a:p>
            <a:pPr marL="12700">
              <a:lnSpc>
                <a:spcPct val="100000"/>
              </a:lnSpc>
              <a:tabLst>
                <a:tab pos="534035" algn="l"/>
              </a:tabLst>
            </a:pPr>
            <a:r>
              <a:rPr lang="fr-FR" sz="3200" b="1" spc="-165" dirty="0">
                <a:latin typeface="Arial"/>
                <a:cs typeface="Arial"/>
              </a:rPr>
              <a:t>Habiletés motrices</a:t>
            </a:r>
          </a:p>
          <a:p>
            <a:pPr marL="12700">
              <a:lnSpc>
                <a:spcPct val="100000"/>
              </a:lnSpc>
              <a:tabLst>
                <a:tab pos="534035" algn="l"/>
              </a:tabLst>
            </a:pPr>
            <a:r>
              <a:rPr lang="fr-FR" sz="3200" b="1" spc="-165" dirty="0">
                <a:latin typeface="Arial"/>
                <a:cs typeface="Arial"/>
              </a:rPr>
              <a:t>Séance 4</a:t>
            </a:r>
            <a:endParaRPr lang="fr-FR" sz="3200" dirty="0">
              <a:latin typeface="Arial"/>
              <a:cs typeface="Arial"/>
            </a:endParaRPr>
          </a:p>
        </p:txBody>
      </p:sp>
      <p:sp>
        <p:nvSpPr>
          <p:cNvPr id="5" name="object 5"/>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23</a:t>
            </a:fld>
            <a:endParaRPr dirty="0"/>
          </a:p>
        </p:txBody>
      </p:sp>
    </p:spTree>
    <p:extLst>
      <p:ext uri="{BB962C8B-B14F-4D97-AF65-F5344CB8AC3E}">
        <p14:creationId xmlns:p14="http://schemas.microsoft.com/office/powerpoint/2010/main" val="316349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516717"/>
            <a:ext cx="8202295" cy="4626908"/>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solidFill>
                  <a:schemeClr val="bg1">
                    <a:lumMod val="95000"/>
                  </a:schemeClr>
                </a:solidFill>
                <a:latin typeface="Times New Roman"/>
                <a:cs typeface="Times New Roman"/>
              </a:rPr>
              <a:t>Action</a:t>
            </a:r>
            <a:endParaRPr sz="1800" dirty="0">
              <a:solidFill>
                <a:schemeClr val="bg1">
                  <a:lumMod val="95000"/>
                </a:schemeClr>
              </a:solidFill>
              <a:latin typeface="Times New Roman"/>
              <a:cs typeface="Times New Roman"/>
            </a:endParaRPr>
          </a:p>
          <a:p>
            <a:pPr marL="12700" marR="5080" algn="just">
              <a:lnSpc>
                <a:spcPct val="100000"/>
              </a:lnSpc>
              <a:spcBef>
                <a:spcPts val="430"/>
              </a:spcBef>
            </a:pPr>
            <a:r>
              <a:rPr lang="fr-FR" sz="1800" dirty="0">
                <a:solidFill>
                  <a:schemeClr val="bg1">
                    <a:lumMod val="95000"/>
                  </a:schemeClr>
                </a:solidFill>
                <a:latin typeface="Times New Roman"/>
                <a:cs typeface="Times New Roman"/>
              </a:rPr>
              <a:t>Le patient place ses pieds de part et d’autre d’un petit ballon en plastique en le serrant. Il saute avec le ballon puis le lâche devant lui afin de pouvoir s’en saisir avec les deux mains</a:t>
            </a:r>
            <a:r>
              <a:rPr lang="fr-FR" dirty="0">
                <a:solidFill>
                  <a:schemeClr val="bg1">
                    <a:lumMod val="95000"/>
                  </a:schemeClr>
                </a:solidFill>
                <a:latin typeface="Times New Roman"/>
                <a:cs typeface="Times New Roman"/>
              </a:rPr>
              <a:t>. Il doit réaliser 5 tentatives d’affilée.</a:t>
            </a:r>
          </a:p>
          <a:p>
            <a:pPr>
              <a:lnSpc>
                <a:spcPct val="100000"/>
              </a:lnSpc>
              <a:spcBef>
                <a:spcPts val="34"/>
              </a:spcBef>
            </a:pPr>
            <a:endParaRPr sz="2600" dirty="0">
              <a:solidFill>
                <a:schemeClr val="bg1">
                  <a:lumMod val="95000"/>
                </a:schemeClr>
              </a:solidFill>
              <a:latin typeface="Times New Roman"/>
              <a:cs typeface="Times New Roman"/>
            </a:endParaRPr>
          </a:p>
          <a:p>
            <a:pPr marL="12700" algn="just">
              <a:lnSpc>
                <a:spcPct val="100000"/>
              </a:lnSpc>
              <a:tabLst>
                <a:tab pos="339090" algn="l"/>
              </a:tabLst>
            </a:pPr>
            <a:r>
              <a:rPr sz="1800" b="1" u="heavy" dirty="0">
                <a:solidFill>
                  <a:schemeClr val="bg1">
                    <a:lumMod val="95000"/>
                  </a:schemeClr>
                </a:solidFill>
                <a:latin typeface="Times New Roman"/>
                <a:cs typeface="Times New Roman"/>
              </a:rPr>
              <a:t>Evolutions</a:t>
            </a:r>
            <a:endParaRPr lang="fr-FR" dirty="0">
              <a:solidFill>
                <a:schemeClr val="bg1">
                  <a:lumMod val="95000"/>
                </a:schemeClr>
              </a:solidFill>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solidFill>
                  <a:schemeClr val="bg1">
                    <a:lumMod val="95000"/>
                  </a:schemeClr>
                </a:solidFill>
                <a:latin typeface="Times New Roman"/>
                <a:cs typeface="Times New Roman"/>
              </a:rPr>
              <a:t>Remplacer les ballons par des balles de tennis. </a:t>
            </a:r>
          </a:p>
          <a:p>
            <a:pPr marL="298450" indent="-285750" algn="just">
              <a:lnSpc>
                <a:spcPct val="100000"/>
              </a:lnSpc>
              <a:buFont typeface="Arial" panose="020B0604020202020204" pitchFamily="34" charset="0"/>
              <a:buChar char="•"/>
              <a:tabLst>
                <a:tab pos="339090" algn="l"/>
              </a:tabLst>
            </a:pPr>
            <a:r>
              <a:rPr lang="fr-FR" dirty="0">
                <a:solidFill>
                  <a:schemeClr val="bg1">
                    <a:lumMod val="95000"/>
                  </a:schemeClr>
                </a:solidFill>
                <a:latin typeface="Times New Roman"/>
                <a:cs typeface="Times New Roman"/>
              </a:rPr>
              <a:t>Lâcher le ballon derrière soi et tenter de s’en saisir des deux mains en se tournant dès réception du saut.</a:t>
            </a:r>
            <a:endParaRPr sz="1800" dirty="0">
              <a:solidFill>
                <a:schemeClr val="bg1">
                  <a:lumMod val="95000"/>
                </a:schemeClr>
              </a:solidFill>
              <a:latin typeface="Times New Roman"/>
              <a:cs typeface="Times New Roman"/>
            </a:endParaRPr>
          </a:p>
          <a:p>
            <a:pPr lvl="1">
              <a:lnSpc>
                <a:spcPct val="100000"/>
              </a:lnSpc>
              <a:spcBef>
                <a:spcPts val="34"/>
              </a:spcBef>
            </a:pPr>
            <a:endParaRPr sz="2600" dirty="0">
              <a:solidFill>
                <a:schemeClr val="bg1">
                  <a:lumMod val="95000"/>
                </a:schemeClr>
              </a:solidFill>
              <a:latin typeface="Times New Roman"/>
              <a:cs typeface="Times New Roman"/>
            </a:endParaRPr>
          </a:p>
          <a:p>
            <a:pPr marL="12700" algn="just">
              <a:lnSpc>
                <a:spcPct val="100000"/>
              </a:lnSpc>
              <a:tabLst>
                <a:tab pos="404495" algn="l"/>
              </a:tabLst>
            </a:pPr>
            <a:r>
              <a:rPr sz="1800" b="1" u="heavy" dirty="0" err="1">
                <a:solidFill>
                  <a:schemeClr val="bg1">
                    <a:lumMod val="95000"/>
                  </a:schemeClr>
                </a:solidFill>
                <a:latin typeface="Times New Roman"/>
                <a:cs typeface="Times New Roman"/>
              </a:rPr>
              <a:t>Obje</a:t>
            </a:r>
            <a:r>
              <a:rPr sz="1800" b="1" u="heavy" spc="5" dirty="0" err="1">
                <a:solidFill>
                  <a:schemeClr val="bg1">
                    <a:lumMod val="95000"/>
                  </a:schemeClr>
                </a:solidFill>
                <a:latin typeface="Times New Roman"/>
                <a:cs typeface="Times New Roman"/>
              </a:rPr>
              <a:t>c</a:t>
            </a:r>
            <a:r>
              <a:rPr sz="1800" b="1" u="heavy" dirty="0" err="1">
                <a:solidFill>
                  <a:schemeClr val="bg1">
                    <a:lumMod val="95000"/>
                  </a:schemeClr>
                </a:solidFill>
                <a:latin typeface="Times New Roman"/>
                <a:cs typeface="Times New Roman"/>
              </a:rPr>
              <a:t>tif</a:t>
            </a:r>
            <a:r>
              <a:rPr sz="1800" b="1" u="heavy" spc="-10" dirty="0">
                <a:solidFill>
                  <a:schemeClr val="bg1">
                    <a:lumMod val="95000"/>
                  </a:schemeClr>
                </a:solidFill>
                <a:latin typeface="Times New Roman"/>
                <a:cs typeface="Times New Roman"/>
              </a:rPr>
              <a:t> </a:t>
            </a:r>
            <a:r>
              <a:rPr sz="1800" b="1" u="heavy" dirty="0">
                <a:solidFill>
                  <a:schemeClr val="bg1">
                    <a:lumMod val="95000"/>
                  </a:schemeClr>
                </a:solidFill>
                <a:latin typeface="Times New Roman"/>
                <a:cs typeface="Times New Roman"/>
              </a:rPr>
              <a:t>pédagogi</a:t>
            </a:r>
            <a:r>
              <a:rPr sz="1800" b="1" u="heavy" spc="-10" dirty="0">
                <a:solidFill>
                  <a:schemeClr val="bg1">
                    <a:lumMod val="95000"/>
                  </a:schemeClr>
                </a:solidFill>
                <a:latin typeface="Times New Roman"/>
                <a:cs typeface="Times New Roman"/>
              </a:rPr>
              <a:t>q</a:t>
            </a:r>
            <a:r>
              <a:rPr sz="1800" b="1" u="heavy" dirty="0">
                <a:solidFill>
                  <a:schemeClr val="bg1">
                    <a:lumMod val="95000"/>
                  </a:schemeClr>
                </a:solidFill>
                <a:latin typeface="Times New Roman"/>
                <a:cs typeface="Times New Roman"/>
              </a:rPr>
              <a:t>ue</a:t>
            </a:r>
            <a:endParaRPr sz="1800" dirty="0">
              <a:solidFill>
                <a:schemeClr val="bg1">
                  <a:lumMod val="95000"/>
                </a:schemeClr>
              </a:solidFill>
              <a:latin typeface="Times New Roman"/>
              <a:cs typeface="Times New Roman"/>
            </a:endParaRPr>
          </a:p>
          <a:p>
            <a:pPr marL="12700" algn="just">
              <a:lnSpc>
                <a:spcPct val="100000"/>
              </a:lnSpc>
              <a:spcBef>
                <a:spcPts val="434"/>
              </a:spcBef>
            </a:pPr>
            <a:r>
              <a:rPr sz="1800" spc="-60" dirty="0" err="1">
                <a:solidFill>
                  <a:schemeClr val="bg1">
                    <a:lumMod val="95000"/>
                  </a:schemeClr>
                </a:solidFill>
                <a:latin typeface="Times New Roman"/>
                <a:cs typeface="Times New Roman"/>
              </a:rPr>
              <a:t>T</a:t>
            </a:r>
            <a:r>
              <a:rPr sz="1800" dirty="0" err="1">
                <a:solidFill>
                  <a:schemeClr val="bg1">
                    <a:lumMod val="95000"/>
                  </a:schemeClr>
                </a:solidFill>
                <a:latin typeface="Times New Roman"/>
                <a:cs typeface="Times New Roman"/>
              </a:rPr>
              <a:t>ravaill</a:t>
            </a:r>
            <a:r>
              <a:rPr sz="1800" spc="5" dirty="0" err="1">
                <a:solidFill>
                  <a:schemeClr val="bg1">
                    <a:lumMod val="95000"/>
                  </a:schemeClr>
                </a:solidFill>
                <a:latin typeface="Times New Roman"/>
                <a:cs typeface="Times New Roman"/>
              </a:rPr>
              <a:t>e</a:t>
            </a:r>
            <a:r>
              <a:rPr sz="1800" dirty="0" err="1">
                <a:solidFill>
                  <a:schemeClr val="bg1">
                    <a:lumMod val="95000"/>
                  </a:schemeClr>
                </a:solidFill>
                <a:latin typeface="Times New Roman"/>
                <a:cs typeface="Times New Roman"/>
              </a:rPr>
              <a:t>r</a:t>
            </a:r>
            <a:r>
              <a:rPr sz="1800" spc="-25" dirty="0">
                <a:solidFill>
                  <a:schemeClr val="bg1">
                    <a:lumMod val="95000"/>
                  </a:schemeClr>
                </a:solidFill>
                <a:latin typeface="Times New Roman"/>
                <a:cs typeface="Times New Roman"/>
              </a:rPr>
              <a:t> </a:t>
            </a:r>
            <a:r>
              <a:rPr sz="1800" dirty="0">
                <a:solidFill>
                  <a:schemeClr val="bg1">
                    <a:lumMod val="95000"/>
                  </a:schemeClr>
                </a:solidFill>
                <a:latin typeface="Times New Roman"/>
                <a:cs typeface="Times New Roman"/>
              </a:rPr>
              <a:t>l</a:t>
            </a:r>
            <a:r>
              <a:rPr lang="fr-FR" sz="1800" dirty="0">
                <a:solidFill>
                  <a:schemeClr val="bg1">
                    <a:lumMod val="95000"/>
                  </a:schemeClr>
                </a:solidFill>
                <a:latin typeface="Times New Roman"/>
                <a:cs typeface="Times New Roman"/>
              </a:rPr>
              <a:t>e temps de réaction en essayant d’attraper le ballon le plus vite possible</a:t>
            </a:r>
            <a:r>
              <a:rPr sz="1800" dirty="0">
                <a:solidFill>
                  <a:schemeClr val="bg1">
                    <a:lumMod val="95000"/>
                  </a:schemeClr>
                </a:solidFill>
                <a:latin typeface="Times New Roman"/>
                <a:cs typeface="Times New Roman"/>
              </a:rPr>
              <a:t>.</a:t>
            </a:r>
          </a:p>
          <a:p>
            <a:pPr>
              <a:lnSpc>
                <a:spcPct val="100000"/>
              </a:lnSpc>
              <a:spcBef>
                <a:spcPts val="34"/>
              </a:spcBef>
            </a:pPr>
            <a:endParaRPr sz="2600" dirty="0">
              <a:solidFill>
                <a:schemeClr val="bg1">
                  <a:lumMod val="95000"/>
                </a:schemeClr>
              </a:solidFill>
              <a:latin typeface="Times New Roman"/>
              <a:cs typeface="Times New Roman"/>
            </a:endParaRPr>
          </a:p>
          <a:p>
            <a:pPr marL="12700" algn="just">
              <a:lnSpc>
                <a:spcPct val="100000"/>
              </a:lnSpc>
              <a:tabLst>
                <a:tab pos="404495" algn="l"/>
              </a:tabLst>
            </a:pPr>
            <a:r>
              <a:rPr sz="1800" b="1" u="heavy" dirty="0" err="1">
                <a:solidFill>
                  <a:schemeClr val="bg1">
                    <a:lumMod val="95000"/>
                  </a:schemeClr>
                </a:solidFill>
                <a:latin typeface="Times New Roman"/>
                <a:cs typeface="Times New Roman"/>
              </a:rPr>
              <a:t>Maté</a:t>
            </a:r>
            <a:r>
              <a:rPr sz="1800" b="1" u="heavy" spc="5" dirty="0" err="1">
                <a:solidFill>
                  <a:schemeClr val="bg1">
                    <a:lumMod val="95000"/>
                  </a:schemeClr>
                </a:solidFill>
                <a:latin typeface="Times New Roman"/>
                <a:cs typeface="Times New Roman"/>
              </a:rPr>
              <a:t>r</a:t>
            </a:r>
            <a:r>
              <a:rPr sz="1800" b="1" u="heavy" dirty="0" err="1">
                <a:solidFill>
                  <a:schemeClr val="bg1">
                    <a:lumMod val="95000"/>
                  </a:schemeClr>
                </a:solidFill>
                <a:latin typeface="Times New Roman"/>
                <a:cs typeface="Times New Roman"/>
              </a:rPr>
              <a:t>i</a:t>
            </a:r>
            <a:r>
              <a:rPr sz="1800" b="1" u="heavy" spc="5" dirty="0" err="1">
                <a:solidFill>
                  <a:schemeClr val="bg1">
                    <a:lumMod val="95000"/>
                  </a:schemeClr>
                </a:solidFill>
                <a:latin typeface="Times New Roman"/>
                <a:cs typeface="Times New Roman"/>
              </a:rPr>
              <a:t>e</a:t>
            </a:r>
            <a:r>
              <a:rPr sz="1800" b="1" u="heavy" dirty="0" err="1">
                <a:solidFill>
                  <a:schemeClr val="bg1">
                    <a:lumMod val="95000"/>
                  </a:schemeClr>
                </a:solidFill>
                <a:latin typeface="Times New Roman"/>
                <a:cs typeface="Times New Roman"/>
              </a:rPr>
              <a:t>l</a:t>
            </a:r>
            <a:endParaRPr lang="fr-FR" dirty="0">
              <a:solidFill>
                <a:schemeClr val="bg1">
                  <a:lumMod val="95000"/>
                </a:schemeClr>
              </a:solidFill>
              <a:latin typeface="Times New Roman"/>
              <a:cs typeface="Times New Roman"/>
            </a:endParaRPr>
          </a:p>
          <a:p>
            <a:pPr marL="12700" algn="just">
              <a:lnSpc>
                <a:spcPct val="100000"/>
              </a:lnSpc>
              <a:tabLst>
                <a:tab pos="404495" algn="l"/>
              </a:tabLst>
            </a:pPr>
            <a:r>
              <a:rPr lang="fr-FR" sz="1800" dirty="0">
                <a:solidFill>
                  <a:schemeClr val="bg1">
                    <a:lumMod val="95000"/>
                  </a:schemeClr>
                </a:solidFill>
                <a:latin typeface="Times New Roman"/>
                <a:cs typeface="Times New Roman"/>
              </a:rPr>
              <a:t>Ballons en plastique, balles de tennis.</a:t>
            </a:r>
            <a:endParaRPr sz="1800" dirty="0">
              <a:solidFill>
                <a:schemeClr val="bg1">
                  <a:lumMod val="95000"/>
                </a:schemeClr>
              </a:solidFill>
              <a:latin typeface="Times New Roman"/>
              <a:cs typeface="Times New Roman"/>
            </a:endParaRP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solidFill>
                  <a:schemeClr val="bg1">
                    <a:lumMod val="95000"/>
                  </a:schemeClr>
                </a:solidFill>
                <a:ea typeface="+mn-ea"/>
              </a:rPr>
              <a:t>Réaction</a:t>
            </a:r>
            <a:endParaRPr kern="1200" spc="85" dirty="0">
              <a:solidFill>
                <a:schemeClr val="bg1">
                  <a:lumMod val="95000"/>
                </a:schemeClr>
              </a:solidFill>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24</a:t>
            </a:fld>
            <a:endParaRPr dirty="0"/>
          </a:p>
        </p:txBody>
      </p:sp>
      <p:sp>
        <p:nvSpPr>
          <p:cNvPr id="4" name="object 4"/>
          <p:cNvSpPr txBox="1"/>
          <p:nvPr/>
        </p:nvSpPr>
        <p:spPr>
          <a:xfrm>
            <a:off x="4127500" y="285507"/>
            <a:ext cx="5638800" cy="615553"/>
          </a:xfrm>
          <a:prstGeom prst="rect">
            <a:avLst/>
          </a:prstGeom>
        </p:spPr>
        <p:txBody>
          <a:bodyPr vert="horz" wrap="square" lIns="0" tIns="0" rIns="0" bIns="0" rtlCol="0">
            <a:spAutoFit/>
          </a:bodyPr>
          <a:lstStyle/>
          <a:p>
            <a:pPr marL="12700">
              <a:lnSpc>
                <a:spcPct val="100000"/>
              </a:lnSpc>
            </a:pPr>
            <a:r>
              <a:rPr lang="fr-FR" sz="4000" spc="85" dirty="0">
                <a:solidFill>
                  <a:schemeClr val="bg1">
                    <a:lumMod val="95000"/>
                  </a:schemeClr>
                </a:solidFill>
                <a:latin typeface="Arial"/>
                <a:cs typeface="Arial"/>
              </a:rPr>
              <a:t>Des pieds et des mains</a:t>
            </a:r>
            <a:endParaRPr sz="4000" dirty="0">
              <a:solidFill>
                <a:schemeClr val="bg1">
                  <a:lumMod val="95000"/>
                </a:schemeClr>
              </a:solidFill>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871075" y="428625"/>
            <a:ext cx="304800" cy="304800"/>
          </a:xfrm>
          <a:prstGeom prst="rect">
            <a:avLst/>
          </a:prstGeom>
          <a:noFill/>
          <a:ln>
            <a:noFill/>
          </a:ln>
        </p:spPr>
      </p:pic>
      <p:sp>
        <p:nvSpPr>
          <p:cNvPr id="8" name="Émoticône 7"/>
          <p:cNvSpPr/>
          <p:nvPr/>
        </p:nvSpPr>
        <p:spPr>
          <a:xfrm>
            <a:off x="102520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solidFill>
                <a:schemeClr val="bg1">
                  <a:lumMod val="95000"/>
                </a:schemeClr>
              </a:solidFill>
            </a:endParaRPr>
          </a:p>
        </p:txBody>
      </p:sp>
    </p:spTree>
    <p:extLst>
      <p:ext uri="{BB962C8B-B14F-4D97-AF65-F5344CB8AC3E}">
        <p14:creationId xmlns:p14="http://schemas.microsoft.com/office/powerpoint/2010/main" val="12146952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90819"/>
            <a:ext cx="8202295" cy="4124206"/>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Placer 6 cerceaux contigus et en ligne droite sur le sol. Le patient</a:t>
            </a:r>
            <a:r>
              <a:rPr lang="fr-FR" sz="1800" dirty="0">
                <a:latin typeface="Times New Roman"/>
                <a:cs typeface="Times New Roman"/>
              </a:rPr>
              <a:t> réalise 3 appuis (2 pas) dans le premier cerceau puis passe à l’autre cerceau et ainsi de suite. Les appuis sont enchainés de manière à conserver un rythme constant.</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Accélérer la fréquence des appuis et des franchissements</a:t>
            </a:r>
            <a:r>
              <a:rPr lang="fr-FR" sz="1800" dirty="0">
                <a:latin typeface="Times New Roman"/>
                <a:cs typeface="Times New Roman"/>
              </a:rPr>
              <a:t>.</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spcBef>
                <a:spcPts val="434"/>
              </a:spcBef>
            </a:pPr>
            <a:r>
              <a:rPr lang="fr-FR" dirty="0">
                <a:latin typeface="Times New Roman"/>
                <a:cs typeface="Times New Roman"/>
              </a:rPr>
              <a:t>Re</a:t>
            </a:r>
            <a:r>
              <a:rPr lang="fr-FR" spc="5" dirty="0">
                <a:latin typeface="Times New Roman"/>
                <a:cs typeface="Times New Roman"/>
              </a:rPr>
              <a:t>c</a:t>
            </a:r>
            <a:r>
              <a:rPr lang="fr-FR" dirty="0">
                <a:latin typeface="Times New Roman"/>
                <a:cs typeface="Times New Roman"/>
              </a:rPr>
              <a:t>herche</a:t>
            </a:r>
            <a:r>
              <a:rPr lang="fr-FR" spc="-10" dirty="0">
                <a:latin typeface="Times New Roman"/>
                <a:cs typeface="Times New Roman"/>
              </a:rPr>
              <a:t> </a:t>
            </a:r>
            <a:r>
              <a:rPr lang="fr-FR" dirty="0">
                <a:latin typeface="Times New Roman"/>
                <a:cs typeface="Times New Roman"/>
              </a:rPr>
              <a:t>d’appuis, équ</a:t>
            </a:r>
            <a:r>
              <a:rPr lang="fr-FR" spc="5" dirty="0">
                <a:latin typeface="Times New Roman"/>
                <a:cs typeface="Times New Roman"/>
              </a:rPr>
              <a:t>i</a:t>
            </a:r>
            <a:r>
              <a:rPr lang="fr-FR" dirty="0">
                <a:latin typeface="Times New Roman"/>
                <a:cs typeface="Times New Roman"/>
              </a:rPr>
              <a:t>l</a:t>
            </a:r>
            <a:r>
              <a:rPr lang="fr-FR" spc="5" dirty="0">
                <a:latin typeface="Times New Roman"/>
                <a:cs typeface="Times New Roman"/>
              </a:rPr>
              <a:t>i</a:t>
            </a:r>
            <a:r>
              <a:rPr lang="fr-FR" dirty="0">
                <a:latin typeface="Times New Roman"/>
                <a:cs typeface="Times New Roman"/>
              </a:rPr>
              <a:t>bre</a:t>
            </a:r>
            <a:r>
              <a:rPr lang="fr-FR" spc="-25" dirty="0">
                <a:latin typeface="Times New Roman"/>
                <a:cs typeface="Times New Roman"/>
              </a:rPr>
              <a:t> </a:t>
            </a:r>
            <a:r>
              <a:rPr lang="fr-FR" dirty="0">
                <a:latin typeface="Times New Roman"/>
                <a:cs typeface="Times New Roman"/>
              </a:rPr>
              <a:t>et</a:t>
            </a:r>
            <a:r>
              <a:rPr lang="fr-FR" spc="-5" dirty="0">
                <a:latin typeface="Times New Roman"/>
                <a:cs typeface="Times New Roman"/>
              </a:rPr>
              <a:t> </a:t>
            </a:r>
            <a:r>
              <a:rPr lang="fr-FR" dirty="0">
                <a:latin typeface="Times New Roman"/>
                <a:cs typeface="Times New Roman"/>
              </a:rPr>
              <a:t>con</a:t>
            </a:r>
            <a:r>
              <a:rPr lang="fr-FR" spc="5" dirty="0">
                <a:latin typeface="Times New Roman"/>
                <a:cs typeface="Times New Roman"/>
              </a:rPr>
              <a:t>t</a:t>
            </a:r>
            <a:r>
              <a:rPr lang="fr-FR" dirty="0">
                <a:latin typeface="Times New Roman"/>
                <a:cs typeface="Times New Roman"/>
              </a:rPr>
              <a:t>rôle</a:t>
            </a:r>
            <a:r>
              <a:rPr lang="fr-FR" spc="-10" dirty="0">
                <a:latin typeface="Times New Roman"/>
                <a:cs typeface="Times New Roman"/>
              </a:rPr>
              <a:t> </a:t>
            </a:r>
            <a:r>
              <a:rPr lang="fr-FR" dirty="0">
                <a:latin typeface="Times New Roman"/>
                <a:cs typeface="Times New Roman"/>
              </a:rPr>
              <a:t>de</a:t>
            </a:r>
            <a:r>
              <a:rPr lang="fr-FR" spc="10" dirty="0">
                <a:latin typeface="Times New Roman"/>
                <a:cs typeface="Times New Roman"/>
              </a:rPr>
              <a:t> </a:t>
            </a:r>
            <a:r>
              <a:rPr lang="fr-FR" dirty="0">
                <a:latin typeface="Times New Roman"/>
                <a:cs typeface="Times New Roman"/>
              </a:rPr>
              <a:t>la</a:t>
            </a:r>
            <a:r>
              <a:rPr lang="fr-FR" spc="-15" dirty="0">
                <a:latin typeface="Times New Roman"/>
                <a:cs typeface="Times New Roman"/>
              </a:rPr>
              <a:t> </a:t>
            </a:r>
            <a:r>
              <a:rPr lang="fr-FR" spc="-10" dirty="0">
                <a:latin typeface="Times New Roman"/>
                <a:cs typeface="Times New Roman"/>
              </a:rPr>
              <a:t>m</a:t>
            </a:r>
            <a:r>
              <a:rPr lang="fr-FR" dirty="0">
                <a:latin typeface="Times New Roman"/>
                <a:cs typeface="Times New Roman"/>
              </a:rPr>
              <a:t>obi</a:t>
            </a:r>
            <a:r>
              <a:rPr lang="fr-FR" spc="5" dirty="0">
                <a:latin typeface="Times New Roman"/>
                <a:cs typeface="Times New Roman"/>
              </a:rPr>
              <a:t>l</a:t>
            </a:r>
            <a:r>
              <a:rPr lang="fr-FR" dirty="0">
                <a:latin typeface="Times New Roman"/>
                <a:cs typeface="Times New Roman"/>
              </a:rPr>
              <a:t>i</a:t>
            </a:r>
            <a:r>
              <a:rPr lang="fr-FR" spc="5" dirty="0">
                <a:latin typeface="Times New Roman"/>
                <a:cs typeface="Times New Roman"/>
              </a:rPr>
              <a:t>té</a:t>
            </a:r>
            <a:r>
              <a:rPr lang="fr-FR" dirty="0">
                <a:latin typeface="Times New Roman"/>
                <a:cs typeface="Times New Roman"/>
              </a:rPr>
              <a:t>.</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Cerceaux.</a:t>
            </a: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ea typeface="+mn-ea"/>
              </a:rPr>
              <a:t>Différenciation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25</a:t>
            </a:fld>
            <a:endParaRPr dirty="0"/>
          </a:p>
        </p:txBody>
      </p:sp>
      <p:sp>
        <p:nvSpPr>
          <p:cNvPr id="4" name="object 4"/>
          <p:cNvSpPr txBox="1"/>
          <p:nvPr/>
        </p:nvSpPr>
        <p:spPr>
          <a:xfrm>
            <a:off x="6337300" y="285507"/>
            <a:ext cx="3505201"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Les petits pas</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8" name="Émoticône 7"/>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2322047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87842"/>
            <a:ext cx="8202295" cy="4431983"/>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lvl="1" algn="just">
              <a:spcBef>
                <a:spcPts val="430"/>
              </a:spcBef>
            </a:pPr>
            <a:r>
              <a:rPr lang="fr-FR" dirty="0">
                <a:latin typeface="Times New Roman"/>
                <a:cs typeface="Times New Roman"/>
              </a:rPr>
              <a:t>Le patient tient un ballon de basket ou de volley entre ses mains puis le lâche les bras tendus. Avant que le ballon ne rebondisse une 2</a:t>
            </a:r>
            <a:r>
              <a:rPr lang="fr-FR" baseline="30000" dirty="0">
                <a:latin typeface="Times New Roman"/>
                <a:cs typeface="Times New Roman"/>
              </a:rPr>
              <a:t>ème</a:t>
            </a:r>
            <a:r>
              <a:rPr lang="fr-FR" dirty="0">
                <a:latin typeface="Times New Roman"/>
                <a:cs typeface="Times New Roman"/>
              </a:rPr>
              <a:t> fois, le patient fait tourner sa jambe autour du ballon, de l’intérieur vers l’extérieur. A la tentative suivante, il fait tourner sa jambe autour du ballon, de l’extérieur vers l’intérieur</a:t>
            </a:r>
          </a:p>
          <a:p>
            <a:pPr marL="12700" marR="5080" lvl="1" algn="just">
              <a:spcBef>
                <a:spcPts val="430"/>
              </a:spcBef>
            </a:pPr>
            <a:endParaRPr lang="fr-FR"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Après 5 tentatives réalisées avec sa jambe gauche, réaliser un enchaînement de 5 tentatives avec la jambe droite.</a:t>
            </a:r>
          </a:p>
          <a:p>
            <a:pPr lvl="1">
              <a:lnSpc>
                <a:spcPct val="100000"/>
              </a:lnSpc>
              <a:spcBef>
                <a:spcPts val="34"/>
              </a:spcBef>
              <a:buFont typeface="Arial"/>
              <a:buChar char="–"/>
            </a:pPr>
            <a:endParaRPr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Bien orienter son corps tout en conservant un bon niveau de précision.</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tabLst>
                <a:tab pos="404495" algn="l"/>
              </a:tabLst>
            </a:pPr>
            <a:r>
              <a:rPr lang="fr-FR" spc="-60" dirty="0">
                <a:latin typeface="Times New Roman"/>
                <a:cs typeface="Times New Roman"/>
              </a:rPr>
              <a:t>Ballons de volley ou de basket.</a:t>
            </a:r>
            <a:endParaRPr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Orientation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26</a:t>
            </a:fld>
            <a:endParaRPr dirty="0"/>
          </a:p>
        </p:txBody>
      </p:sp>
      <p:sp>
        <p:nvSpPr>
          <p:cNvPr id="4" name="object 4"/>
          <p:cNvSpPr txBox="1"/>
          <p:nvPr/>
        </p:nvSpPr>
        <p:spPr>
          <a:xfrm>
            <a:off x="7584187" y="285507"/>
            <a:ext cx="2182113"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La Zizou</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18675" y="428625"/>
            <a:ext cx="304800" cy="304800"/>
          </a:xfrm>
          <a:prstGeom prst="rect">
            <a:avLst/>
          </a:prstGeom>
          <a:noFill/>
          <a:ln>
            <a:noFill/>
          </a:ln>
        </p:spPr>
      </p:pic>
      <p:sp>
        <p:nvSpPr>
          <p:cNvPr id="8" name="Émoticône 7"/>
          <p:cNvSpPr/>
          <p:nvPr/>
        </p:nvSpPr>
        <p:spPr>
          <a:xfrm>
            <a:off x="100996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9130768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641316"/>
            <a:ext cx="8202295" cy="4626908"/>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Les patients s’assoient en tailleur et forment un cercle. Devant chacun d’eux se trouve un gobelet posé à l’envers. Simultanément, les patients applaudissent 2 fois, puis tapent 3 fois au sol devant eux avec la paume de la main (droite – gauche – droite) puis applaudissent encore une fois et saisissent le gobelet de la main droite pour le faire passer à leur voisin.</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Augmenter la fréquence du rythme.</a:t>
            </a: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Assimiler la notion de rythme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Des gobelets en plastique.</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Rythme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27</a:t>
            </a:fld>
            <a:endParaRPr dirty="0"/>
          </a:p>
        </p:txBody>
      </p:sp>
      <p:sp>
        <p:nvSpPr>
          <p:cNvPr id="4" name="object 4"/>
          <p:cNvSpPr txBox="1"/>
          <p:nvPr/>
        </p:nvSpPr>
        <p:spPr>
          <a:xfrm>
            <a:off x="7099300" y="285507"/>
            <a:ext cx="2567305"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gobelet</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8" name="Émoticône 7"/>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40302529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592917"/>
            <a:ext cx="8202295" cy="4626908"/>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tient une balle en mousse des 2 mains, puis la lâche et la récupère après le 1</a:t>
            </a:r>
            <a:r>
              <a:rPr lang="fr-FR" sz="1800" baseline="30000" dirty="0">
                <a:latin typeface="Times New Roman"/>
                <a:cs typeface="Times New Roman"/>
              </a:rPr>
              <a:t>er</a:t>
            </a:r>
            <a:r>
              <a:rPr lang="fr-FR" sz="1800" dirty="0">
                <a:latin typeface="Times New Roman"/>
                <a:cs typeface="Times New Roman"/>
              </a:rPr>
              <a:t> rebond, des 2 mains.</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Utiliser une balle plus petite telle qu’une balle de tennis.</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Utiliser une balle de racquetball.</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Lâcher la balle d’une main, la rattraper des 2 mains.</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Faire l’exercice en marchant.</a:t>
            </a: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Développement de la proprioception et du contrôle de la raquette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Balles</a:t>
            </a:r>
            <a:r>
              <a:rPr lang="fr-FR" dirty="0">
                <a:latin typeface="Times New Roman"/>
                <a:cs typeface="Times New Roman"/>
              </a:rPr>
              <a:t> en mousse, de tennis, de racquetball.</a:t>
            </a:r>
            <a:endParaRPr lang="fr-F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Coordination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28</a:t>
            </a:fld>
            <a:endParaRPr dirty="0"/>
          </a:p>
        </p:txBody>
      </p:sp>
      <p:sp>
        <p:nvSpPr>
          <p:cNvPr id="4" name="object 4"/>
          <p:cNvSpPr txBox="1"/>
          <p:nvPr/>
        </p:nvSpPr>
        <p:spPr>
          <a:xfrm>
            <a:off x="5575300" y="285507"/>
            <a:ext cx="41148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La balle au bond</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731465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814314"/>
            <a:ext cx="8202295" cy="3795911"/>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gravit un escalier en </a:t>
            </a:r>
            <a:r>
              <a:rPr lang="fr-FR" dirty="0">
                <a:latin typeface="Times New Roman"/>
                <a:cs typeface="Times New Roman"/>
              </a:rPr>
              <a:t>sautant les pieds joints d’une </a:t>
            </a:r>
            <a:r>
              <a:rPr lang="fr-FR" sz="1800" dirty="0">
                <a:latin typeface="Times New Roman"/>
                <a:cs typeface="Times New Roman"/>
              </a:rPr>
              <a:t>marche à la suivante. Tenter de gravir 10 marches d’affilée. Si besoin, faire une pause pendant l’ascension</a:t>
            </a:r>
            <a:r>
              <a:rPr lang="fr-FR" dirty="0">
                <a:latin typeface="Times New Roman"/>
                <a:cs typeface="Times New Roman"/>
              </a:rPr>
              <a:t>. Si l’exercice est trop difficile, le patient </a:t>
            </a:r>
            <a:r>
              <a:rPr lang="fr-FR" sz="1800" dirty="0">
                <a:latin typeface="Times New Roman"/>
                <a:cs typeface="Times New Roman"/>
              </a:rPr>
              <a:t>peut s’appuyer contre le mur avec la main,.</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spc="-60" dirty="0">
                <a:latin typeface="Times New Roman"/>
                <a:cs typeface="Times New Roman"/>
              </a:rPr>
              <a:t>Aucune.</a:t>
            </a:r>
            <a:endParaRPr lang="fr-FR" dirty="0">
              <a:latin typeface="Times New Roman"/>
              <a:cs typeface="Times New Roman"/>
            </a:endParaRP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Maintenir sa concentration pendant l’effort.</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Activité physique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29</a:t>
            </a:fld>
            <a:endParaRPr dirty="0"/>
          </a:p>
        </p:txBody>
      </p:sp>
      <p:sp>
        <p:nvSpPr>
          <p:cNvPr id="4" name="object 4"/>
          <p:cNvSpPr txBox="1"/>
          <p:nvPr/>
        </p:nvSpPr>
        <p:spPr>
          <a:xfrm>
            <a:off x="7708900" y="285506"/>
            <a:ext cx="23622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La puce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8" name="Émoticône 7"/>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343881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815723"/>
            <a:ext cx="8202295" cy="4124206"/>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a:t>
            </a:r>
            <a:r>
              <a:rPr lang="fr-FR" dirty="0">
                <a:latin typeface="Times New Roman"/>
                <a:cs typeface="Times New Roman"/>
              </a:rPr>
              <a:t>se place à proximité du mur latéral. Il </a:t>
            </a:r>
            <a:r>
              <a:rPr lang="fr-FR" sz="1800" dirty="0">
                <a:latin typeface="Times New Roman"/>
                <a:cs typeface="Times New Roman"/>
              </a:rPr>
              <a:t>fait sauter au-dessus de lui et le plus grand nombre de fois possible, un ballon de baudruche.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Faire sauter le ballon avec la même main</a:t>
            </a:r>
            <a:r>
              <a:rPr lang="fr-FR" sz="1800" dirty="0">
                <a:latin typeface="Times New Roman"/>
                <a:cs typeface="Times New Roman"/>
              </a:rPr>
              <a:t>.</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sz="1800" dirty="0">
                <a:latin typeface="Times New Roman"/>
                <a:cs typeface="Times New Roman"/>
              </a:rPr>
              <a:t>Augmenter ou diminuer le volume du ballon selon les aptitudes du patient.</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Améliorer son orientation par rapport à un objet dans l’espace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Un ballon de baudruche.</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Orientation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3</a:t>
            </a:fld>
            <a:endParaRPr dirty="0"/>
          </a:p>
        </p:txBody>
      </p:sp>
      <p:sp>
        <p:nvSpPr>
          <p:cNvPr id="4" name="object 4"/>
          <p:cNvSpPr txBox="1"/>
          <p:nvPr/>
        </p:nvSpPr>
        <p:spPr>
          <a:xfrm>
            <a:off x="7480300" y="285507"/>
            <a:ext cx="2110105" cy="615553"/>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a bulle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6655536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841500" y="3171825"/>
            <a:ext cx="7010400" cy="984885"/>
          </a:xfrm>
          <a:prstGeom prst="rect">
            <a:avLst/>
          </a:prstGeom>
        </p:spPr>
        <p:txBody>
          <a:bodyPr vert="horz" wrap="square" lIns="0" tIns="0" rIns="0" bIns="0" rtlCol="0">
            <a:spAutoFit/>
          </a:bodyPr>
          <a:lstStyle/>
          <a:p>
            <a:pPr marL="12700">
              <a:lnSpc>
                <a:spcPct val="100000"/>
              </a:lnSpc>
              <a:tabLst>
                <a:tab pos="534035" algn="l"/>
              </a:tabLst>
            </a:pPr>
            <a:r>
              <a:rPr lang="fr-FR" sz="3200" b="1" spc="-165" dirty="0">
                <a:latin typeface="Arial"/>
                <a:cs typeface="Arial"/>
              </a:rPr>
              <a:t>Habiletés motrices</a:t>
            </a:r>
          </a:p>
          <a:p>
            <a:pPr marL="12700">
              <a:lnSpc>
                <a:spcPct val="100000"/>
              </a:lnSpc>
              <a:tabLst>
                <a:tab pos="534035" algn="l"/>
              </a:tabLst>
            </a:pPr>
            <a:r>
              <a:rPr lang="fr-FR" sz="3200" b="1" spc="-165" dirty="0">
                <a:latin typeface="Arial"/>
                <a:cs typeface="Arial"/>
              </a:rPr>
              <a:t>Séance 5</a:t>
            </a:r>
            <a:endParaRPr lang="fr-FR" sz="3200" dirty="0">
              <a:latin typeface="Arial"/>
              <a:cs typeface="Arial"/>
            </a:endParaRPr>
          </a:p>
        </p:txBody>
      </p:sp>
      <p:sp>
        <p:nvSpPr>
          <p:cNvPr id="5" name="object 5"/>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30</a:t>
            </a:fld>
            <a:endParaRPr dirty="0"/>
          </a:p>
        </p:txBody>
      </p:sp>
    </p:spTree>
    <p:extLst>
      <p:ext uri="{BB962C8B-B14F-4D97-AF65-F5344CB8AC3E}">
        <p14:creationId xmlns:p14="http://schemas.microsoft.com/office/powerpoint/2010/main" val="35352743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641316"/>
            <a:ext cx="8202295" cy="4349909"/>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Les patients se placent, les mains derrière le dos, devant le moniteur qui tient une feuille de papier face à eux, à la verticale. Le moniteur </a:t>
            </a:r>
            <a:r>
              <a:rPr lang="fr-FR" dirty="0">
                <a:latin typeface="Times New Roman"/>
                <a:cs typeface="Times New Roman"/>
              </a:rPr>
              <a:t>déclenche un signal sonore. Le premier qui se saisit de la feuille a gagné.</a:t>
            </a: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Se saisir de la feuille avec la main droite uniquement. </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Passer à la main gauche.</a:t>
            </a:r>
            <a:endParaRPr sz="1800" dirty="0">
              <a:latin typeface="Times New Roman"/>
              <a:cs typeface="Times New Roman"/>
            </a:endParaRP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sz="1800" spc="-60" dirty="0" err="1">
                <a:latin typeface="Times New Roman"/>
                <a:cs typeface="Times New Roman"/>
              </a:rPr>
              <a:t>T</a:t>
            </a:r>
            <a:r>
              <a:rPr sz="1800" dirty="0" err="1">
                <a:latin typeface="Times New Roman"/>
                <a:cs typeface="Times New Roman"/>
              </a:rPr>
              <a:t>ravaill</a:t>
            </a:r>
            <a:r>
              <a:rPr sz="1800" spc="5" dirty="0" err="1">
                <a:latin typeface="Times New Roman"/>
                <a:cs typeface="Times New Roman"/>
              </a:rPr>
              <a:t>e</a:t>
            </a:r>
            <a:r>
              <a:rPr sz="1800" dirty="0" err="1">
                <a:latin typeface="Times New Roman"/>
                <a:cs typeface="Times New Roman"/>
              </a:rPr>
              <a:t>r</a:t>
            </a:r>
            <a:r>
              <a:rPr sz="1800" spc="-25" dirty="0">
                <a:latin typeface="Times New Roman"/>
                <a:cs typeface="Times New Roman"/>
              </a:rPr>
              <a:t> </a:t>
            </a:r>
            <a:r>
              <a:rPr sz="1800" dirty="0">
                <a:latin typeface="Times New Roman"/>
                <a:cs typeface="Times New Roman"/>
              </a:rPr>
              <a:t>l</a:t>
            </a:r>
            <a:r>
              <a:rPr lang="fr-FR" sz="1800" dirty="0">
                <a:latin typeface="Times New Roman"/>
                <a:cs typeface="Times New Roman"/>
              </a:rPr>
              <a:t>e temps de réaction en essayant d’attraper la feuille le plus vite possible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Une feuille de papier, un klaxon poire de vélo.</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Réaction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31</a:t>
            </a:fld>
            <a:endParaRPr dirty="0"/>
          </a:p>
        </p:txBody>
      </p:sp>
      <p:sp>
        <p:nvSpPr>
          <p:cNvPr id="4" name="object 4"/>
          <p:cNvSpPr txBox="1"/>
          <p:nvPr/>
        </p:nvSpPr>
        <p:spPr>
          <a:xfrm>
            <a:off x="7404100" y="285507"/>
            <a:ext cx="22860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La feuille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6262377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61530"/>
            <a:ext cx="8202295" cy="3898503"/>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Le patient fait des moulinets avec ses bras, le droit vers l’avant, le gauche vers l’arrière.</a:t>
            </a:r>
          </a:p>
          <a:p>
            <a:pPr marL="12700" marR="5080" algn="just">
              <a:lnSpc>
                <a:spcPct val="100000"/>
              </a:lnSpc>
              <a:spcBef>
                <a:spcPts val="430"/>
              </a:spcBef>
            </a:pPr>
            <a:r>
              <a:rPr lang="fr-FR" dirty="0">
                <a:latin typeface="Times New Roman"/>
                <a:cs typeface="Times New Roman"/>
              </a:rPr>
              <a:t>Démarrer l’exercice avec les 2 bras en l’air puis réaliser les mouvements lentement. </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Effectuer 10 rotations en continu.</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Changer le sens de rotation.</a:t>
            </a:r>
          </a:p>
          <a:p>
            <a:pPr marL="12700" algn="just">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Améliorer son orientation dans l’espace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ea typeface="+mn-ea"/>
              </a:rPr>
              <a:t>Différenciation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32</a:t>
            </a:fld>
            <a:endParaRPr dirty="0"/>
          </a:p>
        </p:txBody>
      </p:sp>
      <p:sp>
        <p:nvSpPr>
          <p:cNvPr id="4" name="object 4"/>
          <p:cNvSpPr txBox="1"/>
          <p:nvPr/>
        </p:nvSpPr>
        <p:spPr>
          <a:xfrm>
            <a:off x="7251700" y="285507"/>
            <a:ext cx="25146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moulin</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18675" y="428625"/>
            <a:ext cx="304800" cy="304800"/>
          </a:xfrm>
          <a:prstGeom prst="rect">
            <a:avLst/>
          </a:prstGeom>
          <a:noFill/>
          <a:ln>
            <a:noFill/>
          </a:ln>
        </p:spPr>
      </p:pic>
      <p:sp>
        <p:nvSpPr>
          <p:cNvPr id="8" name="Émoticône 7"/>
          <p:cNvSpPr/>
          <p:nvPr/>
        </p:nvSpPr>
        <p:spPr>
          <a:xfrm>
            <a:off x="100996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4510413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2028825"/>
            <a:ext cx="8202295" cy="3795911"/>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Construire un passage à gué avec les moyens du bord. Les patients doivent le franchir sans « mettre le pied dans l’eau », sinon ils refont le parcours.</a:t>
            </a:r>
            <a:endParaRPr lang="fr-FR"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Réaliser 5 parcours d’affilée sans « tomber dans l’eau ». </a:t>
            </a: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pc="-60" dirty="0">
                <a:latin typeface="Times New Roman"/>
                <a:cs typeface="Times New Roman"/>
              </a:rPr>
              <a:t>Conserver l’équilibre tout en marchant avec des appuis aléatoires.</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Des coussins d’équilibre, des planches,  des briques en plastique, etc.</a:t>
            </a:r>
            <a:endParaRPr spc="-6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Equilibre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33</a:t>
            </a:fld>
            <a:endParaRPr dirty="0"/>
          </a:p>
        </p:txBody>
      </p:sp>
      <p:sp>
        <p:nvSpPr>
          <p:cNvPr id="4" name="object 4"/>
          <p:cNvSpPr txBox="1"/>
          <p:nvPr/>
        </p:nvSpPr>
        <p:spPr>
          <a:xfrm>
            <a:off x="7785100" y="285507"/>
            <a:ext cx="18288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gué</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4044566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912441"/>
            <a:ext cx="8202295" cy="4154984"/>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solidFill>
                  <a:schemeClr val="bg1">
                    <a:lumMod val="95000"/>
                  </a:schemeClr>
                </a:solidFill>
                <a:latin typeface="Times New Roman"/>
                <a:cs typeface="Times New Roman"/>
              </a:rPr>
              <a:t>Action</a:t>
            </a:r>
            <a:endParaRPr sz="1800" dirty="0">
              <a:solidFill>
                <a:schemeClr val="bg1">
                  <a:lumMod val="95000"/>
                </a:schemeClr>
              </a:solidFill>
              <a:latin typeface="Times New Roman"/>
              <a:cs typeface="Times New Roman"/>
            </a:endParaRPr>
          </a:p>
          <a:p>
            <a:pPr marL="12700" marR="5080" lvl="1" algn="just">
              <a:spcBef>
                <a:spcPts val="430"/>
              </a:spcBef>
            </a:pPr>
            <a:r>
              <a:rPr lang="fr-FR" dirty="0">
                <a:solidFill>
                  <a:schemeClr val="bg1">
                    <a:lumMod val="95000"/>
                  </a:schemeClr>
                </a:solidFill>
                <a:latin typeface="Times New Roman"/>
                <a:cs typeface="Times New Roman"/>
              </a:rPr>
              <a:t>Bander les yeux du patient puis le faire tourner sur lui-même 3 fois vers le centre du court. Poser une boîte en carton sur le T, le patient doit évoluer de façon circulaire afin d’atteindre la boîte le plus vite possible. Un autre patient peut le guider verbalement.</a:t>
            </a:r>
          </a:p>
          <a:p>
            <a:pPr marL="12700" marR="5080" lvl="1" algn="just">
              <a:spcBef>
                <a:spcPts val="430"/>
              </a:spcBef>
            </a:pPr>
            <a:endParaRPr lang="fr-FR" dirty="0">
              <a:solidFill>
                <a:schemeClr val="bg1">
                  <a:lumMod val="95000"/>
                </a:schemeClr>
              </a:solidFill>
              <a:latin typeface="Times New Roman"/>
              <a:cs typeface="Times New Roman"/>
            </a:endParaRPr>
          </a:p>
          <a:p>
            <a:pPr marL="12700" algn="just">
              <a:lnSpc>
                <a:spcPct val="100000"/>
              </a:lnSpc>
              <a:tabLst>
                <a:tab pos="339090" algn="l"/>
              </a:tabLst>
            </a:pPr>
            <a:r>
              <a:rPr sz="1800" b="1" u="heavy" dirty="0">
                <a:solidFill>
                  <a:schemeClr val="bg1">
                    <a:lumMod val="95000"/>
                  </a:schemeClr>
                </a:solidFill>
                <a:latin typeface="Times New Roman"/>
                <a:cs typeface="Times New Roman"/>
              </a:rPr>
              <a:t>Evolutions</a:t>
            </a:r>
            <a:endParaRPr lang="fr-FR" dirty="0">
              <a:solidFill>
                <a:schemeClr val="bg1">
                  <a:lumMod val="95000"/>
                </a:schemeClr>
              </a:solidFill>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solidFill>
                  <a:schemeClr val="bg1">
                    <a:lumMod val="95000"/>
                  </a:schemeClr>
                </a:solidFill>
                <a:latin typeface="Times New Roman"/>
                <a:cs typeface="Times New Roman"/>
              </a:rPr>
              <a:t>Placer la boîte à un endroit différent.</a:t>
            </a:r>
          </a:p>
          <a:p>
            <a:pPr marL="298450" indent="-285750" algn="just">
              <a:lnSpc>
                <a:spcPct val="100000"/>
              </a:lnSpc>
              <a:buFont typeface="Arial" panose="020B0604020202020204" pitchFamily="34" charset="0"/>
              <a:buChar char="•"/>
              <a:tabLst>
                <a:tab pos="339090" algn="l"/>
              </a:tabLst>
            </a:pPr>
            <a:r>
              <a:rPr lang="fr-FR" dirty="0">
                <a:solidFill>
                  <a:schemeClr val="bg1">
                    <a:lumMod val="95000"/>
                  </a:schemeClr>
                </a:solidFill>
                <a:latin typeface="Times New Roman"/>
                <a:cs typeface="Times New Roman"/>
              </a:rPr>
              <a:t>Utiliser une boîte plus petite.</a:t>
            </a:r>
          </a:p>
          <a:p>
            <a:pPr lvl="1">
              <a:lnSpc>
                <a:spcPct val="100000"/>
              </a:lnSpc>
              <a:spcBef>
                <a:spcPts val="34"/>
              </a:spcBef>
              <a:buFont typeface="Arial"/>
              <a:buChar char="–"/>
            </a:pPr>
            <a:endParaRPr dirty="0">
              <a:solidFill>
                <a:schemeClr val="bg1">
                  <a:lumMod val="95000"/>
                </a:schemeClr>
              </a:solidFill>
              <a:latin typeface="Times New Roman"/>
              <a:cs typeface="Times New Roman"/>
            </a:endParaRPr>
          </a:p>
          <a:p>
            <a:pPr marL="12700" algn="just">
              <a:lnSpc>
                <a:spcPct val="100000"/>
              </a:lnSpc>
              <a:tabLst>
                <a:tab pos="404495" algn="l"/>
              </a:tabLst>
            </a:pPr>
            <a:r>
              <a:rPr sz="1800" b="1" u="heavy" dirty="0">
                <a:solidFill>
                  <a:schemeClr val="bg1">
                    <a:lumMod val="95000"/>
                  </a:schemeClr>
                </a:solidFill>
                <a:latin typeface="Times New Roman"/>
                <a:cs typeface="Times New Roman"/>
              </a:rPr>
              <a:t>Obje</a:t>
            </a:r>
            <a:r>
              <a:rPr sz="1800" b="1" u="heavy" spc="5" dirty="0">
                <a:solidFill>
                  <a:schemeClr val="bg1">
                    <a:lumMod val="95000"/>
                  </a:schemeClr>
                </a:solidFill>
                <a:latin typeface="Times New Roman"/>
                <a:cs typeface="Times New Roman"/>
              </a:rPr>
              <a:t>c</a:t>
            </a:r>
            <a:r>
              <a:rPr sz="1800" b="1" u="heavy" dirty="0">
                <a:solidFill>
                  <a:schemeClr val="bg1">
                    <a:lumMod val="95000"/>
                  </a:schemeClr>
                </a:solidFill>
                <a:latin typeface="Times New Roman"/>
                <a:cs typeface="Times New Roman"/>
              </a:rPr>
              <a:t>tif</a:t>
            </a:r>
            <a:r>
              <a:rPr sz="1800" b="1" u="heavy" spc="-10" dirty="0">
                <a:solidFill>
                  <a:schemeClr val="bg1">
                    <a:lumMod val="95000"/>
                  </a:schemeClr>
                </a:solidFill>
                <a:latin typeface="Times New Roman"/>
                <a:cs typeface="Times New Roman"/>
              </a:rPr>
              <a:t> </a:t>
            </a:r>
            <a:r>
              <a:rPr sz="1800" b="1" u="heavy" dirty="0">
                <a:solidFill>
                  <a:schemeClr val="bg1">
                    <a:lumMod val="95000"/>
                  </a:schemeClr>
                </a:solidFill>
                <a:latin typeface="Times New Roman"/>
                <a:cs typeface="Times New Roman"/>
              </a:rPr>
              <a:t>pédagogi</a:t>
            </a:r>
            <a:r>
              <a:rPr sz="1800" b="1" u="heavy" spc="-10" dirty="0">
                <a:solidFill>
                  <a:schemeClr val="bg1">
                    <a:lumMod val="95000"/>
                  </a:schemeClr>
                </a:solidFill>
                <a:latin typeface="Times New Roman"/>
                <a:cs typeface="Times New Roman"/>
              </a:rPr>
              <a:t>q</a:t>
            </a:r>
            <a:r>
              <a:rPr sz="1800" b="1" u="heavy" dirty="0">
                <a:solidFill>
                  <a:schemeClr val="bg1">
                    <a:lumMod val="95000"/>
                  </a:schemeClr>
                </a:solidFill>
                <a:latin typeface="Times New Roman"/>
                <a:cs typeface="Times New Roman"/>
              </a:rPr>
              <a:t>ue</a:t>
            </a:r>
            <a:endParaRPr sz="1800" dirty="0">
              <a:solidFill>
                <a:schemeClr val="bg1">
                  <a:lumMod val="95000"/>
                </a:schemeClr>
              </a:solidFill>
              <a:latin typeface="Times New Roman"/>
              <a:cs typeface="Times New Roman"/>
            </a:endParaRPr>
          </a:p>
          <a:p>
            <a:pPr marL="12700" algn="just">
              <a:lnSpc>
                <a:spcPct val="100000"/>
              </a:lnSpc>
              <a:spcBef>
                <a:spcPts val="434"/>
              </a:spcBef>
            </a:pPr>
            <a:r>
              <a:rPr lang="fr-FR" sz="1800" spc="-60" dirty="0">
                <a:solidFill>
                  <a:schemeClr val="bg1">
                    <a:lumMod val="95000"/>
                  </a:schemeClr>
                </a:solidFill>
                <a:latin typeface="Times New Roman"/>
                <a:cs typeface="Times New Roman"/>
              </a:rPr>
              <a:t>Bien orienter son corps tout en conservant un bon niveau de précision.</a:t>
            </a:r>
            <a:endParaRPr sz="1800" dirty="0">
              <a:solidFill>
                <a:schemeClr val="bg1">
                  <a:lumMod val="95000"/>
                </a:schemeClr>
              </a:solidFill>
              <a:latin typeface="Times New Roman"/>
              <a:cs typeface="Times New Roman"/>
            </a:endParaRPr>
          </a:p>
          <a:p>
            <a:pPr>
              <a:lnSpc>
                <a:spcPct val="100000"/>
              </a:lnSpc>
              <a:spcBef>
                <a:spcPts val="34"/>
              </a:spcBef>
            </a:pPr>
            <a:endParaRPr sz="2600" dirty="0">
              <a:solidFill>
                <a:schemeClr val="bg1">
                  <a:lumMod val="95000"/>
                </a:schemeClr>
              </a:solidFill>
              <a:latin typeface="Times New Roman"/>
              <a:cs typeface="Times New Roman"/>
            </a:endParaRPr>
          </a:p>
          <a:p>
            <a:pPr marL="12700" algn="just">
              <a:lnSpc>
                <a:spcPct val="100000"/>
              </a:lnSpc>
              <a:tabLst>
                <a:tab pos="404495" algn="l"/>
              </a:tabLst>
            </a:pPr>
            <a:r>
              <a:rPr sz="1800" b="1" u="heavy" dirty="0" err="1">
                <a:solidFill>
                  <a:schemeClr val="bg1">
                    <a:lumMod val="95000"/>
                  </a:schemeClr>
                </a:solidFill>
                <a:latin typeface="Times New Roman"/>
                <a:cs typeface="Times New Roman"/>
              </a:rPr>
              <a:t>Maté</a:t>
            </a:r>
            <a:r>
              <a:rPr sz="1800" b="1" u="heavy" spc="5" dirty="0" err="1">
                <a:solidFill>
                  <a:schemeClr val="bg1">
                    <a:lumMod val="95000"/>
                  </a:schemeClr>
                </a:solidFill>
                <a:latin typeface="Times New Roman"/>
                <a:cs typeface="Times New Roman"/>
              </a:rPr>
              <a:t>r</a:t>
            </a:r>
            <a:r>
              <a:rPr sz="1800" b="1" u="heavy" dirty="0" err="1">
                <a:solidFill>
                  <a:schemeClr val="bg1">
                    <a:lumMod val="95000"/>
                  </a:schemeClr>
                </a:solidFill>
                <a:latin typeface="Times New Roman"/>
                <a:cs typeface="Times New Roman"/>
              </a:rPr>
              <a:t>i</a:t>
            </a:r>
            <a:r>
              <a:rPr sz="1800" b="1" u="heavy" spc="5" dirty="0" err="1">
                <a:solidFill>
                  <a:schemeClr val="bg1">
                    <a:lumMod val="95000"/>
                  </a:schemeClr>
                </a:solidFill>
                <a:latin typeface="Times New Roman"/>
                <a:cs typeface="Times New Roman"/>
              </a:rPr>
              <a:t>e</a:t>
            </a:r>
            <a:r>
              <a:rPr sz="1800" b="1" u="heavy" dirty="0" err="1">
                <a:solidFill>
                  <a:schemeClr val="bg1">
                    <a:lumMod val="95000"/>
                  </a:schemeClr>
                </a:solidFill>
                <a:latin typeface="Times New Roman"/>
                <a:cs typeface="Times New Roman"/>
              </a:rPr>
              <a:t>l</a:t>
            </a:r>
            <a:endParaRPr lang="fr-FR" sz="1800" b="1" u="heavy" dirty="0">
              <a:solidFill>
                <a:schemeClr val="bg1">
                  <a:lumMod val="95000"/>
                </a:schemeClr>
              </a:solidFill>
              <a:latin typeface="Times New Roman"/>
              <a:cs typeface="Times New Roman"/>
            </a:endParaRPr>
          </a:p>
          <a:p>
            <a:pPr marL="12700" algn="just">
              <a:tabLst>
                <a:tab pos="404495" algn="l"/>
              </a:tabLst>
            </a:pPr>
            <a:r>
              <a:rPr lang="fr-FR" spc="-60" dirty="0">
                <a:solidFill>
                  <a:schemeClr val="bg1">
                    <a:lumMod val="95000"/>
                  </a:schemeClr>
                </a:solidFill>
                <a:latin typeface="Times New Roman"/>
                <a:cs typeface="Times New Roman"/>
              </a:rPr>
              <a:t>Un bandeau ou une cagoule, une boîte en carton.</a:t>
            </a:r>
            <a:endParaRPr dirty="0">
              <a:solidFill>
                <a:schemeClr val="bg1">
                  <a:lumMod val="95000"/>
                </a:schemeClr>
              </a:solidFill>
              <a:latin typeface="Times New Roman"/>
              <a:cs typeface="Times New Roman"/>
            </a:endParaRP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solidFill>
                  <a:schemeClr val="bg1">
                    <a:lumMod val="95000"/>
                  </a:schemeClr>
                </a:solidFill>
                <a:ea typeface="+mn-ea"/>
              </a:rPr>
              <a:t>Orientation</a:t>
            </a:r>
            <a:endParaRPr b="1" kern="1200" spc="85" dirty="0">
              <a:solidFill>
                <a:schemeClr val="bg1">
                  <a:lumMod val="95000"/>
                </a:schemeClr>
              </a:solidFill>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34</a:t>
            </a:fld>
            <a:endParaRPr dirty="0"/>
          </a:p>
        </p:txBody>
      </p:sp>
      <p:sp>
        <p:nvSpPr>
          <p:cNvPr id="4" name="object 4"/>
          <p:cNvSpPr txBox="1"/>
          <p:nvPr/>
        </p:nvSpPr>
        <p:spPr>
          <a:xfrm>
            <a:off x="4813299" y="285507"/>
            <a:ext cx="5334001" cy="615553"/>
          </a:xfrm>
          <a:prstGeom prst="rect">
            <a:avLst/>
          </a:prstGeom>
        </p:spPr>
        <p:txBody>
          <a:bodyPr vert="horz" wrap="square" lIns="0" tIns="0" rIns="0" bIns="0" rtlCol="0">
            <a:spAutoFit/>
          </a:bodyPr>
          <a:lstStyle/>
          <a:p>
            <a:pPr marL="12700">
              <a:lnSpc>
                <a:spcPct val="100000"/>
              </a:lnSpc>
            </a:pPr>
            <a:r>
              <a:rPr lang="fr-FR" sz="4000" spc="85" dirty="0">
                <a:solidFill>
                  <a:schemeClr val="bg1">
                    <a:lumMod val="95000"/>
                  </a:schemeClr>
                </a:solidFill>
                <a:latin typeface="Arial"/>
                <a:cs typeface="Arial"/>
              </a:rPr>
              <a:t>La boîte mystérieuse</a:t>
            </a:r>
            <a:endParaRPr sz="4000" dirty="0">
              <a:solidFill>
                <a:schemeClr val="bg1">
                  <a:lumMod val="95000"/>
                </a:schemeClr>
              </a:solidFill>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871075" y="428625"/>
            <a:ext cx="304800" cy="304800"/>
          </a:xfrm>
          <a:prstGeom prst="rect">
            <a:avLst/>
          </a:prstGeom>
          <a:noFill/>
          <a:ln>
            <a:noFill/>
          </a:ln>
        </p:spPr>
      </p:pic>
      <p:sp>
        <p:nvSpPr>
          <p:cNvPr id="8" name="Émoticône 7"/>
          <p:cNvSpPr/>
          <p:nvPr/>
        </p:nvSpPr>
        <p:spPr>
          <a:xfrm>
            <a:off x="102520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3796513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183005" y="1821517"/>
            <a:ext cx="8202295" cy="4626908"/>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moniteur donne le tempo. Les patients tiennent chacun un ballon de basket ou de volley entre leurs mains puis le font rebondir 2 fois d’affilée devant eux en le rattrapant à 2 mains. A « 3 » chaque patient garde le ballon 2 secondes puis recommence à le faire rebondir 2 fois, et ainsi de suite. Le but est de conserver un rythme constant, tous en même temps.</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Le moniteur cesse de donner le tempo et les patients poursuivent seuls.</a:t>
            </a: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Assimiler la notion de rythme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Des ballons de volley ou de basket.</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Rythme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35</a:t>
            </a:fld>
            <a:endParaRPr dirty="0"/>
          </a:p>
        </p:txBody>
      </p:sp>
      <p:sp>
        <p:nvSpPr>
          <p:cNvPr id="4" name="object 4"/>
          <p:cNvSpPr txBox="1"/>
          <p:nvPr/>
        </p:nvSpPr>
        <p:spPr>
          <a:xfrm>
            <a:off x="6108700" y="285507"/>
            <a:ext cx="35052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Double dribble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18675" y="428625"/>
            <a:ext cx="304800" cy="304800"/>
          </a:xfrm>
          <a:prstGeom prst="rect">
            <a:avLst/>
          </a:prstGeom>
          <a:noFill/>
          <a:ln>
            <a:noFill/>
          </a:ln>
        </p:spPr>
      </p:pic>
      <p:sp>
        <p:nvSpPr>
          <p:cNvPr id="8" name="Émoticône 7"/>
          <p:cNvSpPr/>
          <p:nvPr/>
        </p:nvSpPr>
        <p:spPr>
          <a:xfrm>
            <a:off x="100996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9179066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17516"/>
            <a:ext cx="8202295" cy="4349909"/>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2 patients se tiennent l’un en face de l’autre sur la largeur du court avec 2 cônes placés entre eux. Ils font rouler une balle de manière à ce qu’elle passe entre les cônes. L</a:t>
            </a:r>
            <a:r>
              <a:rPr lang="fr-FR" sz="1800" dirty="0">
                <a:latin typeface="Times New Roman"/>
                <a:cs typeface="Times New Roman"/>
              </a:rPr>
              <a:t>e but et de réaliser le plus de passages d’affilée en conservant une cadence régulière. Les patients peuvent s’agenouiller ou faire une fente pour lancer et réceptionner la balle.</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Réduire l’espace entre les cônes et éloigner les patients entre eux.</a:t>
            </a: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Développement de la proprioception et du contrôle de la balle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Cônes, balles</a:t>
            </a:r>
            <a:r>
              <a:rPr lang="fr-FR" dirty="0">
                <a:latin typeface="Times New Roman"/>
                <a:cs typeface="Times New Roman"/>
              </a:rPr>
              <a:t> en mousse.</a:t>
            </a:r>
            <a:endParaRPr lang="fr-F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Coordination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36</a:t>
            </a:fld>
            <a:endParaRPr dirty="0"/>
          </a:p>
        </p:txBody>
      </p:sp>
      <p:sp>
        <p:nvSpPr>
          <p:cNvPr id="4" name="object 4"/>
          <p:cNvSpPr txBox="1"/>
          <p:nvPr/>
        </p:nvSpPr>
        <p:spPr>
          <a:xfrm>
            <a:off x="6946900" y="285507"/>
            <a:ext cx="28194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bowling</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18675" y="428625"/>
            <a:ext cx="304800" cy="304800"/>
          </a:xfrm>
          <a:prstGeom prst="rect">
            <a:avLst/>
          </a:prstGeom>
          <a:noFill/>
          <a:ln>
            <a:noFill/>
          </a:ln>
        </p:spPr>
      </p:pic>
      <p:sp>
        <p:nvSpPr>
          <p:cNvPr id="8" name="Émoticône 7"/>
          <p:cNvSpPr/>
          <p:nvPr/>
        </p:nvSpPr>
        <p:spPr>
          <a:xfrm>
            <a:off x="100996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6042686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183005" y="1666220"/>
            <a:ext cx="8202295" cy="4401205"/>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Construire un parcours à sections orthogonales avec des obstacles de 20 à 25 cm de haut. Le patient doit franchir chaque obstacle en sautant à pieds joints devant lui ou sur le côté. Le parcours doit être effectué 3 fois sans toucher d’obstacle et en restant tout le temps orienté face au mur frontal.</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spc="-60" dirty="0">
                <a:latin typeface="Times New Roman"/>
                <a:cs typeface="Times New Roman"/>
              </a:rPr>
              <a:t>Augmenter la fréquence des sauts.</a:t>
            </a:r>
            <a:endParaRPr lang="fr-FR" dirty="0">
              <a:latin typeface="Times New Roman"/>
              <a:cs typeface="Times New Roman"/>
            </a:endParaRP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Maintenir sa concentration pendant l’effort.</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Des barrières ou des briques en plastique.</a:t>
            </a:r>
            <a:endParaRPr lang="fr-FR" sz="1800" b="1" u="heavy"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Activité physique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37</a:t>
            </a:fld>
            <a:endParaRPr dirty="0"/>
          </a:p>
        </p:txBody>
      </p:sp>
      <p:sp>
        <p:nvSpPr>
          <p:cNvPr id="4" name="object 4"/>
          <p:cNvSpPr txBox="1"/>
          <p:nvPr/>
        </p:nvSpPr>
        <p:spPr>
          <a:xfrm>
            <a:off x="6337300" y="285506"/>
            <a:ext cx="35814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kangourou</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18675" y="428625"/>
            <a:ext cx="304800" cy="304800"/>
          </a:xfrm>
          <a:prstGeom prst="rect">
            <a:avLst/>
          </a:prstGeom>
          <a:noFill/>
          <a:ln>
            <a:noFill/>
          </a:ln>
        </p:spPr>
      </p:pic>
      <p:sp>
        <p:nvSpPr>
          <p:cNvPr id="8" name="Émoticône 7"/>
          <p:cNvSpPr/>
          <p:nvPr/>
        </p:nvSpPr>
        <p:spPr>
          <a:xfrm>
            <a:off x="100996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0289190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841500" y="2790825"/>
            <a:ext cx="7010400" cy="984885"/>
          </a:xfrm>
          <a:prstGeom prst="rect">
            <a:avLst/>
          </a:prstGeom>
        </p:spPr>
        <p:txBody>
          <a:bodyPr vert="horz" wrap="square" lIns="0" tIns="0" rIns="0" bIns="0" rtlCol="0">
            <a:spAutoFit/>
          </a:bodyPr>
          <a:lstStyle/>
          <a:p>
            <a:pPr marL="12700">
              <a:lnSpc>
                <a:spcPct val="100000"/>
              </a:lnSpc>
              <a:tabLst>
                <a:tab pos="534035" algn="l"/>
              </a:tabLst>
            </a:pPr>
            <a:r>
              <a:rPr lang="fr-FR" sz="3200" b="1" spc="-165" dirty="0">
                <a:latin typeface="Arial"/>
                <a:cs typeface="Arial"/>
              </a:rPr>
              <a:t>Habiletés motrices</a:t>
            </a:r>
          </a:p>
          <a:p>
            <a:pPr marL="12700">
              <a:lnSpc>
                <a:spcPct val="100000"/>
              </a:lnSpc>
              <a:tabLst>
                <a:tab pos="534035" algn="l"/>
              </a:tabLst>
            </a:pPr>
            <a:r>
              <a:rPr lang="fr-FR" sz="3200" b="1" spc="-165" dirty="0">
                <a:latin typeface="Arial"/>
                <a:cs typeface="Arial"/>
              </a:rPr>
              <a:t>Séance 6</a:t>
            </a:r>
            <a:endParaRPr lang="fr-FR" sz="3200" dirty="0">
              <a:latin typeface="Arial"/>
              <a:cs typeface="Arial"/>
            </a:endParaRPr>
          </a:p>
        </p:txBody>
      </p:sp>
      <p:sp>
        <p:nvSpPr>
          <p:cNvPr id="5" name="object 5"/>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38</a:t>
            </a:fld>
            <a:endParaRPr dirty="0"/>
          </a:p>
        </p:txBody>
      </p:sp>
    </p:spTree>
    <p:extLst>
      <p:ext uri="{BB962C8B-B14F-4D97-AF65-F5344CB8AC3E}">
        <p14:creationId xmlns:p14="http://schemas.microsoft.com/office/powerpoint/2010/main" val="26181828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183005" y="1490325"/>
            <a:ext cx="8202295" cy="4626908"/>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2 patients se font face en tenant chacun </a:t>
            </a:r>
            <a:r>
              <a:rPr lang="fr-FR" dirty="0">
                <a:latin typeface="Times New Roman"/>
                <a:cs typeface="Times New Roman"/>
              </a:rPr>
              <a:t>devant eux avec leur index </a:t>
            </a:r>
            <a:r>
              <a:rPr lang="fr-FR" sz="1800" dirty="0">
                <a:latin typeface="Times New Roman"/>
                <a:cs typeface="Times New Roman"/>
              </a:rPr>
              <a:t>une raquette posée verticalement au sol sur le cadre</a:t>
            </a:r>
            <a:r>
              <a:rPr lang="fr-FR" dirty="0">
                <a:latin typeface="Times New Roman"/>
                <a:cs typeface="Times New Roman"/>
              </a:rPr>
              <a:t>. Au signal, les patients échangent rapidement leur place et vont immédiatement rattraper la raquette avec leur index. Effectuer l’exercice dans le sens des aiguilles d’une montre.</a:t>
            </a: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Effectuer l’exercice en sens inverse.</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Augmenter la distance entre les raquettes.</a:t>
            </a:r>
            <a:endParaRPr sz="1800" dirty="0">
              <a:latin typeface="Times New Roman"/>
              <a:cs typeface="Times New Roman"/>
            </a:endParaRP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sz="1800" spc="-60" dirty="0" err="1">
                <a:latin typeface="Times New Roman"/>
                <a:cs typeface="Times New Roman"/>
              </a:rPr>
              <a:t>T</a:t>
            </a:r>
            <a:r>
              <a:rPr sz="1800" dirty="0" err="1">
                <a:latin typeface="Times New Roman"/>
                <a:cs typeface="Times New Roman"/>
              </a:rPr>
              <a:t>ravaill</a:t>
            </a:r>
            <a:r>
              <a:rPr sz="1800" spc="5" dirty="0" err="1">
                <a:latin typeface="Times New Roman"/>
                <a:cs typeface="Times New Roman"/>
              </a:rPr>
              <a:t>e</a:t>
            </a:r>
            <a:r>
              <a:rPr sz="1800" dirty="0" err="1">
                <a:latin typeface="Times New Roman"/>
                <a:cs typeface="Times New Roman"/>
              </a:rPr>
              <a:t>r</a:t>
            </a:r>
            <a:r>
              <a:rPr sz="1800" spc="-25" dirty="0">
                <a:latin typeface="Times New Roman"/>
                <a:cs typeface="Times New Roman"/>
              </a:rPr>
              <a:t> </a:t>
            </a:r>
            <a:r>
              <a:rPr sz="1800" dirty="0">
                <a:latin typeface="Times New Roman"/>
                <a:cs typeface="Times New Roman"/>
              </a:rPr>
              <a:t>l</a:t>
            </a:r>
            <a:r>
              <a:rPr lang="fr-FR" sz="1800" dirty="0">
                <a:latin typeface="Times New Roman"/>
                <a:cs typeface="Times New Roman"/>
              </a:rPr>
              <a:t>e temps de réaction en essayant d’attraper la raquette le plus vite possible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Une raquette par patient.</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Réaction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39</a:t>
            </a:fld>
            <a:endParaRPr dirty="0"/>
          </a:p>
        </p:txBody>
      </p:sp>
      <p:sp>
        <p:nvSpPr>
          <p:cNvPr id="4" name="object 4"/>
          <p:cNvSpPr txBox="1"/>
          <p:nvPr/>
        </p:nvSpPr>
        <p:spPr>
          <a:xfrm>
            <a:off x="7785100" y="285507"/>
            <a:ext cx="19050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L’index</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873831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890514"/>
            <a:ext cx="8202295" cy="3795911"/>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moniteur fait rebondir une balle sur le plancher. Le patient doit essayer de l’enfermer dans le cône avant qu’elle n’ait cessé de rebondir.</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Faire rebondir la balle de plus en plus loin et de plus en plus haut.</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Améliorer sa coordination « main-œil » par rapport à un objet se déplaçant sur le plancher</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Une balle de racquetball</a:t>
            </a:r>
            <a:r>
              <a:rPr lang="fr-FR" dirty="0">
                <a:latin typeface="Times New Roman"/>
                <a:cs typeface="Times New Roman"/>
              </a:rPr>
              <a:t>, un cône en plastique</a:t>
            </a:r>
            <a:r>
              <a:rPr lang="fr-FR" sz="1800" dirty="0">
                <a:latin typeface="Times New Roman"/>
                <a:cs typeface="Times New Roman"/>
              </a:rPr>
              <a:t>.</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Coordination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4</a:t>
            </a:fld>
            <a:endParaRPr dirty="0"/>
          </a:p>
        </p:txBody>
      </p:sp>
      <p:sp>
        <p:nvSpPr>
          <p:cNvPr id="4" name="object 4"/>
          <p:cNvSpPr txBox="1"/>
          <p:nvPr/>
        </p:nvSpPr>
        <p:spPr>
          <a:xfrm>
            <a:off x="6337300" y="285507"/>
            <a:ext cx="3253105" cy="615553"/>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a grenouille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4957708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59205" y="1839218"/>
            <a:ext cx="8202295" cy="3847207"/>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Ouvrir la porte du court. Le patient place un ballon de football au sol dans l’axe du T à 5 m de la porte et tire au but. Après 3 à 5 tirs réussis, le patient recule le ballon de 1 m. </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Frapper avec l’autre pied.</a:t>
            </a:r>
          </a:p>
          <a:p>
            <a:pPr marL="12700" algn="just">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Améliorer son orientation dans l’espace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tabLst>
                <a:tab pos="404495" algn="l"/>
              </a:tabLst>
            </a:pPr>
            <a:r>
              <a:rPr lang="fr-FR" spc="-60" dirty="0">
                <a:latin typeface="Times New Roman"/>
                <a:cs typeface="Times New Roman"/>
              </a:rPr>
              <a:t>Des ballons de football en plastique</a:t>
            </a:r>
            <a:r>
              <a:rPr lang="fr-FR" dirty="0">
                <a:latin typeface="Times New Roman"/>
                <a:cs typeface="Times New Roman"/>
              </a:rPr>
              <a:t>.</a:t>
            </a: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ea typeface="+mn-ea"/>
              </a:rPr>
              <a:t>Différenciation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40</a:t>
            </a:fld>
            <a:endParaRPr dirty="0"/>
          </a:p>
        </p:txBody>
      </p:sp>
      <p:sp>
        <p:nvSpPr>
          <p:cNvPr id="4" name="object 4"/>
          <p:cNvSpPr txBox="1"/>
          <p:nvPr/>
        </p:nvSpPr>
        <p:spPr>
          <a:xfrm>
            <a:off x="7404100" y="285507"/>
            <a:ext cx="25146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Tir au but</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8" name="Émoticône 7"/>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322150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689715"/>
            <a:ext cx="8202295" cy="4072910"/>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Construire 2 parcours de slalom. Les patients se mettent en chaussettes et effectuent une course en relais par équipe. Courir en chaussettes est bon pour l’équilibre. S’assurer que le plancher soit lisse et sans aspérité.</a:t>
            </a:r>
            <a:endParaRPr lang="fr-FR"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Réaliser 5 aller-retours par équipe sans heurter d’obstacle. </a:t>
            </a: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pc="-60" dirty="0">
                <a:latin typeface="Times New Roman"/>
                <a:cs typeface="Times New Roman"/>
              </a:rPr>
              <a:t>Conserver l’équilibre tout en courant avec des appuis aléatoires.</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Des cônes, des coupelles.</a:t>
            </a:r>
            <a:endParaRPr spc="-6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Equilibre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41</a:t>
            </a:fld>
            <a:endParaRPr dirty="0"/>
          </a:p>
        </p:txBody>
      </p:sp>
      <p:sp>
        <p:nvSpPr>
          <p:cNvPr id="4" name="object 4"/>
          <p:cNvSpPr txBox="1"/>
          <p:nvPr/>
        </p:nvSpPr>
        <p:spPr>
          <a:xfrm>
            <a:off x="7556500" y="285507"/>
            <a:ext cx="23622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relais</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050120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60041"/>
            <a:ext cx="8202295" cy="4154984"/>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solidFill>
                  <a:schemeClr val="bg1">
                    <a:lumMod val="95000"/>
                  </a:schemeClr>
                </a:solidFill>
                <a:latin typeface="Times New Roman"/>
                <a:cs typeface="Times New Roman"/>
              </a:rPr>
              <a:t>Action</a:t>
            </a:r>
            <a:endParaRPr sz="1800" dirty="0">
              <a:solidFill>
                <a:schemeClr val="bg1">
                  <a:lumMod val="95000"/>
                </a:schemeClr>
              </a:solidFill>
              <a:latin typeface="Times New Roman"/>
              <a:cs typeface="Times New Roman"/>
            </a:endParaRPr>
          </a:p>
          <a:p>
            <a:pPr marL="12700" marR="5080" lvl="1" algn="just">
              <a:spcBef>
                <a:spcPts val="430"/>
              </a:spcBef>
            </a:pPr>
            <a:r>
              <a:rPr lang="fr-FR" dirty="0">
                <a:solidFill>
                  <a:schemeClr val="bg1">
                    <a:lumMod val="95000"/>
                  </a:schemeClr>
                </a:solidFill>
                <a:latin typeface="Times New Roman"/>
                <a:cs typeface="Times New Roman"/>
              </a:rPr>
              <a:t>Chaque patient, en chaussettes, tient une balle à 2 mains, puis la lâche verticalement au sol. Le patient tourne sur lui-même est doit rattraper la balle après 2 rebonds. Pour faciliter l’exercice, lâcher la balle de plus haut.</a:t>
            </a:r>
          </a:p>
          <a:p>
            <a:pPr marL="12700" marR="5080" lvl="1" algn="just">
              <a:spcBef>
                <a:spcPts val="430"/>
              </a:spcBef>
            </a:pPr>
            <a:endParaRPr lang="fr-FR" dirty="0">
              <a:solidFill>
                <a:schemeClr val="bg1">
                  <a:lumMod val="95000"/>
                </a:schemeClr>
              </a:solidFill>
              <a:latin typeface="Times New Roman"/>
              <a:cs typeface="Times New Roman"/>
            </a:endParaRPr>
          </a:p>
          <a:p>
            <a:pPr marL="12700" algn="just">
              <a:lnSpc>
                <a:spcPct val="100000"/>
              </a:lnSpc>
              <a:tabLst>
                <a:tab pos="339090" algn="l"/>
              </a:tabLst>
            </a:pPr>
            <a:r>
              <a:rPr sz="1800" b="1" u="heavy" dirty="0">
                <a:solidFill>
                  <a:schemeClr val="bg1">
                    <a:lumMod val="95000"/>
                  </a:schemeClr>
                </a:solidFill>
                <a:latin typeface="Times New Roman"/>
                <a:cs typeface="Times New Roman"/>
              </a:rPr>
              <a:t>Evolutions</a:t>
            </a:r>
            <a:endParaRPr lang="fr-FR" dirty="0">
              <a:solidFill>
                <a:schemeClr val="bg1">
                  <a:lumMod val="95000"/>
                </a:schemeClr>
              </a:solidFill>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solidFill>
                  <a:schemeClr val="bg1">
                    <a:lumMod val="95000"/>
                  </a:schemeClr>
                </a:solidFill>
                <a:latin typeface="Times New Roman"/>
                <a:cs typeface="Times New Roman"/>
              </a:rPr>
              <a:t>Rattraper la balle après un seul rebond.</a:t>
            </a:r>
          </a:p>
          <a:p>
            <a:pPr marL="298450" indent="-285750" algn="just">
              <a:lnSpc>
                <a:spcPct val="100000"/>
              </a:lnSpc>
              <a:buFont typeface="Arial" panose="020B0604020202020204" pitchFamily="34" charset="0"/>
              <a:buChar char="•"/>
              <a:tabLst>
                <a:tab pos="339090" algn="l"/>
              </a:tabLst>
            </a:pPr>
            <a:r>
              <a:rPr lang="fr-FR" dirty="0">
                <a:solidFill>
                  <a:schemeClr val="bg1">
                    <a:lumMod val="95000"/>
                  </a:schemeClr>
                </a:solidFill>
                <a:latin typeface="Times New Roman"/>
                <a:cs typeface="Times New Roman"/>
              </a:rPr>
              <a:t>Tourner dans le sens opposé.</a:t>
            </a:r>
          </a:p>
          <a:p>
            <a:pPr lvl="1">
              <a:lnSpc>
                <a:spcPct val="100000"/>
              </a:lnSpc>
              <a:spcBef>
                <a:spcPts val="34"/>
              </a:spcBef>
              <a:buFont typeface="Arial"/>
              <a:buChar char="–"/>
            </a:pPr>
            <a:endParaRPr dirty="0">
              <a:solidFill>
                <a:schemeClr val="bg1">
                  <a:lumMod val="95000"/>
                </a:schemeClr>
              </a:solidFill>
              <a:latin typeface="Times New Roman"/>
              <a:cs typeface="Times New Roman"/>
            </a:endParaRPr>
          </a:p>
          <a:p>
            <a:pPr marL="12700" algn="just">
              <a:lnSpc>
                <a:spcPct val="100000"/>
              </a:lnSpc>
              <a:tabLst>
                <a:tab pos="404495" algn="l"/>
              </a:tabLst>
            </a:pPr>
            <a:r>
              <a:rPr sz="1800" b="1" u="heavy" dirty="0">
                <a:solidFill>
                  <a:schemeClr val="bg1">
                    <a:lumMod val="95000"/>
                  </a:schemeClr>
                </a:solidFill>
                <a:latin typeface="Times New Roman"/>
                <a:cs typeface="Times New Roman"/>
              </a:rPr>
              <a:t>Obje</a:t>
            </a:r>
            <a:r>
              <a:rPr sz="1800" b="1" u="heavy" spc="5" dirty="0">
                <a:solidFill>
                  <a:schemeClr val="bg1">
                    <a:lumMod val="95000"/>
                  </a:schemeClr>
                </a:solidFill>
                <a:latin typeface="Times New Roman"/>
                <a:cs typeface="Times New Roman"/>
              </a:rPr>
              <a:t>c</a:t>
            </a:r>
            <a:r>
              <a:rPr sz="1800" b="1" u="heavy" dirty="0">
                <a:solidFill>
                  <a:schemeClr val="bg1">
                    <a:lumMod val="95000"/>
                  </a:schemeClr>
                </a:solidFill>
                <a:latin typeface="Times New Roman"/>
                <a:cs typeface="Times New Roman"/>
              </a:rPr>
              <a:t>tif</a:t>
            </a:r>
            <a:r>
              <a:rPr sz="1800" b="1" u="heavy" spc="-10" dirty="0">
                <a:solidFill>
                  <a:schemeClr val="bg1">
                    <a:lumMod val="95000"/>
                  </a:schemeClr>
                </a:solidFill>
                <a:latin typeface="Times New Roman"/>
                <a:cs typeface="Times New Roman"/>
              </a:rPr>
              <a:t> </a:t>
            </a:r>
            <a:r>
              <a:rPr sz="1800" b="1" u="heavy" dirty="0">
                <a:solidFill>
                  <a:schemeClr val="bg1">
                    <a:lumMod val="95000"/>
                  </a:schemeClr>
                </a:solidFill>
                <a:latin typeface="Times New Roman"/>
                <a:cs typeface="Times New Roman"/>
              </a:rPr>
              <a:t>pédagogi</a:t>
            </a:r>
            <a:r>
              <a:rPr sz="1800" b="1" u="heavy" spc="-10" dirty="0">
                <a:solidFill>
                  <a:schemeClr val="bg1">
                    <a:lumMod val="95000"/>
                  </a:schemeClr>
                </a:solidFill>
                <a:latin typeface="Times New Roman"/>
                <a:cs typeface="Times New Roman"/>
              </a:rPr>
              <a:t>q</a:t>
            </a:r>
            <a:r>
              <a:rPr sz="1800" b="1" u="heavy" dirty="0">
                <a:solidFill>
                  <a:schemeClr val="bg1">
                    <a:lumMod val="95000"/>
                  </a:schemeClr>
                </a:solidFill>
                <a:latin typeface="Times New Roman"/>
                <a:cs typeface="Times New Roman"/>
              </a:rPr>
              <a:t>ue</a:t>
            </a:r>
            <a:endParaRPr sz="1800" dirty="0">
              <a:solidFill>
                <a:schemeClr val="bg1">
                  <a:lumMod val="95000"/>
                </a:schemeClr>
              </a:solidFill>
              <a:latin typeface="Times New Roman"/>
              <a:cs typeface="Times New Roman"/>
            </a:endParaRPr>
          </a:p>
          <a:p>
            <a:pPr marL="12700" algn="just">
              <a:lnSpc>
                <a:spcPct val="100000"/>
              </a:lnSpc>
              <a:spcBef>
                <a:spcPts val="434"/>
              </a:spcBef>
            </a:pPr>
            <a:r>
              <a:rPr lang="fr-FR" sz="1800" spc="-60" dirty="0">
                <a:solidFill>
                  <a:schemeClr val="bg1">
                    <a:lumMod val="95000"/>
                  </a:schemeClr>
                </a:solidFill>
                <a:latin typeface="Times New Roman"/>
                <a:cs typeface="Times New Roman"/>
              </a:rPr>
              <a:t>Bien orienter son corps tout en conservant un bon niveau de précision.</a:t>
            </a:r>
            <a:endParaRPr sz="1800" dirty="0">
              <a:solidFill>
                <a:schemeClr val="bg1">
                  <a:lumMod val="95000"/>
                </a:schemeClr>
              </a:solidFill>
              <a:latin typeface="Times New Roman"/>
              <a:cs typeface="Times New Roman"/>
            </a:endParaRPr>
          </a:p>
          <a:p>
            <a:pPr>
              <a:lnSpc>
                <a:spcPct val="100000"/>
              </a:lnSpc>
              <a:spcBef>
                <a:spcPts val="34"/>
              </a:spcBef>
            </a:pPr>
            <a:endParaRPr sz="2600" dirty="0">
              <a:solidFill>
                <a:schemeClr val="bg1">
                  <a:lumMod val="95000"/>
                </a:schemeClr>
              </a:solidFill>
              <a:latin typeface="Times New Roman"/>
              <a:cs typeface="Times New Roman"/>
            </a:endParaRPr>
          </a:p>
          <a:p>
            <a:pPr marL="12700" algn="just">
              <a:lnSpc>
                <a:spcPct val="100000"/>
              </a:lnSpc>
              <a:tabLst>
                <a:tab pos="404495" algn="l"/>
              </a:tabLst>
            </a:pPr>
            <a:r>
              <a:rPr sz="1800" b="1" u="heavy" dirty="0" err="1">
                <a:solidFill>
                  <a:schemeClr val="bg1">
                    <a:lumMod val="95000"/>
                  </a:schemeClr>
                </a:solidFill>
                <a:latin typeface="Times New Roman"/>
                <a:cs typeface="Times New Roman"/>
              </a:rPr>
              <a:t>Maté</a:t>
            </a:r>
            <a:r>
              <a:rPr sz="1800" b="1" u="heavy" spc="5" dirty="0" err="1">
                <a:solidFill>
                  <a:schemeClr val="bg1">
                    <a:lumMod val="95000"/>
                  </a:schemeClr>
                </a:solidFill>
                <a:latin typeface="Times New Roman"/>
                <a:cs typeface="Times New Roman"/>
              </a:rPr>
              <a:t>r</a:t>
            </a:r>
            <a:r>
              <a:rPr sz="1800" b="1" u="heavy" dirty="0" err="1">
                <a:solidFill>
                  <a:schemeClr val="bg1">
                    <a:lumMod val="95000"/>
                  </a:schemeClr>
                </a:solidFill>
                <a:latin typeface="Times New Roman"/>
                <a:cs typeface="Times New Roman"/>
              </a:rPr>
              <a:t>i</a:t>
            </a:r>
            <a:r>
              <a:rPr sz="1800" b="1" u="heavy" spc="5" dirty="0" err="1">
                <a:solidFill>
                  <a:schemeClr val="bg1">
                    <a:lumMod val="95000"/>
                  </a:schemeClr>
                </a:solidFill>
                <a:latin typeface="Times New Roman"/>
                <a:cs typeface="Times New Roman"/>
              </a:rPr>
              <a:t>e</a:t>
            </a:r>
            <a:r>
              <a:rPr sz="1800" b="1" u="heavy" dirty="0" err="1">
                <a:solidFill>
                  <a:schemeClr val="bg1">
                    <a:lumMod val="95000"/>
                  </a:schemeClr>
                </a:solidFill>
                <a:latin typeface="Times New Roman"/>
                <a:cs typeface="Times New Roman"/>
              </a:rPr>
              <a:t>l</a:t>
            </a:r>
            <a:endParaRPr lang="fr-FR" sz="1800" b="1" u="heavy" dirty="0">
              <a:solidFill>
                <a:schemeClr val="bg1">
                  <a:lumMod val="95000"/>
                </a:schemeClr>
              </a:solidFill>
              <a:latin typeface="Times New Roman"/>
              <a:cs typeface="Times New Roman"/>
            </a:endParaRPr>
          </a:p>
          <a:p>
            <a:pPr marL="12700" algn="just">
              <a:tabLst>
                <a:tab pos="404495" algn="l"/>
              </a:tabLst>
            </a:pPr>
            <a:r>
              <a:rPr lang="fr-FR" spc="-60" dirty="0">
                <a:solidFill>
                  <a:schemeClr val="bg1">
                    <a:lumMod val="95000"/>
                  </a:schemeClr>
                </a:solidFill>
                <a:latin typeface="Times New Roman"/>
                <a:cs typeface="Times New Roman"/>
              </a:rPr>
              <a:t>Des ballons de basket ou de volley.</a:t>
            </a:r>
            <a:endParaRPr dirty="0">
              <a:solidFill>
                <a:schemeClr val="bg1">
                  <a:lumMod val="95000"/>
                </a:schemeClr>
              </a:solidFill>
              <a:latin typeface="Times New Roman"/>
              <a:cs typeface="Times New Roman"/>
            </a:endParaRP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solidFill>
                  <a:schemeClr val="bg1">
                    <a:lumMod val="95000"/>
                  </a:schemeClr>
                </a:solidFill>
                <a:ea typeface="+mn-ea"/>
              </a:rPr>
              <a:t>Orientation</a:t>
            </a:r>
            <a:endParaRPr b="1" kern="1200" spc="85" dirty="0">
              <a:solidFill>
                <a:schemeClr val="bg1">
                  <a:lumMod val="95000"/>
                </a:schemeClr>
              </a:solidFill>
              <a:ea typeface="+mn-ea"/>
            </a:endParaRPr>
          </a:p>
        </p:txBody>
      </p:sp>
      <p:sp>
        <p:nvSpPr>
          <p:cNvPr id="6" name="object 6"/>
          <p:cNvSpPr txBox="1">
            <a:spLocks noGrp="1"/>
          </p:cNvSpPr>
          <p:nvPr>
            <p:ph type="sldNum" sz="quarter" idx="12"/>
          </p:nvPr>
        </p:nvSpPr>
        <p:spPr>
          <a:xfrm>
            <a:off x="7662863" y="7118886"/>
            <a:ext cx="2495550" cy="184666"/>
          </a:xfrm>
          <a:prstGeom prst="rect">
            <a:avLst/>
          </a:prstGeom>
        </p:spPr>
        <p:txBody>
          <a:bodyPr vert="horz" wrap="square" lIns="0" tIns="0" rIns="0" bIns="0" rtlCol="0">
            <a:spAutoFit/>
          </a:bodyPr>
          <a:lstStyle/>
          <a:p>
            <a:pPr marL="25400">
              <a:lnSpc>
                <a:spcPct val="100000"/>
              </a:lnSpc>
            </a:pPr>
            <a:fld id="{81D60167-4931-47E6-BA6A-407CBD079E47}" type="slidenum">
              <a:rPr dirty="0">
                <a:solidFill>
                  <a:schemeClr val="bg1">
                    <a:lumMod val="95000"/>
                  </a:schemeClr>
                </a:solidFill>
              </a:rPr>
              <a:t>42</a:t>
            </a:fld>
            <a:endParaRPr dirty="0">
              <a:solidFill>
                <a:schemeClr val="bg1">
                  <a:lumMod val="95000"/>
                </a:schemeClr>
              </a:solidFill>
            </a:endParaRPr>
          </a:p>
        </p:txBody>
      </p:sp>
      <p:sp>
        <p:nvSpPr>
          <p:cNvPr id="4" name="object 4"/>
          <p:cNvSpPr txBox="1"/>
          <p:nvPr/>
        </p:nvSpPr>
        <p:spPr>
          <a:xfrm>
            <a:off x="5422899" y="285507"/>
            <a:ext cx="4419601" cy="615553"/>
          </a:xfrm>
          <a:prstGeom prst="rect">
            <a:avLst/>
          </a:prstGeom>
        </p:spPr>
        <p:txBody>
          <a:bodyPr vert="horz" wrap="square" lIns="0" tIns="0" rIns="0" bIns="0" rtlCol="0">
            <a:spAutoFit/>
          </a:bodyPr>
          <a:lstStyle/>
          <a:p>
            <a:pPr marL="12700">
              <a:lnSpc>
                <a:spcPct val="100000"/>
              </a:lnSpc>
            </a:pPr>
            <a:r>
              <a:rPr lang="fr-FR" sz="4000" spc="85" dirty="0">
                <a:solidFill>
                  <a:schemeClr val="bg1">
                    <a:lumMod val="95000"/>
                  </a:schemeClr>
                </a:solidFill>
                <a:latin typeface="Arial"/>
                <a:cs typeface="Arial"/>
              </a:rPr>
              <a:t>Le double rebond</a:t>
            </a:r>
            <a:endParaRPr sz="4000" dirty="0">
              <a:solidFill>
                <a:schemeClr val="bg1">
                  <a:lumMod val="95000"/>
                </a:schemeClr>
              </a:solidFill>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18675" y="428625"/>
            <a:ext cx="304800" cy="304800"/>
          </a:xfrm>
          <a:prstGeom prst="rect">
            <a:avLst/>
          </a:prstGeom>
          <a:noFill/>
          <a:ln>
            <a:noFill/>
          </a:ln>
        </p:spPr>
      </p:pic>
      <p:sp>
        <p:nvSpPr>
          <p:cNvPr id="8" name="Émoticône 7"/>
          <p:cNvSpPr/>
          <p:nvPr/>
        </p:nvSpPr>
        <p:spPr>
          <a:xfrm>
            <a:off x="100996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solidFill>
                <a:schemeClr val="bg1">
                  <a:lumMod val="95000"/>
                </a:schemeClr>
              </a:solidFill>
            </a:endParaRPr>
          </a:p>
        </p:txBody>
      </p:sp>
    </p:spTree>
    <p:extLst>
      <p:ext uri="{BB962C8B-B14F-4D97-AF65-F5344CB8AC3E}">
        <p14:creationId xmlns:p14="http://schemas.microsoft.com/office/powerpoint/2010/main" val="42764052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392118"/>
            <a:ext cx="8202295" cy="4903907"/>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moniteur donne le tempo. Tout le monde part en ligne d’un mur latéral vers l’autre. Les patients tiennent chacun un ballon de basket ou de volley entre leurs mains puis le font rebondir 2 fois d’affilée devant </a:t>
            </a:r>
            <a:r>
              <a:rPr lang="fr-FR" dirty="0">
                <a:latin typeface="Times New Roman"/>
                <a:cs typeface="Times New Roman"/>
              </a:rPr>
              <a:t>eux en marchant et </a:t>
            </a:r>
            <a:r>
              <a:rPr lang="fr-FR" sz="1800" dirty="0">
                <a:latin typeface="Times New Roman"/>
                <a:cs typeface="Times New Roman"/>
              </a:rPr>
              <a:t>en le rattrapant à 2 mains. A « 3 » chaque patient s’arrête, garde le ballon 2 secondes puis recommence à le faire rebondir 2 fois, et ainsi de suite. Le but est de synchroniser chaque pas avec un dribble et de conserver un rythme constant, tous en même temps.</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Pour faciliter l’exercice, rester sur place.</a:t>
            </a: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Assimiler la notion de rythme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Des ballons de volley ou de basket.</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Rythme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43</a:t>
            </a:fld>
            <a:endParaRPr dirty="0"/>
          </a:p>
        </p:txBody>
      </p:sp>
      <p:sp>
        <p:nvSpPr>
          <p:cNvPr id="4" name="object 4"/>
          <p:cNvSpPr txBox="1"/>
          <p:nvPr/>
        </p:nvSpPr>
        <p:spPr>
          <a:xfrm>
            <a:off x="4813300" y="285507"/>
            <a:ext cx="48006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Double dribble (bis)</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6771770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2042914"/>
            <a:ext cx="8202295" cy="3795911"/>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Le patient fait rebondir une balle au sol avec sa main droite. Il rattrape et garde la balle après le 1</a:t>
            </a:r>
            <a:r>
              <a:rPr lang="fr-FR" baseline="30000" dirty="0">
                <a:latin typeface="Times New Roman"/>
                <a:cs typeface="Times New Roman"/>
              </a:rPr>
              <a:t>er</a:t>
            </a:r>
            <a:r>
              <a:rPr lang="fr-FR" dirty="0">
                <a:latin typeface="Times New Roman"/>
                <a:cs typeface="Times New Roman"/>
              </a:rPr>
              <a:t> rebond, puis la fait de nouveau rebondir et ainsi de suite.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Après 5 rebonds réussis d’affilée, le patient change de main.</a:t>
            </a: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Développement du contrôle de la balle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Balles</a:t>
            </a:r>
            <a:r>
              <a:rPr lang="fr-FR" dirty="0">
                <a:latin typeface="Times New Roman"/>
                <a:cs typeface="Times New Roman"/>
              </a:rPr>
              <a:t> en mousse, de tennis.</a:t>
            </a:r>
            <a:endParaRPr lang="fr-F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Coordination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44</a:t>
            </a:fld>
            <a:endParaRPr dirty="0"/>
          </a:p>
        </p:txBody>
      </p:sp>
      <p:sp>
        <p:nvSpPr>
          <p:cNvPr id="4" name="object 4"/>
          <p:cNvSpPr txBox="1"/>
          <p:nvPr/>
        </p:nvSpPr>
        <p:spPr>
          <a:xfrm>
            <a:off x="6565900" y="285507"/>
            <a:ext cx="31242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 Djokovic »</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466761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183005" y="1867019"/>
            <a:ext cx="8202295" cy="4124206"/>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Construire un parcours rectiligne avec des obstacles de plus en plus hauts. Le patient doit franchir chaque obstacle en sautant à pieds joints. Le parcours doit être effectué 3 fois sans toucher d’obstacle.</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spc="-60" dirty="0">
                <a:latin typeface="Times New Roman"/>
                <a:cs typeface="Times New Roman"/>
              </a:rPr>
              <a:t>Augmenter l’écart entre les obstacles.</a:t>
            </a:r>
            <a:endParaRPr lang="fr-FR" dirty="0">
              <a:latin typeface="Times New Roman"/>
              <a:cs typeface="Times New Roman"/>
            </a:endParaRP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Maintenir sa concentration pendant l’effort.</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Des barrières ou des briques en plastique empilées.</a:t>
            </a:r>
            <a:endParaRPr lang="fr-FR" sz="1800" b="1" u="heavy"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Activité physique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45</a:t>
            </a:fld>
            <a:endParaRPr dirty="0"/>
          </a:p>
        </p:txBody>
      </p:sp>
      <p:sp>
        <p:nvSpPr>
          <p:cNvPr id="4" name="object 4"/>
          <p:cNvSpPr txBox="1"/>
          <p:nvPr/>
        </p:nvSpPr>
        <p:spPr>
          <a:xfrm>
            <a:off x="5508560" y="285506"/>
            <a:ext cx="463874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kangourou (bis)</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871075" y="47625"/>
            <a:ext cx="304800" cy="304800"/>
          </a:xfrm>
          <a:prstGeom prst="rect">
            <a:avLst/>
          </a:prstGeom>
          <a:noFill/>
          <a:ln>
            <a:noFill/>
          </a:ln>
        </p:spPr>
      </p:pic>
      <p:sp>
        <p:nvSpPr>
          <p:cNvPr id="8" name="Émoticône 7"/>
          <p:cNvSpPr/>
          <p:nvPr/>
        </p:nvSpPr>
        <p:spPr>
          <a:xfrm>
            <a:off x="10252075" y="47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6993737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841500" y="3095625"/>
            <a:ext cx="7010400" cy="984885"/>
          </a:xfrm>
          <a:prstGeom prst="rect">
            <a:avLst/>
          </a:prstGeom>
        </p:spPr>
        <p:txBody>
          <a:bodyPr vert="horz" wrap="square" lIns="0" tIns="0" rIns="0" bIns="0" rtlCol="0">
            <a:spAutoFit/>
          </a:bodyPr>
          <a:lstStyle/>
          <a:p>
            <a:pPr marL="12700">
              <a:lnSpc>
                <a:spcPct val="100000"/>
              </a:lnSpc>
              <a:tabLst>
                <a:tab pos="534035" algn="l"/>
              </a:tabLst>
            </a:pPr>
            <a:r>
              <a:rPr lang="fr-FR" sz="3200" b="1" spc="-165" dirty="0">
                <a:latin typeface="Arial"/>
                <a:cs typeface="Arial"/>
              </a:rPr>
              <a:t>Habiletés motrices</a:t>
            </a:r>
          </a:p>
          <a:p>
            <a:pPr marL="12700">
              <a:lnSpc>
                <a:spcPct val="100000"/>
              </a:lnSpc>
              <a:tabLst>
                <a:tab pos="534035" algn="l"/>
              </a:tabLst>
            </a:pPr>
            <a:r>
              <a:rPr lang="fr-FR" sz="3200" b="1" spc="-165" dirty="0">
                <a:latin typeface="Arial"/>
                <a:cs typeface="Arial"/>
              </a:rPr>
              <a:t>Séance 7</a:t>
            </a:r>
            <a:endParaRPr lang="fr-FR" sz="3200" dirty="0">
              <a:latin typeface="Arial"/>
              <a:cs typeface="Arial"/>
            </a:endParaRPr>
          </a:p>
        </p:txBody>
      </p:sp>
      <p:sp>
        <p:nvSpPr>
          <p:cNvPr id="5" name="object 5"/>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46</a:t>
            </a:fld>
            <a:endParaRPr dirty="0"/>
          </a:p>
        </p:txBody>
      </p:sp>
    </p:spTree>
    <p:extLst>
      <p:ext uri="{BB962C8B-B14F-4D97-AF65-F5344CB8AC3E}">
        <p14:creationId xmlns:p14="http://schemas.microsoft.com/office/powerpoint/2010/main" val="37798163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183005" y="1691124"/>
            <a:ext cx="8202295" cy="4780796"/>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receveur tourne le dos au lanceur de balle les jambes</a:t>
            </a:r>
            <a:r>
              <a:rPr lang="fr-FR" dirty="0">
                <a:latin typeface="Times New Roman"/>
                <a:cs typeface="Times New Roman"/>
              </a:rPr>
              <a:t> légèrement écartées. Le lanceur fait rouler la balle entre les jambes du receveur. Ce dernier, dès qu’il voit la balle, met un pied dessus sans bouger l’autre pied. Effectuer 5 arrêts consécutifs.</a:t>
            </a: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sz="1800" dirty="0">
              <a:latin typeface="Times New Roman"/>
              <a:cs typeface="Times New Roman"/>
            </a:endParaRPr>
          </a:p>
          <a:p>
            <a:pPr marL="412750" indent="-285750">
              <a:spcBef>
                <a:spcPts val="434"/>
              </a:spcBef>
              <a:buFont typeface="Arial" panose="020B0604020202020204" pitchFamily="34" charset="0"/>
              <a:buChar char="•"/>
              <a:tabLst>
                <a:tab pos="910590" algn="l"/>
              </a:tabLst>
            </a:pPr>
            <a:r>
              <a:rPr lang="fr-FR" dirty="0">
                <a:latin typeface="Times New Roman"/>
                <a:cs typeface="Times New Roman"/>
              </a:rPr>
              <a:t>Changer de pied.</a:t>
            </a:r>
          </a:p>
          <a:p>
            <a:pPr marL="412750" indent="-285750">
              <a:spcBef>
                <a:spcPts val="434"/>
              </a:spcBef>
              <a:buFont typeface="Arial" panose="020B0604020202020204" pitchFamily="34" charset="0"/>
              <a:buChar char="•"/>
              <a:tabLst>
                <a:tab pos="910590" algn="l"/>
              </a:tabLst>
            </a:pPr>
            <a:r>
              <a:rPr lang="fr-FR" dirty="0">
                <a:latin typeface="Times New Roman"/>
                <a:cs typeface="Times New Roman"/>
              </a:rPr>
              <a:t>Faire rouler la balle plus vite.</a:t>
            </a:r>
          </a:p>
          <a:p>
            <a:pPr marL="412750" indent="-285750">
              <a:spcBef>
                <a:spcPts val="434"/>
              </a:spcBef>
              <a:buFont typeface="Arial" panose="020B0604020202020204" pitchFamily="34" charset="0"/>
              <a:buChar char="•"/>
              <a:tabLst>
                <a:tab pos="910590" algn="l"/>
              </a:tabLst>
            </a:pPr>
            <a:r>
              <a:rPr lang="fr-FR" dirty="0">
                <a:latin typeface="Times New Roman"/>
                <a:cs typeface="Times New Roman"/>
              </a:rPr>
              <a:t>Le receveur part du carré de service et arrête la balle avant la ligne centrale en 2 pas.</a:t>
            </a:r>
            <a:endParaRPr dirty="0">
              <a:latin typeface="Times New Roman"/>
              <a:cs typeface="Times New Roman"/>
            </a:endParaRP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sz="1800" spc="-60" dirty="0" err="1">
                <a:latin typeface="Times New Roman"/>
                <a:cs typeface="Times New Roman"/>
              </a:rPr>
              <a:t>T</a:t>
            </a:r>
            <a:r>
              <a:rPr sz="1800" dirty="0" err="1">
                <a:latin typeface="Times New Roman"/>
                <a:cs typeface="Times New Roman"/>
              </a:rPr>
              <a:t>ravaill</a:t>
            </a:r>
            <a:r>
              <a:rPr sz="1800" spc="5" dirty="0" err="1">
                <a:latin typeface="Times New Roman"/>
                <a:cs typeface="Times New Roman"/>
              </a:rPr>
              <a:t>e</a:t>
            </a:r>
            <a:r>
              <a:rPr sz="1800" dirty="0" err="1">
                <a:latin typeface="Times New Roman"/>
                <a:cs typeface="Times New Roman"/>
              </a:rPr>
              <a:t>r</a:t>
            </a:r>
            <a:r>
              <a:rPr sz="1800" spc="-25" dirty="0">
                <a:latin typeface="Times New Roman"/>
                <a:cs typeface="Times New Roman"/>
              </a:rPr>
              <a:t> </a:t>
            </a:r>
            <a:r>
              <a:rPr sz="1800" dirty="0">
                <a:latin typeface="Times New Roman"/>
                <a:cs typeface="Times New Roman"/>
              </a:rPr>
              <a:t>l</a:t>
            </a:r>
            <a:r>
              <a:rPr lang="fr-FR" sz="1800" dirty="0">
                <a:latin typeface="Times New Roman"/>
                <a:cs typeface="Times New Roman"/>
              </a:rPr>
              <a:t>e temps de réaction en essayant d’arrêter la balle le plus vite possible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Une balle de squash ordinaire.</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Réaction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47</a:t>
            </a:fld>
            <a:endParaRPr dirty="0"/>
          </a:p>
        </p:txBody>
      </p:sp>
      <p:sp>
        <p:nvSpPr>
          <p:cNvPr id="4" name="object 4"/>
          <p:cNvSpPr txBox="1"/>
          <p:nvPr/>
        </p:nvSpPr>
        <p:spPr>
          <a:xfrm>
            <a:off x="4432300" y="285507"/>
            <a:ext cx="52578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 Bon pied, bon œil »</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3860429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2028825"/>
            <a:ext cx="8202295" cy="4124206"/>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spcBef>
                <a:spcPts val="430"/>
              </a:spcBef>
            </a:pPr>
            <a:r>
              <a:rPr lang="fr-FR" dirty="0">
                <a:latin typeface="Times New Roman"/>
                <a:cs typeface="Times New Roman"/>
              </a:rPr>
              <a:t>Le patient jette un ballon de baudruche en l’air et de l’autre main il lance une balle en mousse pour l’atteindre. Après 5 tirs réussis, le patient change de main pour lancer le ballon et la balle. </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tabLst>
                <a:tab pos="339090" algn="l"/>
              </a:tabLst>
            </a:pPr>
            <a:r>
              <a:rPr lang="fr-FR" dirty="0">
                <a:latin typeface="Times New Roman"/>
                <a:cs typeface="Times New Roman"/>
              </a:rPr>
              <a:t>Utiliser des ballons de plus en plus petits. </a:t>
            </a:r>
          </a:p>
          <a:p>
            <a:pPr marL="12700" algn="just">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Améliorer son orientation dans l’espace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tabLst>
                <a:tab pos="404495" algn="l"/>
              </a:tabLst>
            </a:pPr>
            <a:r>
              <a:rPr lang="fr-FR" spc="-60" dirty="0">
                <a:latin typeface="Times New Roman"/>
                <a:cs typeface="Times New Roman"/>
              </a:rPr>
              <a:t>Des ballons de baudruche, des balles en mousse</a:t>
            </a:r>
            <a:r>
              <a:rPr lang="fr-FR" dirty="0">
                <a:latin typeface="Times New Roman"/>
                <a:cs typeface="Times New Roman"/>
              </a:rPr>
              <a:t>.</a:t>
            </a: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ea typeface="+mn-ea"/>
              </a:rPr>
              <a:t>Différenciation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48</a:t>
            </a:fld>
            <a:endParaRPr dirty="0"/>
          </a:p>
        </p:txBody>
      </p:sp>
      <p:sp>
        <p:nvSpPr>
          <p:cNvPr id="4" name="object 4"/>
          <p:cNvSpPr txBox="1"/>
          <p:nvPr/>
        </p:nvSpPr>
        <p:spPr>
          <a:xfrm>
            <a:off x="7404100" y="285507"/>
            <a:ext cx="25146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A 2 balles</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8" name="Émoticône 7"/>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9110491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988641"/>
            <a:ext cx="8202295" cy="4154984"/>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solidFill>
                  <a:schemeClr val="bg1">
                    <a:lumMod val="95000"/>
                  </a:schemeClr>
                </a:solidFill>
                <a:latin typeface="Times New Roman"/>
                <a:cs typeface="Times New Roman"/>
              </a:rPr>
              <a:t>Action</a:t>
            </a:r>
            <a:endParaRPr sz="1800" dirty="0">
              <a:solidFill>
                <a:schemeClr val="bg1">
                  <a:lumMod val="95000"/>
                </a:schemeClr>
              </a:solidFill>
              <a:latin typeface="Times New Roman"/>
              <a:cs typeface="Times New Roman"/>
            </a:endParaRPr>
          </a:p>
          <a:p>
            <a:pPr marL="12700" marR="5080" algn="just">
              <a:lnSpc>
                <a:spcPct val="100000"/>
              </a:lnSpc>
              <a:spcBef>
                <a:spcPts val="430"/>
              </a:spcBef>
            </a:pPr>
            <a:r>
              <a:rPr lang="fr-FR" sz="1800" dirty="0">
                <a:solidFill>
                  <a:schemeClr val="bg1">
                    <a:lumMod val="95000"/>
                  </a:schemeClr>
                </a:solidFill>
                <a:latin typeface="Times New Roman"/>
                <a:cs typeface="Times New Roman"/>
              </a:rPr>
              <a:t>Chaque patient dispose d’une petite corde de 2,5 m posée au sol. Il pose un pied sur une extrémité et doit tourner sur lui-même de manière à enrouler la corde autour de son pied, sans perdre l’équilibre lors des rotations et sans s’aider de l’autre pied. </a:t>
            </a:r>
          </a:p>
          <a:p>
            <a:pPr marL="12700" marR="5080" algn="just">
              <a:lnSpc>
                <a:spcPct val="100000"/>
              </a:lnSpc>
              <a:spcBef>
                <a:spcPts val="430"/>
              </a:spcBef>
            </a:pPr>
            <a:endParaRPr sz="2600" dirty="0">
              <a:solidFill>
                <a:schemeClr val="bg1">
                  <a:lumMod val="95000"/>
                </a:schemeClr>
              </a:solidFill>
              <a:latin typeface="Times New Roman"/>
              <a:cs typeface="Times New Roman"/>
            </a:endParaRPr>
          </a:p>
          <a:p>
            <a:pPr marL="12700" algn="just">
              <a:lnSpc>
                <a:spcPct val="100000"/>
              </a:lnSpc>
              <a:tabLst>
                <a:tab pos="339090" algn="l"/>
              </a:tabLst>
            </a:pPr>
            <a:r>
              <a:rPr sz="1800" b="1" u="heavy" dirty="0">
                <a:solidFill>
                  <a:schemeClr val="bg1">
                    <a:lumMod val="95000"/>
                  </a:schemeClr>
                </a:solidFill>
                <a:latin typeface="Times New Roman"/>
                <a:cs typeface="Times New Roman"/>
              </a:rPr>
              <a:t>Evolutions</a:t>
            </a:r>
            <a:endParaRPr lang="fr-FR" dirty="0">
              <a:solidFill>
                <a:schemeClr val="bg1">
                  <a:lumMod val="95000"/>
                </a:schemeClr>
              </a:solidFill>
              <a:latin typeface="Times New Roman"/>
              <a:cs typeface="Times New Roman"/>
            </a:endParaRPr>
          </a:p>
          <a:p>
            <a:pPr marL="12700" algn="just">
              <a:lnSpc>
                <a:spcPct val="100000"/>
              </a:lnSpc>
              <a:tabLst>
                <a:tab pos="339090" algn="l"/>
              </a:tabLst>
            </a:pPr>
            <a:r>
              <a:rPr lang="fr-FR" dirty="0">
                <a:solidFill>
                  <a:schemeClr val="bg1">
                    <a:lumMod val="95000"/>
                  </a:schemeClr>
                </a:solidFill>
                <a:latin typeface="Times New Roman"/>
                <a:cs typeface="Times New Roman"/>
              </a:rPr>
              <a:t>Réaliser 2 « escargots » avec la jambe gauche, puis avec la jambe droite.</a:t>
            </a:r>
          </a:p>
          <a:p>
            <a:pPr marL="12700" algn="just">
              <a:lnSpc>
                <a:spcPct val="100000"/>
              </a:lnSpc>
              <a:tabLst>
                <a:tab pos="339090" algn="l"/>
              </a:tabLst>
            </a:pPr>
            <a:endParaRPr sz="2600" dirty="0">
              <a:solidFill>
                <a:schemeClr val="bg1">
                  <a:lumMod val="95000"/>
                </a:schemeClr>
              </a:solidFill>
              <a:latin typeface="Times New Roman"/>
              <a:cs typeface="Times New Roman"/>
            </a:endParaRPr>
          </a:p>
          <a:p>
            <a:pPr marL="12700" algn="just">
              <a:lnSpc>
                <a:spcPct val="100000"/>
              </a:lnSpc>
              <a:tabLst>
                <a:tab pos="404495" algn="l"/>
              </a:tabLst>
            </a:pPr>
            <a:r>
              <a:rPr sz="1800" b="1" u="heavy" dirty="0">
                <a:solidFill>
                  <a:schemeClr val="bg1">
                    <a:lumMod val="95000"/>
                  </a:schemeClr>
                </a:solidFill>
                <a:latin typeface="Times New Roman"/>
                <a:cs typeface="Times New Roman"/>
              </a:rPr>
              <a:t>Obje</a:t>
            </a:r>
            <a:r>
              <a:rPr sz="1800" b="1" u="heavy" spc="5" dirty="0">
                <a:solidFill>
                  <a:schemeClr val="bg1">
                    <a:lumMod val="95000"/>
                  </a:schemeClr>
                </a:solidFill>
                <a:latin typeface="Times New Roman"/>
                <a:cs typeface="Times New Roman"/>
              </a:rPr>
              <a:t>c</a:t>
            </a:r>
            <a:r>
              <a:rPr sz="1800" b="1" u="heavy" dirty="0">
                <a:solidFill>
                  <a:schemeClr val="bg1">
                    <a:lumMod val="95000"/>
                  </a:schemeClr>
                </a:solidFill>
                <a:latin typeface="Times New Roman"/>
                <a:cs typeface="Times New Roman"/>
              </a:rPr>
              <a:t>tif</a:t>
            </a:r>
            <a:r>
              <a:rPr sz="1800" b="1" u="heavy" spc="-10" dirty="0">
                <a:solidFill>
                  <a:schemeClr val="bg1">
                    <a:lumMod val="95000"/>
                  </a:schemeClr>
                </a:solidFill>
                <a:latin typeface="Times New Roman"/>
                <a:cs typeface="Times New Roman"/>
              </a:rPr>
              <a:t> </a:t>
            </a:r>
            <a:r>
              <a:rPr sz="1800" b="1" u="heavy" dirty="0">
                <a:solidFill>
                  <a:schemeClr val="bg1">
                    <a:lumMod val="95000"/>
                  </a:schemeClr>
                </a:solidFill>
                <a:latin typeface="Times New Roman"/>
                <a:cs typeface="Times New Roman"/>
              </a:rPr>
              <a:t>pédagogi</a:t>
            </a:r>
            <a:r>
              <a:rPr sz="1800" b="1" u="heavy" spc="-10" dirty="0">
                <a:solidFill>
                  <a:schemeClr val="bg1">
                    <a:lumMod val="95000"/>
                  </a:schemeClr>
                </a:solidFill>
                <a:latin typeface="Times New Roman"/>
                <a:cs typeface="Times New Roman"/>
              </a:rPr>
              <a:t>q</a:t>
            </a:r>
            <a:r>
              <a:rPr sz="1800" b="1" u="heavy" dirty="0">
                <a:solidFill>
                  <a:schemeClr val="bg1">
                    <a:lumMod val="95000"/>
                  </a:schemeClr>
                </a:solidFill>
                <a:latin typeface="Times New Roman"/>
                <a:cs typeface="Times New Roman"/>
              </a:rPr>
              <a:t>ue</a:t>
            </a:r>
            <a:endParaRPr sz="1800" dirty="0">
              <a:solidFill>
                <a:schemeClr val="bg1">
                  <a:lumMod val="95000"/>
                </a:schemeClr>
              </a:solidFill>
              <a:latin typeface="Times New Roman"/>
              <a:cs typeface="Times New Roman"/>
            </a:endParaRPr>
          </a:p>
          <a:p>
            <a:pPr marL="12700" algn="just">
              <a:lnSpc>
                <a:spcPct val="100000"/>
              </a:lnSpc>
              <a:spcBef>
                <a:spcPts val="434"/>
              </a:spcBef>
            </a:pPr>
            <a:r>
              <a:rPr lang="fr-FR" spc="-60" dirty="0">
                <a:solidFill>
                  <a:schemeClr val="bg1">
                    <a:lumMod val="95000"/>
                  </a:schemeClr>
                </a:solidFill>
                <a:latin typeface="Times New Roman"/>
                <a:cs typeface="Times New Roman"/>
              </a:rPr>
              <a:t>Conserver l’équilibre avec un appui aléatoire.</a:t>
            </a:r>
            <a:endParaRPr sz="1800" dirty="0">
              <a:solidFill>
                <a:schemeClr val="bg1">
                  <a:lumMod val="95000"/>
                </a:schemeClr>
              </a:solidFill>
              <a:latin typeface="Times New Roman"/>
              <a:cs typeface="Times New Roman"/>
            </a:endParaRPr>
          </a:p>
          <a:p>
            <a:pPr>
              <a:lnSpc>
                <a:spcPct val="100000"/>
              </a:lnSpc>
              <a:spcBef>
                <a:spcPts val="34"/>
              </a:spcBef>
            </a:pPr>
            <a:endParaRPr sz="2600" dirty="0">
              <a:solidFill>
                <a:schemeClr val="bg1">
                  <a:lumMod val="95000"/>
                </a:schemeClr>
              </a:solidFill>
              <a:latin typeface="Times New Roman"/>
              <a:cs typeface="Times New Roman"/>
            </a:endParaRPr>
          </a:p>
          <a:p>
            <a:pPr marL="12700" algn="just">
              <a:lnSpc>
                <a:spcPct val="100000"/>
              </a:lnSpc>
              <a:tabLst>
                <a:tab pos="404495" algn="l"/>
              </a:tabLst>
            </a:pPr>
            <a:r>
              <a:rPr sz="1800" b="1" u="heavy" dirty="0" err="1">
                <a:solidFill>
                  <a:schemeClr val="bg1">
                    <a:lumMod val="95000"/>
                  </a:schemeClr>
                </a:solidFill>
                <a:latin typeface="Times New Roman"/>
                <a:cs typeface="Times New Roman"/>
              </a:rPr>
              <a:t>Maté</a:t>
            </a:r>
            <a:r>
              <a:rPr sz="1800" b="1" u="heavy" spc="5" dirty="0" err="1">
                <a:solidFill>
                  <a:schemeClr val="bg1">
                    <a:lumMod val="95000"/>
                  </a:schemeClr>
                </a:solidFill>
                <a:latin typeface="Times New Roman"/>
                <a:cs typeface="Times New Roman"/>
              </a:rPr>
              <a:t>r</a:t>
            </a:r>
            <a:r>
              <a:rPr sz="1800" b="1" u="heavy" dirty="0" err="1">
                <a:solidFill>
                  <a:schemeClr val="bg1">
                    <a:lumMod val="95000"/>
                  </a:schemeClr>
                </a:solidFill>
                <a:latin typeface="Times New Roman"/>
                <a:cs typeface="Times New Roman"/>
              </a:rPr>
              <a:t>i</a:t>
            </a:r>
            <a:r>
              <a:rPr sz="1800" b="1" u="heavy" spc="5" dirty="0" err="1">
                <a:solidFill>
                  <a:schemeClr val="bg1">
                    <a:lumMod val="95000"/>
                  </a:schemeClr>
                </a:solidFill>
                <a:latin typeface="Times New Roman"/>
                <a:cs typeface="Times New Roman"/>
              </a:rPr>
              <a:t>e</a:t>
            </a:r>
            <a:r>
              <a:rPr sz="1800" b="1" u="heavy" dirty="0" err="1">
                <a:solidFill>
                  <a:schemeClr val="bg1">
                    <a:lumMod val="95000"/>
                  </a:schemeClr>
                </a:solidFill>
                <a:latin typeface="Times New Roman"/>
                <a:cs typeface="Times New Roman"/>
              </a:rPr>
              <a:t>l</a:t>
            </a:r>
            <a:endParaRPr lang="fr-FR" sz="1800" b="1" u="heavy" dirty="0">
              <a:solidFill>
                <a:schemeClr val="bg1">
                  <a:lumMod val="95000"/>
                </a:schemeClr>
              </a:solidFill>
              <a:latin typeface="Times New Roman"/>
              <a:cs typeface="Times New Roman"/>
            </a:endParaRPr>
          </a:p>
          <a:p>
            <a:pPr marL="12700" algn="just">
              <a:lnSpc>
                <a:spcPct val="100000"/>
              </a:lnSpc>
              <a:tabLst>
                <a:tab pos="404495" algn="l"/>
              </a:tabLst>
            </a:pPr>
            <a:r>
              <a:rPr lang="fr-FR" spc="-60" dirty="0">
                <a:solidFill>
                  <a:schemeClr val="bg1">
                    <a:lumMod val="95000"/>
                  </a:schemeClr>
                </a:solidFill>
                <a:latin typeface="Times New Roman"/>
                <a:cs typeface="Times New Roman"/>
              </a:rPr>
              <a:t>Des bouts de corde (diam. 1 à 1,2 cm).</a:t>
            </a:r>
            <a:endParaRPr spc="-60" dirty="0">
              <a:solidFill>
                <a:schemeClr val="bg1">
                  <a:lumMod val="95000"/>
                </a:schemeClr>
              </a:solidFill>
              <a:latin typeface="Times New Roman"/>
              <a:cs typeface="Times New Roman"/>
            </a:endParaRP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solidFill>
                  <a:schemeClr val="bg1">
                    <a:lumMod val="95000"/>
                  </a:schemeClr>
                </a:solidFill>
                <a:ea typeface="+mn-ea"/>
              </a:rPr>
              <a:t>Equilibre</a:t>
            </a:r>
            <a:endParaRPr b="1" kern="1200" spc="85" dirty="0">
              <a:solidFill>
                <a:schemeClr val="bg1">
                  <a:lumMod val="95000"/>
                </a:schemeClr>
              </a:solidFill>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49</a:t>
            </a:fld>
            <a:endParaRPr dirty="0"/>
          </a:p>
        </p:txBody>
      </p:sp>
      <p:sp>
        <p:nvSpPr>
          <p:cNvPr id="4" name="object 4"/>
          <p:cNvSpPr txBox="1"/>
          <p:nvPr/>
        </p:nvSpPr>
        <p:spPr>
          <a:xfrm>
            <a:off x="7023100" y="285507"/>
            <a:ext cx="2743200" cy="615553"/>
          </a:xfrm>
          <a:prstGeom prst="rect">
            <a:avLst/>
          </a:prstGeom>
        </p:spPr>
        <p:txBody>
          <a:bodyPr vert="horz" wrap="square" lIns="0" tIns="0" rIns="0" bIns="0" rtlCol="0">
            <a:spAutoFit/>
          </a:bodyPr>
          <a:lstStyle/>
          <a:p>
            <a:pPr marL="12700">
              <a:lnSpc>
                <a:spcPct val="100000"/>
              </a:lnSpc>
            </a:pPr>
            <a:r>
              <a:rPr lang="fr-FR" sz="4000" spc="85" dirty="0">
                <a:solidFill>
                  <a:schemeClr val="bg1">
                    <a:lumMod val="95000"/>
                  </a:schemeClr>
                </a:solidFill>
                <a:latin typeface="Arial"/>
                <a:cs typeface="Arial"/>
              </a:rPr>
              <a:t>L’escargot</a:t>
            </a:r>
            <a:endParaRPr sz="4000" dirty="0">
              <a:solidFill>
                <a:schemeClr val="bg1">
                  <a:lumMod val="95000"/>
                </a:schemeClr>
              </a:solidFill>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solidFill>
                <a:schemeClr val="bg1">
                  <a:lumMod val="95000"/>
                </a:schemeClr>
              </a:solidFill>
            </a:endParaRPr>
          </a:p>
        </p:txBody>
      </p:sp>
    </p:spTree>
    <p:extLst>
      <p:ext uri="{BB962C8B-B14F-4D97-AF65-F5344CB8AC3E}">
        <p14:creationId xmlns:p14="http://schemas.microsoft.com/office/powerpoint/2010/main" val="2949145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17516"/>
            <a:ext cx="8202295" cy="4072910"/>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lève une cuisse à 90° et fait passer une balle sous sa jambe de main en main  tout en conservant l’équilibre. L</a:t>
            </a:r>
            <a:r>
              <a:rPr lang="fr-FR" dirty="0">
                <a:latin typeface="Times New Roman"/>
                <a:cs typeface="Times New Roman"/>
              </a:rPr>
              <a:t>e patient effectue un seul passage de balle puis repose sa jambe.</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Tenter de réaliser 5 passages de balle en continu.</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pc="-60" dirty="0">
                <a:latin typeface="Times New Roman"/>
                <a:cs typeface="Times New Roman"/>
              </a:rPr>
              <a:t>Conserver l’équilibre tout en réalisant un geste particulier avec le haut du corps.</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Une balle de tennis</a:t>
            </a:r>
            <a:r>
              <a:rPr lang="fr-FR" dirty="0">
                <a:latin typeface="Times New Roman"/>
                <a:cs typeface="Times New Roman"/>
              </a:rPr>
              <a:t>.</a:t>
            </a:r>
            <a:endParaRPr lang="fr-F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Equilibre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5</a:t>
            </a:fld>
            <a:endParaRPr dirty="0"/>
          </a:p>
        </p:txBody>
      </p:sp>
      <p:sp>
        <p:nvSpPr>
          <p:cNvPr id="4" name="object 4"/>
          <p:cNvSpPr txBox="1"/>
          <p:nvPr/>
        </p:nvSpPr>
        <p:spPr>
          <a:xfrm>
            <a:off x="7175500" y="285507"/>
            <a:ext cx="2514600" cy="615553"/>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e héron</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5028968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2237839"/>
            <a:ext cx="8202295" cy="3600986"/>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lvl="1" algn="just">
              <a:spcBef>
                <a:spcPts val="430"/>
              </a:spcBef>
            </a:pPr>
            <a:r>
              <a:rPr lang="fr-FR" dirty="0">
                <a:latin typeface="Times New Roman"/>
                <a:cs typeface="Times New Roman"/>
              </a:rPr>
              <a:t>Chaque patient, en chaussettes, saute sur 2 coussins d’équilibre en pas alternés. Il marque un arrêt entre chaque saut de manière à conserver l’équilibre et son orientation.</a:t>
            </a:r>
          </a:p>
          <a:p>
            <a:pPr marL="12700" marR="5080" lvl="1" algn="just">
              <a:spcBef>
                <a:spcPts val="430"/>
              </a:spcBef>
            </a:pPr>
            <a:endParaRPr lang="fr-FR"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Mettre les coussins l’un contre l’autre pour faciliter l’exercice.</a:t>
            </a:r>
          </a:p>
          <a:p>
            <a:pPr marL="12700" algn="just">
              <a:lnSpc>
                <a:spcPct val="100000"/>
              </a:lnSpc>
              <a:tabLst>
                <a:tab pos="339090" algn="l"/>
              </a:tabLst>
            </a:pPr>
            <a:endParaRPr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Bien orienter son corps tout en conservant l’équilibre.</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tabLst>
                <a:tab pos="404495" algn="l"/>
              </a:tabLst>
            </a:pPr>
            <a:r>
              <a:rPr lang="fr-FR" spc="-60" dirty="0">
                <a:latin typeface="Times New Roman"/>
                <a:cs typeface="Times New Roman"/>
              </a:rPr>
              <a:t>Des coussins d’équilibre.</a:t>
            </a:r>
            <a:endParaRPr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Orientation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50</a:t>
            </a:fld>
            <a:endParaRPr dirty="0"/>
          </a:p>
        </p:txBody>
      </p:sp>
      <p:sp>
        <p:nvSpPr>
          <p:cNvPr id="4" name="object 4"/>
          <p:cNvSpPr txBox="1"/>
          <p:nvPr/>
        </p:nvSpPr>
        <p:spPr>
          <a:xfrm>
            <a:off x="6565899" y="285507"/>
            <a:ext cx="3200401"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pas de 2</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1364681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869916"/>
            <a:ext cx="8202295" cy="4349909"/>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moniteur donne le tempo. Tout le monde se positionne derrière la ligne médiane, face à la vitre. Un premier saut en pas alternés pied gauche devant, puis rétablissement pieds d’aplomb derrière la ligne médiane, puis un saut en pas alternés pied droit devant. Et ainsi de suite.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Démarrer et montrer l’exercice lentement puis enchainer les sauts en continu.</a:t>
            </a: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Assimiler la notion de rythme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Rythme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51</a:t>
            </a:fld>
            <a:endParaRPr dirty="0"/>
          </a:p>
        </p:txBody>
      </p:sp>
      <p:sp>
        <p:nvSpPr>
          <p:cNvPr id="4" name="object 4"/>
          <p:cNvSpPr txBox="1"/>
          <p:nvPr/>
        </p:nvSpPr>
        <p:spPr>
          <a:xfrm>
            <a:off x="4660900" y="285507"/>
            <a:ext cx="49530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Les pieds dans l’eau</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87923713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308100" y="1842115"/>
            <a:ext cx="8202295" cy="4072910"/>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Le patient se place face au mur latéral et envoie une balle en mousse par en-dessous. Il rattrape la balle à 2 mains après le 1</a:t>
            </a:r>
            <a:r>
              <a:rPr lang="fr-FR" baseline="30000" dirty="0">
                <a:latin typeface="Times New Roman"/>
                <a:cs typeface="Times New Roman"/>
              </a:rPr>
              <a:t>er</a:t>
            </a:r>
            <a:r>
              <a:rPr lang="fr-FR" dirty="0">
                <a:latin typeface="Times New Roman"/>
                <a:cs typeface="Times New Roman"/>
              </a:rPr>
              <a:t> rebond.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Tenter 5 réceptions d’affilée.</a:t>
            </a:r>
          </a:p>
          <a:p>
            <a:pPr marL="298450" indent="-285750" algn="just">
              <a:buFont typeface="Arial" panose="020B0604020202020204" pitchFamily="34" charset="0"/>
              <a:buChar char="•"/>
              <a:tabLst>
                <a:tab pos="339090" algn="l"/>
              </a:tabLst>
            </a:pPr>
            <a:r>
              <a:rPr lang="fr-FR" dirty="0">
                <a:latin typeface="Times New Roman"/>
                <a:cs typeface="Times New Roman"/>
              </a:rPr>
              <a:t>Utiliser une balle plus grosse pour faciliter l’exercice. </a:t>
            </a: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Développement du contrôle de la balle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Balles</a:t>
            </a:r>
            <a:r>
              <a:rPr lang="fr-FR" dirty="0">
                <a:latin typeface="Times New Roman"/>
                <a:cs typeface="Times New Roman"/>
              </a:rPr>
              <a:t> en mousse.</a:t>
            </a:r>
            <a:endParaRPr lang="fr-F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Coordination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52</a:t>
            </a:fld>
            <a:endParaRPr dirty="0"/>
          </a:p>
        </p:txBody>
      </p:sp>
      <p:sp>
        <p:nvSpPr>
          <p:cNvPr id="4" name="object 4"/>
          <p:cNvSpPr txBox="1"/>
          <p:nvPr/>
        </p:nvSpPr>
        <p:spPr>
          <a:xfrm>
            <a:off x="5508560" y="285507"/>
            <a:ext cx="418154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Enfant de la balle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8" name="Émoticône 7"/>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0059891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90819"/>
            <a:ext cx="8202295" cy="3847207"/>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Chaque patient tient son ballon de volley ou de basket à 2 mains. Il l’envoie au sol de manière à écraser ou faire éclater son ballon de baudruche. Un ballon de baudruche est étonnamment difficile à faire éclater.</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Maintenir sa concentration pendant l’effort et par rapport à un objet se déplaçant au sol.</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Des ballons de baudruche, de volley et de basket.</a:t>
            </a:r>
            <a:endParaRPr lang="fr-FR" sz="1800" b="1" u="heavy"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Activité physique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53</a:t>
            </a:fld>
            <a:endParaRPr dirty="0"/>
          </a:p>
        </p:txBody>
      </p:sp>
      <p:sp>
        <p:nvSpPr>
          <p:cNvPr id="4" name="object 4"/>
          <p:cNvSpPr txBox="1"/>
          <p:nvPr/>
        </p:nvSpPr>
        <p:spPr>
          <a:xfrm>
            <a:off x="5965760" y="285506"/>
            <a:ext cx="4638740" cy="1231106"/>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La guerre des ballons</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80171121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841500" y="3095625"/>
            <a:ext cx="7010400" cy="984885"/>
          </a:xfrm>
          <a:prstGeom prst="rect">
            <a:avLst/>
          </a:prstGeom>
        </p:spPr>
        <p:txBody>
          <a:bodyPr vert="horz" wrap="square" lIns="0" tIns="0" rIns="0" bIns="0" rtlCol="0">
            <a:spAutoFit/>
          </a:bodyPr>
          <a:lstStyle/>
          <a:p>
            <a:pPr marL="12700">
              <a:lnSpc>
                <a:spcPct val="100000"/>
              </a:lnSpc>
              <a:tabLst>
                <a:tab pos="534035" algn="l"/>
              </a:tabLst>
            </a:pPr>
            <a:r>
              <a:rPr lang="fr-FR" sz="3200" b="1" spc="-165" dirty="0">
                <a:latin typeface="Arial"/>
                <a:cs typeface="Arial"/>
              </a:rPr>
              <a:t>Habiletés motrices</a:t>
            </a:r>
          </a:p>
          <a:p>
            <a:pPr marL="12700">
              <a:lnSpc>
                <a:spcPct val="100000"/>
              </a:lnSpc>
              <a:tabLst>
                <a:tab pos="534035" algn="l"/>
              </a:tabLst>
            </a:pPr>
            <a:r>
              <a:rPr lang="fr-FR" sz="3200" b="1" spc="-165" dirty="0">
                <a:latin typeface="Arial"/>
                <a:cs typeface="Arial"/>
              </a:rPr>
              <a:t>Séance 8</a:t>
            </a:r>
            <a:endParaRPr lang="fr-FR" sz="3200" dirty="0">
              <a:latin typeface="Arial"/>
              <a:cs typeface="Arial"/>
            </a:endParaRPr>
          </a:p>
        </p:txBody>
      </p:sp>
      <p:sp>
        <p:nvSpPr>
          <p:cNvPr id="5" name="object 5"/>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54</a:t>
            </a:fld>
            <a:endParaRPr dirty="0"/>
          </a:p>
        </p:txBody>
      </p:sp>
    </p:spTree>
    <p:extLst>
      <p:ext uri="{BB962C8B-B14F-4D97-AF65-F5344CB8AC3E}">
        <p14:creationId xmlns:p14="http://schemas.microsoft.com/office/powerpoint/2010/main" val="26839038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07413" y="1691124"/>
            <a:ext cx="8202295" cy="4072910"/>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Chaque patient pose un petit objet sur sa tête</a:t>
            </a:r>
            <a:r>
              <a:rPr lang="fr-FR" dirty="0">
                <a:latin typeface="Times New Roman"/>
                <a:cs typeface="Times New Roman"/>
              </a:rPr>
              <a:t>. Il penche légèrement la tête en avant pour faire tomber l’objet et il tente de l’attraper avec ses 2 mains. La clé de cet exercice est de ne pas bouger ses bras avant de sentir l’objet tomber.</a:t>
            </a: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Attraper l’objet d’une main, avec l’autre main dans le dos.</a:t>
            </a: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sz="1800" spc="-60" dirty="0" err="1">
                <a:latin typeface="Times New Roman"/>
                <a:cs typeface="Times New Roman"/>
              </a:rPr>
              <a:t>T</a:t>
            </a:r>
            <a:r>
              <a:rPr sz="1800" dirty="0" err="1">
                <a:latin typeface="Times New Roman"/>
                <a:cs typeface="Times New Roman"/>
              </a:rPr>
              <a:t>ravaill</a:t>
            </a:r>
            <a:r>
              <a:rPr sz="1800" spc="5" dirty="0" err="1">
                <a:latin typeface="Times New Roman"/>
                <a:cs typeface="Times New Roman"/>
              </a:rPr>
              <a:t>e</a:t>
            </a:r>
            <a:r>
              <a:rPr sz="1800" dirty="0" err="1">
                <a:latin typeface="Times New Roman"/>
                <a:cs typeface="Times New Roman"/>
              </a:rPr>
              <a:t>r</a:t>
            </a:r>
            <a:r>
              <a:rPr sz="1800" spc="-25" dirty="0">
                <a:latin typeface="Times New Roman"/>
                <a:cs typeface="Times New Roman"/>
              </a:rPr>
              <a:t> </a:t>
            </a:r>
            <a:r>
              <a:rPr sz="1800" dirty="0">
                <a:latin typeface="Times New Roman"/>
                <a:cs typeface="Times New Roman"/>
              </a:rPr>
              <a:t>l</a:t>
            </a:r>
            <a:r>
              <a:rPr lang="fr-FR" sz="1800" dirty="0">
                <a:latin typeface="Times New Roman"/>
                <a:cs typeface="Times New Roman"/>
              </a:rPr>
              <a:t>e temps de réaction en essayant d’attraper un objet le plus vite possible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dirty="0">
                <a:latin typeface="Times New Roman"/>
                <a:cs typeface="Times New Roman"/>
              </a:rPr>
              <a:t>Des objets légers, en plastique</a:t>
            </a:r>
            <a:r>
              <a:rPr lang="fr-FR" sz="1800" dirty="0">
                <a:latin typeface="Times New Roman"/>
                <a:cs typeface="Times New Roman"/>
              </a:rPr>
              <a:t>.</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Réaction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55</a:t>
            </a:fld>
            <a:endParaRPr dirty="0"/>
          </a:p>
        </p:txBody>
      </p:sp>
      <p:sp>
        <p:nvSpPr>
          <p:cNvPr id="4" name="object 4"/>
          <p:cNvSpPr txBox="1"/>
          <p:nvPr/>
        </p:nvSpPr>
        <p:spPr>
          <a:xfrm>
            <a:off x="5508560" y="285507"/>
            <a:ext cx="418154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Tombé sur la tête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18675" y="428625"/>
            <a:ext cx="304800" cy="304800"/>
          </a:xfrm>
          <a:prstGeom prst="rect">
            <a:avLst/>
          </a:prstGeom>
          <a:noFill/>
          <a:ln>
            <a:noFill/>
          </a:ln>
        </p:spPr>
      </p:pic>
      <p:sp>
        <p:nvSpPr>
          <p:cNvPr id="8" name="Émoticône 7"/>
          <p:cNvSpPr/>
          <p:nvPr/>
        </p:nvSpPr>
        <p:spPr>
          <a:xfrm>
            <a:off x="100996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5573075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867019"/>
            <a:ext cx="8202295" cy="4124206"/>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spcBef>
                <a:spcPts val="430"/>
              </a:spcBef>
            </a:pPr>
            <a:r>
              <a:rPr lang="fr-FR" dirty="0">
                <a:latin typeface="Times New Roman"/>
                <a:cs typeface="Times New Roman"/>
              </a:rPr>
              <a:t>Poser une cible constituée d’un socle et d’un manche à 2,5 m devant le ligne médiane. Les patients se positionnent derrière la ligne médiane et tentent d’atteindre la cible avec des frisbees lancés sur le côté. Récupérer tous les frisbees en même temps. </a:t>
            </a:r>
          </a:p>
          <a:p>
            <a:pPr marL="12700" marR="5080" algn="just">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tabLst>
                <a:tab pos="339090" algn="l"/>
              </a:tabLst>
            </a:pPr>
            <a:r>
              <a:rPr lang="fr-FR" dirty="0">
                <a:latin typeface="Times New Roman"/>
                <a:cs typeface="Times New Roman"/>
              </a:rPr>
              <a:t>Reculer d’un pas si la cible est atteinte 3 fois.</a:t>
            </a:r>
          </a:p>
          <a:p>
            <a:pPr marL="12700" algn="just">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Améliorer son orientation par rapport à une cible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tabLst>
                <a:tab pos="404495" algn="l"/>
              </a:tabLst>
            </a:pPr>
            <a:r>
              <a:rPr lang="fr-FR" spc="-60" dirty="0">
                <a:latin typeface="Times New Roman"/>
                <a:cs typeface="Times New Roman"/>
              </a:rPr>
              <a:t>Des socles, des manches, des frisbees en mousse</a:t>
            </a:r>
            <a:r>
              <a:rPr lang="fr-FR" dirty="0">
                <a:latin typeface="Times New Roman"/>
                <a:cs typeface="Times New Roman"/>
              </a:rPr>
              <a:t>.</a:t>
            </a: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ea typeface="+mn-ea"/>
              </a:rPr>
              <a:t>Différenciation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56</a:t>
            </a:fld>
            <a:endParaRPr dirty="0"/>
          </a:p>
        </p:txBody>
      </p:sp>
      <p:sp>
        <p:nvSpPr>
          <p:cNvPr id="4" name="object 4"/>
          <p:cNvSpPr txBox="1"/>
          <p:nvPr/>
        </p:nvSpPr>
        <p:spPr>
          <a:xfrm>
            <a:off x="7099300" y="285507"/>
            <a:ext cx="26670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L’ultimate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86619070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Equilibre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57</a:t>
            </a:fld>
            <a:endParaRPr dirty="0"/>
          </a:p>
        </p:txBody>
      </p:sp>
      <p:sp>
        <p:nvSpPr>
          <p:cNvPr id="7" name="object 3"/>
          <p:cNvSpPr txBox="1"/>
          <p:nvPr/>
        </p:nvSpPr>
        <p:spPr>
          <a:xfrm>
            <a:off x="1231900" y="1867019"/>
            <a:ext cx="8202295" cy="4401205"/>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spcBef>
                <a:spcPts val="430"/>
              </a:spcBef>
            </a:pPr>
            <a:r>
              <a:rPr lang="fr-FR" dirty="0">
                <a:latin typeface="Times New Roman"/>
                <a:cs typeface="Times New Roman"/>
              </a:rPr>
              <a:t>Poser un objet ou une forme en plastique sur son pied. Le patient lève sa jambe de manière à se saisir de l’objet tout en conservant l’équilibre sur sa jambe d’appui. Attraper 5 fois l’objet placé sur son pied droit, de la main droite. Puis refaire l’exercice avec son pied gauche et sa main gauche.</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tabLst>
                <a:tab pos="339090" algn="l"/>
              </a:tabLst>
            </a:pPr>
            <a:r>
              <a:rPr lang="fr-FR" dirty="0">
                <a:latin typeface="Times New Roman"/>
                <a:cs typeface="Times New Roman"/>
              </a:rPr>
              <a:t>Tenter de réaliser l’exercice 5 fois d’affilée. Si l’objet tombe, reprendre à zéro.</a:t>
            </a:r>
          </a:p>
          <a:p>
            <a:pPr marL="12700" algn="just">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spcBef>
                <a:spcPts val="434"/>
              </a:spcBef>
            </a:pPr>
            <a:r>
              <a:rPr lang="fr-FR" spc="-60" dirty="0">
                <a:latin typeface="Times New Roman"/>
                <a:cs typeface="Times New Roman"/>
              </a:rPr>
              <a:t>Conserver l’équilibre avec un appui aléatoire, recherche de la stabilité de la jambe et du buste.</a:t>
            </a:r>
            <a:endParaRPr lang="fr-FR"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dirty="0">
                <a:latin typeface="Times New Roman"/>
                <a:cs typeface="Times New Roman"/>
              </a:rPr>
              <a:t>Des objets légers, en plastique.</a:t>
            </a:r>
          </a:p>
        </p:txBody>
      </p:sp>
      <p:sp>
        <p:nvSpPr>
          <p:cNvPr id="8" name="object 4"/>
          <p:cNvSpPr txBox="1"/>
          <p:nvPr/>
        </p:nvSpPr>
        <p:spPr>
          <a:xfrm>
            <a:off x="6642100" y="285507"/>
            <a:ext cx="32766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Au pied levé</a:t>
            </a:r>
            <a:endParaRPr sz="4000" dirty="0">
              <a:latin typeface="Arial"/>
              <a:cs typeface="Arial"/>
            </a:endParaRPr>
          </a:p>
        </p:txBody>
      </p:sp>
      <p:pic>
        <p:nvPicPr>
          <p:cNvPr id="9"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10" name="Émoticône 9"/>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75098912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80639"/>
            <a:ext cx="8202295" cy="3877985"/>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lvl="1" algn="just">
              <a:spcBef>
                <a:spcPts val="430"/>
              </a:spcBef>
            </a:pPr>
            <a:r>
              <a:rPr lang="fr-FR" dirty="0">
                <a:latin typeface="Times New Roman"/>
                <a:cs typeface="Times New Roman"/>
              </a:rPr>
              <a:t>Le moniteur placé sur le côté et devant le mur frontal envoie un ballon de baudruche en l’air. Les patients, placés derrière la ligne médiane, essaient de l’atteindre avec une balle en mousse. </a:t>
            </a:r>
          </a:p>
          <a:p>
            <a:pPr marL="12700" marR="5080" lvl="1" algn="just">
              <a:spcBef>
                <a:spcPts val="430"/>
              </a:spcBef>
            </a:pPr>
            <a:endParaRPr lang="fr-FR"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Diminuer la taille des balles.</a:t>
            </a:r>
          </a:p>
          <a:p>
            <a:pPr marL="12700" algn="just">
              <a:lnSpc>
                <a:spcPct val="100000"/>
              </a:lnSpc>
              <a:tabLst>
                <a:tab pos="339090" algn="l"/>
              </a:tabLst>
            </a:pPr>
            <a:endParaRPr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Bien orienter son corps face à un objet en mouvement.</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tabLst>
                <a:tab pos="404495" algn="l"/>
              </a:tabLst>
            </a:pPr>
            <a:r>
              <a:rPr lang="fr-FR" spc="-60" dirty="0">
                <a:latin typeface="Times New Roman"/>
                <a:cs typeface="Times New Roman"/>
              </a:rPr>
              <a:t>Des ballons de baudruche, des balles en mousse.</a:t>
            </a:r>
            <a:endParaRPr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Orientation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58</a:t>
            </a:fld>
            <a:endParaRPr dirty="0"/>
          </a:p>
        </p:txBody>
      </p:sp>
      <p:sp>
        <p:nvSpPr>
          <p:cNvPr id="4" name="object 4"/>
          <p:cNvSpPr txBox="1"/>
          <p:nvPr/>
        </p:nvSpPr>
        <p:spPr>
          <a:xfrm>
            <a:off x="5803900" y="285507"/>
            <a:ext cx="37338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ballon perdu</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446581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2105025"/>
            <a:ext cx="8202295" cy="3795911"/>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moniteur donne le tempo. Le patient tape sur ses cuisses avec les mains, puis frappe dans ses mains, et enfin frappe les mains à plat et les bras croisés sur ses épaules.</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Démarrer et montrer l’exercice lentement puis enchainer le rythme en continu.</a:t>
            </a: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Assimiler la notion de rythme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Rythme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59</a:t>
            </a:fld>
            <a:endParaRPr dirty="0"/>
          </a:p>
        </p:txBody>
      </p:sp>
      <p:sp>
        <p:nvSpPr>
          <p:cNvPr id="4" name="object 4"/>
          <p:cNvSpPr txBox="1"/>
          <p:nvPr/>
        </p:nvSpPr>
        <p:spPr>
          <a:xfrm>
            <a:off x="7556500" y="285507"/>
            <a:ext cx="20574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haka</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550297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884640"/>
            <a:ext cx="8202295" cy="3877985"/>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lvl="1" algn="just">
              <a:spcBef>
                <a:spcPts val="430"/>
              </a:spcBef>
            </a:pPr>
            <a:r>
              <a:rPr lang="fr-FR" sz="1800" dirty="0">
                <a:latin typeface="Times New Roman"/>
                <a:cs typeface="Times New Roman"/>
              </a:rPr>
              <a:t>Le patient se place derrière la ligne médiane. Le moniteur place </a:t>
            </a:r>
            <a:r>
              <a:rPr lang="fr-FR" dirty="0">
                <a:latin typeface="Times New Roman"/>
                <a:cs typeface="Times New Roman"/>
              </a:rPr>
              <a:t>un panier ou une corbeille devant lui. Le patient doit envoyer une balle directement dans le panier. A chaque lancer réussi le panier est reculé et déplacé légèrement sur le(s) côté(s).</a:t>
            </a:r>
          </a:p>
          <a:p>
            <a:pPr marL="12700" marR="5080" lvl="1" algn="just">
              <a:spcBef>
                <a:spcPts val="430"/>
              </a:spcBef>
            </a:pPr>
            <a:endParaRPr lang="fr-FR"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Après 5 lancers réussis d’affilée, le patient reprend l’exercice de l’autre main.</a:t>
            </a:r>
          </a:p>
          <a:p>
            <a:pPr lvl="1">
              <a:lnSpc>
                <a:spcPct val="100000"/>
              </a:lnSpc>
              <a:spcBef>
                <a:spcPts val="34"/>
              </a:spcBef>
              <a:buFont typeface="Arial"/>
              <a:buChar char="–"/>
            </a:pPr>
            <a:endParaRPr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Bien orienter son corps tout en conservant un bon niveau de précision.</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Balles de tennis, u</a:t>
            </a:r>
            <a:r>
              <a:rPr lang="fr-FR" dirty="0">
                <a:latin typeface="Times New Roman"/>
                <a:cs typeface="Times New Roman"/>
              </a:rPr>
              <a:t>ne corbeille</a:t>
            </a:r>
            <a:r>
              <a:rPr lang="fr-FR" sz="1800" dirty="0">
                <a:latin typeface="Times New Roman"/>
                <a:cs typeface="Times New Roman"/>
              </a:rPr>
              <a:t>.</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Orientation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6</a:t>
            </a:fld>
            <a:endParaRPr dirty="0"/>
          </a:p>
        </p:txBody>
      </p:sp>
      <p:sp>
        <p:nvSpPr>
          <p:cNvPr id="4" name="object 4"/>
          <p:cNvSpPr txBox="1"/>
          <p:nvPr/>
        </p:nvSpPr>
        <p:spPr>
          <a:xfrm>
            <a:off x="6946900" y="285507"/>
            <a:ext cx="2643505" cy="615553"/>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e panier</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5639468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07413" y="1814314"/>
            <a:ext cx="8202295" cy="4072910"/>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Le patient se place face au mur latéral et envoie une balle en mousse par en-dessous de la main droite. Il rattrape la balle de la main droite après le 1</a:t>
            </a:r>
            <a:r>
              <a:rPr lang="fr-FR" baseline="30000" dirty="0">
                <a:latin typeface="Times New Roman"/>
                <a:cs typeface="Times New Roman"/>
              </a:rPr>
              <a:t>er</a:t>
            </a:r>
            <a:r>
              <a:rPr lang="fr-FR" dirty="0">
                <a:latin typeface="Times New Roman"/>
                <a:cs typeface="Times New Roman"/>
              </a:rPr>
              <a:t> rebond.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Tenter 5 réceptions d’affilée.</a:t>
            </a:r>
          </a:p>
          <a:p>
            <a:pPr marL="298450" indent="-285750" algn="just">
              <a:buFont typeface="Arial" panose="020B0604020202020204" pitchFamily="34" charset="0"/>
              <a:buChar char="•"/>
              <a:tabLst>
                <a:tab pos="339090" algn="l"/>
              </a:tabLst>
            </a:pPr>
            <a:r>
              <a:rPr lang="fr-FR" dirty="0">
                <a:latin typeface="Times New Roman"/>
                <a:cs typeface="Times New Roman"/>
              </a:rPr>
              <a:t>Changer de main. </a:t>
            </a: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Développement du contrôle de la balle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Balles</a:t>
            </a:r>
            <a:r>
              <a:rPr lang="fr-FR" dirty="0">
                <a:latin typeface="Times New Roman"/>
                <a:cs typeface="Times New Roman"/>
              </a:rPr>
              <a:t> en mousse.</a:t>
            </a:r>
            <a:endParaRPr lang="fr-F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Coordination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60</a:t>
            </a:fld>
            <a:endParaRPr dirty="0"/>
          </a:p>
        </p:txBody>
      </p:sp>
      <p:sp>
        <p:nvSpPr>
          <p:cNvPr id="4" name="object 4"/>
          <p:cNvSpPr txBox="1"/>
          <p:nvPr/>
        </p:nvSpPr>
        <p:spPr>
          <a:xfrm>
            <a:off x="5508560" y="285507"/>
            <a:ext cx="4181540" cy="1231106"/>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Enfant de la balle (bis)</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8" name="Émoticône 7"/>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7043713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90819"/>
            <a:ext cx="8202295" cy="4401205"/>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Chaque patient dispose de 3 balles ainsi que de 3 cônes posés en ligne droite devant lui entre le mur frontal et la ligne médiane. Au signal, les patients démarrent du mur frontal  et vont placer une balle au sommet du premier cône. Ils reviennent aussitôt pour toucher le mur frontal puis repartent placer une autre balle sur le 2</a:t>
            </a:r>
            <a:r>
              <a:rPr lang="fr-FR" baseline="30000" dirty="0">
                <a:latin typeface="Times New Roman"/>
                <a:cs typeface="Times New Roman"/>
              </a:rPr>
              <a:t>ème</a:t>
            </a:r>
            <a:r>
              <a:rPr lang="fr-FR" dirty="0">
                <a:latin typeface="Times New Roman"/>
                <a:cs typeface="Times New Roman"/>
              </a:rPr>
              <a:t> cône, et ainsi de suite. Le premier qui termine gagné.</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Maintenir sa concentration pendant l’effort, tout en travaillant la motricité.</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Des cônes, des balles de squash.</a:t>
            </a:r>
            <a:endParaRPr lang="fr-FR" sz="1800" b="1" u="heavy"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Activité physique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61</a:t>
            </a:fld>
            <a:endParaRPr dirty="0"/>
          </a:p>
        </p:txBody>
      </p:sp>
      <p:sp>
        <p:nvSpPr>
          <p:cNvPr id="4" name="object 4"/>
          <p:cNvSpPr txBox="1"/>
          <p:nvPr/>
        </p:nvSpPr>
        <p:spPr>
          <a:xfrm>
            <a:off x="5866447" y="285506"/>
            <a:ext cx="3823653" cy="1231106"/>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petit poucet distrait</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86889466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841500" y="3171825"/>
            <a:ext cx="7010400" cy="984885"/>
          </a:xfrm>
          <a:prstGeom prst="rect">
            <a:avLst/>
          </a:prstGeom>
        </p:spPr>
        <p:txBody>
          <a:bodyPr vert="horz" wrap="square" lIns="0" tIns="0" rIns="0" bIns="0" rtlCol="0">
            <a:spAutoFit/>
          </a:bodyPr>
          <a:lstStyle/>
          <a:p>
            <a:pPr marL="12700">
              <a:lnSpc>
                <a:spcPct val="100000"/>
              </a:lnSpc>
              <a:tabLst>
                <a:tab pos="534035" algn="l"/>
              </a:tabLst>
            </a:pPr>
            <a:r>
              <a:rPr lang="fr-FR" sz="3200" b="1" spc="-165" dirty="0">
                <a:latin typeface="Arial"/>
                <a:cs typeface="Arial"/>
              </a:rPr>
              <a:t>Habiletés motrices</a:t>
            </a:r>
          </a:p>
          <a:p>
            <a:pPr marL="12700">
              <a:lnSpc>
                <a:spcPct val="100000"/>
              </a:lnSpc>
              <a:tabLst>
                <a:tab pos="534035" algn="l"/>
              </a:tabLst>
            </a:pPr>
            <a:r>
              <a:rPr lang="fr-FR" sz="3200" b="1" spc="-165" dirty="0">
                <a:latin typeface="Arial"/>
                <a:cs typeface="Arial"/>
              </a:rPr>
              <a:t>Séance 9</a:t>
            </a:r>
            <a:endParaRPr lang="fr-FR" sz="3200" dirty="0">
              <a:latin typeface="Arial"/>
              <a:cs typeface="Arial"/>
            </a:endParaRPr>
          </a:p>
        </p:txBody>
      </p:sp>
      <p:sp>
        <p:nvSpPr>
          <p:cNvPr id="5" name="object 5"/>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62</a:t>
            </a:fld>
            <a:endParaRPr dirty="0"/>
          </a:p>
        </p:txBody>
      </p:sp>
    </p:spTree>
    <p:extLst>
      <p:ext uri="{BB962C8B-B14F-4D97-AF65-F5344CB8AC3E}">
        <p14:creationId xmlns:p14="http://schemas.microsoft.com/office/powerpoint/2010/main" val="8000844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07413" y="1691124"/>
            <a:ext cx="8202295" cy="4349909"/>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spcBef>
                <a:spcPts val="430"/>
              </a:spcBef>
            </a:pPr>
            <a:r>
              <a:rPr lang="fr-FR" dirty="0">
                <a:latin typeface="Times New Roman"/>
                <a:cs typeface="Times New Roman"/>
              </a:rPr>
              <a:t>Poser un objet ou une forme en plastique sur son pied. Le patient lève sa jambe rapidement de manière à faire sauter l’objet, puis le saisit tout en conservant l’équilibre sur sa jambe d’appui. Attraper 5 fois l’objet placé sur son pied droit, de la main droite. Puis refaire l’exercice avec son pied gauche et sa main gauche.</a:t>
            </a: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Attraper l’objet d’une main, avec l’autre dans le dos.</a:t>
            </a: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sz="1800" spc="-60" dirty="0" err="1">
                <a:latin typeface="Times New Roman"/>
                <a:cs typeface="Times New Roman"/>
              </a:rPr>
              <a:t>T</a:t>
            </a:r>
            <a:r>
              <a:rPr sz="1800" dirty="0" err="1">
                <a:latin typeface="Times New Roman"/>
                <a:cs typeface="Times New Roman"/>
              </a:rPr>
              <a:t>ravaill</a:t>
            </a:r>
            <a:r>
              <a:rPr sz="1800" spc="5" dirty="0" err="1">
                <a:latin typeface="Times New Roman"/>
                <a:cs typeface="Times New Roman"/>
              </a:rPr>
              <a:t>e</a:t>
            </a:r>
            <a:r>
              <a:rPr sz="1800" dirty="0" err="1">
                <a:latin typeface="Times New Roman"/>
                <a:cs typeface="Times New Roman"/>
              </a:rPr>
              <a:t>r</a:t>
            </a:r>
            <a:r>
              <a:rPr sz="1800" spc="-25" dirty="0">
                <a:latin typeface="Times New Roman"/>
                <a:cs typeface="Times New Roman"/>
              </a:rPr>
              <a:t> </a:t>
            </a:r>
            <a:r>
              <a:rPr sz="1800" dirty="0">
                <a:latin typeface="Times New Roman"/>
                <a:cs typeface="Times New Roman"/>
              </a:rPr>
              <a:t>l</a:t>
            </a:r>
            <a:r>
              <a:rPr lang="fr-FR" sz="1800" dirty="0">
                <a:latin typeface="Times New Roman"/>
                <a:cs typeface="Times New Roman"/>
              </a:rPr>
              <a:t>e temps de réaction en essayant d’attraper un objet le plus vite possible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dirty="0">
                <a:latin typeface="Times New Roman"/>
                <a:cs typeface="Times New Roman"/>
              </a:rPr>
              <a:t>Des objets légers, en plastique</a:t>
            </a:r>
            <a:r>
              <a:rPr lang="fr-FR" sz="1800" dirty="0">
                <a:latin typeface="Times New Roman"/>
                <a:cs typeface="Times New Roman"/>
              </a:rPr>
              <a:t>.</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Réaction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63</a:t>
            </a:fld>
            <a:endParaRPr dirty="0"/>
          </a:p>
        </p:txBody>
      </p:sp>
      <p:sp>
        <p:nvSpPr>
          <p:cNvPr id="4" name="object 4"/>
          <p:cNvSpPr txBox="1"/>
          <p:nvPr/>
        </p:nvSpPr>
        <p:spPr>
          <a:xfrm>
            <a:off x="7184960" y="285507"/>
            <a:ext cx="250514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Maradona</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8" name="Émoticône 7"/>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7674226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867019"/>
            <a:ext cx="8202295" cy="4124206"/>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spcBef>
                <a:spcPts val="430"/>
              </a:spcBef>
            </a:pPr>
            <a:r>
              <a:rPr lang="fr-FR" dirty="0">
                <a:latin typeface="Times New Roman"/>
                <a:cs typeface="Times New Roman"/>
              </a:rPr>
              <a:t>Placer une balle (en mousse, squash) sur une raquette de ping-pong. Réaliser un parcours d’un point A à un point B.</a:t>
            </a:r>
          </a:p>
          <a:p>
            <a:pPr marL="12700" marR="5080" algn="just">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tabLst>
                <a:tab pos="339090" algn="l"/>
              </a:tabLst>
            </a:pPr>
            <a:r>
              <a:rPr lang="fr-FR" dirty="0">
                <a:latin typeface="Times New Roman"/>
                <a:cs typeface="Times New Roman"/>
              </a:rPr>
              <a:t>Refaire le parcours sans faire tomber la balle. Le plus grand nombre de parcours réussis désigne le vainqueur.</a:t>
            </a:r>
          </a:p>
          <a:p>
            <a:pPr marL="12700" algn="just">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Améliorer son habileté</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tabLst>
                <a:tab pos="404495" algn="l"/>
              </a:tabLst>
            </a:pPr>
            <a:r>
              <a:rPr lang="fr-FR" spc="-60" dirty="0">
                <a:latin typeface="Times New Roman"/>
                <a:cs typeface="Times New Roman"/>
              </a:rPr>
              <a:t>Des raquettes de ping-pong, des balles en mousse ou de squash</a:t>
            </a:r>
            <a:r>
              <a:rPr lang="fr-FR" dirty="0">
                <a:latin typeface="Times New Roman"/>
                <a:cs typeface="Times New Roman"/>
              </a:rPr>
              <a:t>.</a:t>
            </a:r>
          </a:p>
        </p:txBody>
      </p:sp>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ea typeface="+mn-ea"/>
              </a:rPr>
              <a:t>Différenciation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64</a:t>
            </a:fld>
            <a:endParaRPr dirty="0"/>
          </a:p>
        </p:txBody>
      </p:sp>
      <p:sp>
        <p:nvSpPr>
          <p:cNvPr id="4" name="object 4"/>
          <p:cNvSpPr txBox="1"/>
          <p:nvPr/>
        </p:nvSpPr>
        <p:spPr>
          <a:xfrm>
            <a:off x="6794500" y="285507"/>
            <a:ext cx="29718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pongiste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18675" y="428625"/>
            <a:ext cx="304800" cy="304800"/>
          </a:xfrm>
          <a:prstGeom prst="rect">
            <a:avLst/>
          </a:prstGeom>
          <a:noFill/>
          <a:ln>
            <a:noFill/>
          </a:ln>
        </p:spPr>
      </p:pic>
      <p:sp>
        <p:nvSpPr>
          <p:cNvPr id="8" name="Émoticône 7"/>
          <p:cNvSpPr/>
          <p:nvPr/>
        </p:nvSpPr>
        <p:spPr>
          <a:xfrm>
            <a:off x="100996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6722876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Equilibre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65</a:t>
            </a:fld>
            <a:endParaRPr dirty="0"/>
          </a:p>
        </p:txBody>
      </p:sp>
      <p:sp>
        <p:nvSpPr>
          <p:cNvPr id="7" name="object 3"/>
          <p:cNvSpPr txBox="1"/>
          <p:nvPr/>
        </p:nvSpPr>
        <p:spPr>
          <a:xfrm>
            <a:off x="1231900" y="1867019"/>
            <a:ext cx="8202295" cy="3847207"/>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spcBef>
                <a:spcPts val="430"/>
              </a:spcBef>
            </a:pPr>
            <a:r>
              <a:rPr lang="fr-FR" dirty="0">
                <a:latin typeface="Times New Roman"/>
                <a:cs typeface="Times New Roman"/>
              </a:rPr>
              <a:t>Marcher le plus longtemps possible sur un cerceau posé au sol, sans poser le pied à côté. </a:t>
            </a:r>
          </a:p>
          <a:p>
            <a:pPr marL="12700" marR="5080" algn="just">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tabLst>
                <a:tab pos="339090" algn="l"/>
              </a:tabLst>
            </a:pPr>
            <a:r>
              <a:rPr lang="fr-FR" dirty="0">
                <a:latin typeface="Times New Roman"/>
                <a:cs typeface="Times New Roman"/>
              </a:rPr>
              <a:t>Effectuer l’exercice en marche arrière. Le plus grand nombre de tours réussis désigne le vainqueur.</a:t>
            </a:r>
          </a:p>
          <a:p>
            <a:pPr marL="12700" algn="just">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spcBef>
                <a:spcPts val="434"/>
              </a:spcBef>
            </a:pPr>
            <a:r>
              <a:rPr lang="fr-FR" spc="-60" dirty="0">
                <a:latin typeface="Times New Roman"/>
                <a:cs typeface="Times New Roman"/>
              </a:rPr>
              <a:t>Conserver l’équilibre avec un appui aléatoire, recherche de la stabilité.</a:t>
            </a:r>
            <a:endParaRPr lang="fr-FR"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dirty="0">
                <a:latin typeface="Times New Roman"/>
                <a:cs typeface="Times New Roman"/>
              </a:rPr>
              <a:t>Des cerceaux en plastique.</a:t>
            </a:r>
          </a:p>
        </p:txBody>
      </p:sp>
      <p:sp>
        <p:nvSpPr>
          <p:cNvPr id="8" name="object 4"/>
          <p:cNvSpPr txBox="1"/>
          <p:nvPr/>
        </p:nvSpPr>
        <p:spPr>
          <a:xfrm>
            <a:off x="6184900" y="285507"/>
            <a:ext cx="37338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Autour du puit</a:t>
            </a:r>
            <a:endParaRPr sz="4000" dirty="0">
              <a:latin typeface="Arial"/>
              <a:cs typeface="Arial"/>
            </a:endParaRPr>
          </a:p>
        </p:txBody>
      </p:sp>
      <p:pic>
        <p:nvPicPr>
          <p:cNvPr id="9"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10" name="Émoticône 9"/>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6190735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641316"/>
            <a:ext cx="8202295" cy="4072910"/>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moniteur donne le tempo. Avancer d’un pas puis faire rebondir un ballon une seule fois avec ses 2 mains. Se saisir du ballon à 2 mains et s’arrêter, puis de nouveau avancer d’un pas et faire rebondir le ballon une seule fois, et ainsi de suite.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Démarrer et montrer l’exercice lentement puis enchainer le rythme en continu.</a:t>
            </a: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Assimiler la notion de rythme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Des ballons de basket ou de volley.</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Rythme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66</a:t>
            </a:fld>
            <a:endParaRPr dirty="0"/>
          </a:p>
        </p:txBody>
      </p:sp>
      <p:sp>
        <p:nvSpPr>
          <p:cNvPr id="4" name="object 4"/>
          <p:cNvSpPr txBox="1"/>
          <p:nvPr/>
        </p:nvSpPr>
        <p:spPr>
          <a:xfrm>
            <a:off x="7556500" y="285507"/>
            <a:ext cx="20574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haka</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7216383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308100" y="1842115"/>
            <a:ext cx="8202295" cy="4072910"/>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Le patient se place face au mur latéral et envoie une balle en mousse par en-dessous de la main droite. Il rattrape la balle de la main droite après le 1</a:t>
            </a:r>
            <a:r>
              <a:rPr lang="fr-FR" baseline="30000" dirty="0">
                <a:latin typeface="Times New Roman"/>
                <a:cs typeface="Times New Roman"/>
              </a:rPr>
              <a:t>er</a:t>
            </a:r>
            <a:r>
              <a:rPr lang="fr-FR" dirty="0">
                <a:latin typeface="Times New Roman"/>
                <a:cs typeface="Times New Roman"/>
              </a:rPr>
              <a:t> rebond.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Tenter 5 réceptions d’affilée.</a:t>
            </a:r>
          </a:p>
          <a:p>
            <a:pPr marL="298450" indent="-285750" algn="just">
              <a:buFont typeface="Arial" panose="020B0604020202020204" pitchFamily="34" charset="0"/>
              <a:buChar char="•"/>
              <a:tabLst>
                <a:tab pos="339090" algn="l"/>
              </a:tabLst>
            </a:pPr>
            <a:r>
              <a:rPr lang="fr-FR" dirty="0">
                <a:latin typeface="Times New Roman"/>
                <a:cs typeface="Times New Roman"/>
              </a:rPr>
              <a:t>Changer de main. </a:t>
            </a: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Développement du contrôle de la balle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Balles</a:t>
            </a:r>
            <a:r>
              <a:rPr lang="fr-FR" dirty="0">
                <a:latin typeface="Times New Roman"/>
                <a:cs typeface="Times New Roman"/>
              </a:rPr>
              <a:t> en mousse.</a:t>
            </a:r>
            <a:endParaRPr lang="fr-F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Coordination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67</a:t>
            </a:fld>
            <a:endParaRPr dirty="0"/>
          </a:p>
        </p:txBody>
      </p:sp>
      <p:sp>
        <p:nvSpPr>
          <p:cNvPr id="4" name="object 4"/>
          <p:cNvSpPr txBox="1"/>
          <p:nvPr/>
        </p:nvSpPr>
        <p:spPr>
          <a:xfrm>
            <a:off x="5508560" y="285507"/>
            <a:ext cx="4181540" cy="1231106"/>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Enfant de la balle (ter)</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8" name="Émoticône 7"/>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16535426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90819"/>
            <a:ext cx="8202295" cy="4278094"/>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Une corde posée au sol est attachée à une extrémité. Le moniteur agite l’autre côté de la corde comme si c’était un serpent. Les patients vont et viennent par-dessus la corde sans la toucher, sinon ils sont « mordus par le serpent ». </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Le moniteur accélère la fréquence des ondulations et les patients franchissent l’obstacle de plus en plus vite.</a:t>
            </a:r>
          </a:p>
          <a:p>
            <a:pPr marL="12700" algn="just">
              <a:lnSpc>
                <a:spcPct val="100000"/>
              </a:lnSpc>
              <a:tabLst>
                <a:tab pos="339090" algn="l"/>
              </a:tabLst>
            </a:pPr>
            <a:endParaRPr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Maintenir sa concentration pendant l’effort et par rapport à un objet se déplaçant au sol.</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tabLst>
                <a:tab pos="404495" algn="l"/>
              </a:tabLst>
            </a:pPr>
            <a:r>
              <a:rPr lang="fr-FR" spc="-60" dirty="0">
                <a:latin typeface="Times New Roman"/>
                <a:cs typeface="Times New Roman"/>
              </a:rPr>
              <a:t>Une corde </a:t>
            </a:r>
            <a:r>
              <a:rPr lang="pt-BR" spc="-60" dirty="0">
                <a:latin typeface="Times New Roman"/>
                <a:cs typeface="Times New Roman"/>
              </a:rPr>
              <a:t>(diam. 1 à 1,2 cm)</a:t>
            </a:r>
            <a:r>
              <a:rPr lang="fr-FR" spc="-60" dirty="0">
                <a:latin typeface="Times New Roman"/>
                <a:cs typeface="Times New Roman"/>
              </a:rPr>
              <a:t>, un objet pour l’attacher.</a:t>
            </a:r>
            <a:endParaRPr lang="fr-FR" sz="1800" b="1" u="heavy"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Activité physique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68</a:t>
            </a:fld>
            <a:endParaRPr dirty="0"/>
          </a:p>
        </p:txBody>
      </p:sp>
      <p:sp>
        <p:nvSpPr>
          <p:cNvPr id="4" name="object 4"/>
          <p:cNvSpPr txBox="1"/>
          <p:nvPr/>
        </p:nvSpPr>
        <p:spPr>
          <a:xfrm>
            <a:off x="6780848" y="285506"/>
            <a:ext cx="3595052" cy="1231106"/>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serpent nerveux</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50141694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765300" y="3129141"/>
            <a:ext cx="7010400" cy="984885"/>
          </a:xfrm>
          <a:prstGeom prst="rect">
            <a:avLst/>
          </a:prstGeom>
        </p:spPr>
        <p:txBody>
          <a:bodyPr vert="horz" wrap="square" lIns="0" tIns="0" rIns="0" bIns="0" rtlCol="0">
            <a:spAutoFit/>
          </a:bodyPr>
          <a:lstStyle/>
          <a:p>
            <a:pPr marL="12700">
              <a:lnSpc>
                <a:spcPct val="100000"/>
              </a:lnSpc>
              <a:tabLst>
                <a:tab pos="534035" algn="l"/>
              </a:tabLst>
            </a:pPr>
            <a:r>
              <a:rPr lang="fr-FR" sz="3200" b="1" spc="-165" dirty="0">
                <a:latin typeface="Arial"/>
                <a:cs typeface="Arial"/>
              </a:rPr>
              <a:t>Habiletés motrices</a:t>
            </a:r>
          </a:p>
          <a:p>
            <a:pPr marL="12700">
              <a:lnSpc>
                <a:spcPct val="100000"/>
              </a:lnSpc>
              <a:tabLst>
                <a:tab pos="534035" algn="l"/>
              </a:tabLst>
            </a:pPr>
            <a:r>
              <a:rPr lang="fr-FR" sz="3200" b="1" spc="-165" dirty="0">
                <a:latin typeface="Arial"/>
                <a:cs typeface="Arial"/>
              </a:rPr>
              <a:t>Séance 10</a:t>
            </a:r>
            <a:endParaRPr lang="fr-FR" sz="3200" dirty="0">
              <a:latin typeface="Arial"/>
              <a:cs typeface="Arial"/>
            </a:endParaRPr>
          </a:p>
        </p:txBody>
      </p:sp>
      <p:sp>
        <p:nvSpPr>
          <p:cNvPr id="5" name="object 5"/>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69</a:t>
            </a:fld>
            <a:endParaRPr dirty="0"/>
          </a:p>
        </p:txBody>
      </p:sp>
    </p:spTree>
    <p:extLst>
      <p:ext uri="{BB962C8B-B14F-4D97-AF65-F5344CB8AC3E}">
        <p14:creationId xmlns:p14="http://schemas.microsoft.com/office/powerpoint/2010/main" val="3159816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966714"/>
            <a:ext cx="8202295" cy="3847207"/>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se place les jambes écartées, en avant et en arrière, de part et d’autre de la ligne médiane. Il doit réaliser le plus grand nombre possible de pas alternés tout en restant à l’aplomb de la ligne et face au mur frontal.</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Augmenter la fréquence des pas alternés.</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Assimiler la notion de rythme.</a:t>
            </a:r>
          </a:p>
          <a:p>
            <a:pPr marL="12700" algn="just">
              <a:lnSpc>
                <a:spcPct val="100000"/>
              </a:lnSpc>
              <a:spcBef>
                <a:spcPts val="4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Rythme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7</a:t>
            </a:fld>
            <a:endParaRPr dirty="0"/>
          </a:p>
        </p:txBody>
      </p:sp>
      <p:sp>
        <p:nvSpPr>
          <p:cNvPr id="4" name="object 4"/>
          <p:cNvSpPr txBox="1"/>
          <p:nvPr/>
        </p:nvSpPr>
        <p:spPr>
          <a:xfrm>
            <a:off x="7198995" y="285507"/>
            <a:ext cx="3253105" cy="615553"/>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a samba</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49106085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07413" y="1691124"/>
            <a:ext cx="8202295" cy="4401205"/>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spcBef>
                <a:spcPts val="430"/>
              </a:spcBef>
            </a:pPr>
            <a:r>
              <a:rPr lang="fr-FR" dirty="0">
                <a:latin typeface="Times New Roman"/>
                <a:cs typeface="Times New Roman"/>
              </a:rPr>
              <a:t>Le patient est 1,5 m devant le moniteur et lui tourne le dos. Le moniteur lâche un ballon de basket à bout de bras. Dès qu’il entend le ballon rebondir, le patient doit se tourner puis le saisir à 2 mains avant le 2</a:t>
            </a:r>
            <a:r>
              <a:rPr lang="fr-FR" baseline="30000" dirty="0">
                <a:latin typeface="Times New Roman"/>
                <a:cs typeface="Times New Roman"/>
              </a:rPr>
              <a:t>ème</a:t>
            </a:r>
            <a:r>
              <a:rPr lang="fr-FR" dirty="0">
                <a:latin typeface="Times New Roman"/>
                <a:cs typeface="Times New Roman"/>
              </a:rPr>
              <a:t> rebond. </a:t>
            </a:r>
          </a:p>
          <a:p>
            <a:pPr marL="12700" marR="5080" algn="just">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Faciliter l’exercice en lâchant le ballon plus haut. Ou bien le patient peut rattraper le ballon après le 2</a:t>
            </a:r>
            <a:r>
              <a:rPr lang="fr-FR" baseline="30000" dirty="0">
                <a:latin typeface="Times New Roman"/>
                <a:cs typeface="Times New Roman"/>
              </a:rPr>
              <a:t>ème</a:t>
            </a:r>
            <a:r>
              <a:rPr lang="fr-FR" dirty="0">
                <a:latin typeface="Times New Roman"/>
                <a:cs typeface="Times New Roman"/>
              </a:rPr>
              <a:t> rebond.</a:t>
            </a: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sz="1800" spc="-60" dirty="0" err="1">
                <a:latin typeface="Times New Roman"/>
                <a:cs typeface="Times New Roman"/>
              </a:rPr>
              <a:t>T</a:t>
            </a:r>
            <a:r>
              <a:rPr sz="1800" dirty="0" err="1">
                <a:latin typeface="Times New Roman"/>
                <a:cs typeface="Times New Roman"/>
              </a:rPr>
              <a:t>ravaill</a:t>
            </a:r>
            <a:r>
              <a:rPr sz="1800" spc="5" dirty="0" err="1">
                <a:latin typeface="Times New Roman"/>
                <a:cs typeface="Times New Roman"/>
              </a:rPr>
              <a:t>e</a:t>
            </a:r>
            <a:r>
              <a:rPr sz="1800" dirty="0" err="1">
                <a:latin typeface="Times New Roman"/>
                <a:cs typeface="Times New Roman"/>
              </a:rPr>
              <a:t>r</a:t>
            </a:r>
            <a:r>
              <a:rPr sz="1800" spc="-25" dirty="0">
                <a:latin typeface="Times New Roman"/>
                <a:cs typeface="Times New Roman"/>
              </a:rPr>
              <a:t> </a:t>
            </a:r>
            <a:r>
              <a:rPr sz="1800" dirty="0">
                <a:latin typeface="Times New Roman"/>
                <a:cs typeface="Times New Roman"/>
              </a:rPr>
              <a:t>l</a:t>
            </a:r>
            <a:r>
              <a:rPr lang="fr-FR" sz="1800" dirty="0">
                <a:latin typeface="Times New Roman"/>
                <a:cs typeface="Times New Roman"/>
              </a:rPr>
              <a:t>e temps de réaction en essayant d’attraper un objet le plus vite possible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dirty="0">
                <a:latin typeface="Times New Roman"/>
                <a:cs typeface="Times New Roman"/>
              </a:rPr>
              <a:t>Des ballons de basket</a:t>
            </a:r>
            <a:r>
              <a:rPr lang="fr-FR" sz="1800" dirty="0">
                <a:latin typeface="Times New Roman"/>
                <a:cs typeface="Times New Roman"/>
              </a:rPr>
              <a:t>.</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Réaction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70</a:t>
            </a:fld>
            <a:endParaRPr dirty="0"/>
          </a:p>
        </p:txBody>
      </p:sp>
      <p:sp>
        <p:nvSpPr>
          <p:cNvPr id="4" name="object 4"/>
          <p:cNvSpPr txBox="1"/>
          <p:nvPr/>
        </p:nvSpPr>
        <p:spPr>
          <a:xfrm>
            <a:off x="5346700" y="285507"/>
            <a:ext cx="43434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voleur de balle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5078052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ea typeface="+mn-ea"/>
              </a:rPr>
              <a:t>Différenciation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71</a:t>
            </a:fld>
            <a:endParaRPr dirty="0"/>
          </a:p>
        </p:txBody>
      </p:sp>
      <p:sp>
        <p:nvSpPr>
          <p:cNvPr id="4" name="object 4"/>
          <p:cNvSpPr txBox="1"/>
          <p:nvPr/>
        </p:nvSpPr>
        <p:spPr>
          <a:xfrm>
            <a:off x="6565900" y="285507"/>
            <a:ext cx="32004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La passe à 2</a:t>
            </a:r>
            <a:endParaRPr sz="4000" dirty="0">
              <a:latin typeface="Arial"/>
              <a:cs typeface="Arial"/>
            </a:endParaRPr>
          </a:p>
        </p:txBody>
      </p:sp>
      <p:sp>
        <p:nvSpPr>
          <p:cNvPr id="7" name="object 3"/>
          <p:cNvSpPr txBox="1"/>
          <p:nvPr/>
        </p:nvSpPr>
        <p:spPr>
          <a:xfrm>
            <a:off x="1183005" y="1793716"/>
            <a:ext cx="8202295" cy="4626908"/>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2 patients se tiennent l’un en face de l’autre sur la largeur du court avec 2 cônes placés entre eux. Ils font rouler une balle avec le pied afin de la faire passer entre les cônes. </a:t>
            </a:r>
            <a:r>
              <a:rPr lang="fr-FR" sz="1800" dirty="0">
                <a:latin typeface="Times New Roman"/>
                <a:cs typeface="Times New Roman"/>
              </a:rPr>
              <a:t>Le but et de réaliser le plus de passages d’affilée en conservant une cadence régulière. Les patients peuvent intercepter la balle avec le pied.</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Réduire l’espace entre les cônes et éloigner les patients entre eux.</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Changer de pied de frappe et de pied d’interception.</a:t>
            </a: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Développement de la proprioception et du contrôle de la balle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dirty="0">
                <a:latin typeface="Times New Roman"/>
                <a:cs typeface="Times New Roman"/>
              </a:rPr>
              <a:t>Cônes, b</a:t>
            </a:r>
            <a:r>
              <a:rPr lang="fr-FR" sz="1800" dirty="0">
                <a:latin typeface="Times New Roman"/>
                <a:cs typeface="Times New Roman"/>
              </a:rPr>
              <a:t>alles</a:t>
            </a:r>
            <a:r>
              <a:rPr lang="fr-FR" dirty="0">
                <a:latin typeface="Times New Roman"/>
                <a:cs typeface="Times New Roman"/>
              </a:rPr>
              <a:t> en mousse</a:t>
            </a:r>
            <a:endParaRPr lang="fr-FR" sz="1800" dirty="0">
              <a:latin typeface="Times New Roman"/>
              <a:cs typeface="Times New Roman"/>
            </a:endParaRPr>
          </a:p>
        </p:txBody>
      </p:sp>
      <p:pic>
        <p:nvPicPr>
          <p:cNvPr id="8"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9" name="Émoticône 8"/>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8572404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Equilibre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72</a:t>
            </a:fld>
            <a:endParaRPr dirty="0"/>
          </a:p>
        </p:txBody>
      </p:sp>
      <p:sp>
        <p:nvSpPr>
          <p:cNvPr id="7" name="object 3"/>
          <p:cNvSpPr txBox="1"/>
          <p:nvPr/>
        </p:nvSpPr>
        <p:spPr>
          <a:xfrm>
            <a:off x="1183005" y="1818620"/>
            <a:ext cx="8202295" cy="4401205"/>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spcBef>
                <a:spcPts val="430"/>
              </a:spcBef>
            </a:pPr>
            <a:r>
              <a:rPr lang="fr-FR" dirty="0">
                <a:latin typeface="Times New Roman"/>
                <a:cs typeface="Times New Roman"/>
              </a:rPr>
              <a:t>Poser 4 à 6 cerceaux contigus et en ligne droite sur le sol. Les patients doivent marcher sur le bord des cerceaux en effectuant une trajectoire en S d’un cerceau à l’autre. Marcher le plus longtemps possible sur les cerceaux, sans poser le pied à côté. </a:t>
            </a:r>
          </a:p>
          <a:p>
            <a:pPr marL="12700" marR="5080" algn="just">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tabLst>
                <a:tab pos="339090" algn="l"/>
              </a:tabLst>
            </a:pPr>
            <a:r>
              <a:rPr lang="fr-FR" dirty="0">
                <a:latin typeface="Times New Roman"/>
                <a:cs typeface="Times New Roman"/>
              </a:rPr>
              <a:t>Effectuer l’exercice en marche arrière. Le plus grand nombre de passages réussis désigne le vainqueur.</a:t>
            </a:r>
          </a:p>
          <a:p>
            <a:pPr marL="12700" algn="just">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spcBef>
                <a:spcPts val="434"/>
              </a:spcBef>
            </a:pPr>
            <a:r>
              <a:rPr lang="fr-FR" spc="-60" dirty="0">
                <a:latin typeface="Times New Roman"/>
                <a:cs typeface="Times New Roman"/>
              </a:rPr>
              <a:t>Conserver l’équilibre avec un appui aléatoire, recherche de la stabilité.</a:t>
            </a:r>
            <a:endParaRPr lang="fr-FR"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dirty="0">
                <a:latin typeface="Times New Roman"/>
                <a:cs typeface="Times New Roman"/>
              </a:rPr>
              <a:t>Des cerceaux en plastique.</a:t>
            </a:r>
          </a:p>
        </p:txBody>
      </p:sp>
      <p:sp>
        <p:nvSpPr>
          <p:cNvPr id="8" name="object 4"/>
          <p:cNvSpPr txBox="1"/>
          <p:nvPr/>
        </p:nvSpPr>
        <p:spPr>
          <a:xfrm>
            <a:off x="5651500" y="285507"/>
            <a:ext cx="42672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Autour des puits</a:t>
            </a:r>
            <a:endParaRPr sz="4000" dirty="0">
              <a:latin typeface="Arial"/>
              <a:cs typeface="Arial"/>
            </a:endParaRPr>
          </a:p>
        </p:txBody>
      </p:sp>
      <p:pic>
        <p:nvPicPr>
          <p:cNvPr id="9"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10" name="Émoticône 9"/>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98857259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80639"/>
            <a:ext cx="8202295" cy="3877985"/>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lvl="1" algn="just">
              <a:spcBef>
                <a:spcPts val="430"/>
              </a:spcBef>
            </a:pPr>
            <a:r>
              <a:rPr lang="fr-FR" dirty="0">
                <a:latin typeface="Times New Roman"/>
                <a:cs typeface="Times New Roman"/>
              </a:rPr>
              <a:t>Elaborer un parcours avec des tapis répartis au sol de manière aléatoire. Les patients doivent courir et franchir tous les tapis selon leur propre choix. Ils peuvent se croiser mais ne doivent pas franchir 2 fois le même tapis pour boucler leur parcours. Les pas de côté sont autorisés pour le franchissement.</a:t>
            </a:r>
          </a:p>
          <a:p>
            <a:pPr marL="12700" marR="5080" lvl="1" algn="just">
              <a:spcBef>
                <a:spcPts val="430"/>
              </a:spcBef>
            </a:pPr>
            <a:endParaRPr lang="fr-FR"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endParaRPr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Bien orienter son corps face à des objets statiques.</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tabLst>
                <a:tab pos="404495" algn="l"/>
              </a:tabLst>
            </a:pPr>
            <a:r>
              <a:rPr lang="fr-FR" spc="-60" dirty="0">
                <a:latin typeface="Times New Roman"/>
                <a:cs typeface="Times New Roman"/>
              </a:rPr>
              <a:t>Des tapis de sol en mousse.</a:t>
            </a:r>
            <a:endParaRPr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Orientation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73</a:t>
            </a:fld>
            <a:endParaRPr dirty="0"/>
          </a:p>
        </p:txBody>
      </p:sp>
      <p:sp>
        <p:nvSpPr>
          <p:cNvPr id="4" name="object 4"/>
          <p:cNvSpPr txBox="1"/>
          <p:nvPr/>
        </p:nvSpPr>
        <p:spPr>
          <a:xfrm>
            <a:off x="5041900" y="285507"/>
            <a:ext cx="48006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bazar aux tapis</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59918752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641316"/>
            <a:ext cx="8202295" cy="4349909"/>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moniteur donne le tempo. Lancer une balle de la main droite vers la main gauche devant soi. Enchainer de la main gauche vers la main droite, et ainsi de suite. Les aller-retour</a:t>
            </a:r>
            <a:r>
              <a:rPr lang="fr-FR" dirty="0">
                <a:latin typeface="Times New Roman"/>
                <a:cs typeface="Times New Roman"/>
              </a:rPr>
              <a:t>s sont comptés à voix haute par chaque patient. Le plus grand nombre d’aller-retours sans faire tomber la balle, a gagné.</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Démarrer l’exercice lentement puis enchainer le rythme en continu.</a:t>
            </a: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Assimiler la notion de rythme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Des balles de tennis.</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Rythme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74</a:t>
            </a:fld>
            <a:endParaRPr dirty="0"/>
          </a:p>
        </p:txBody>
      </p:sp>
      <p:sp>
        <p:nvSpPr>
          <p:cNvPr id="4" name="object 4"/>
          <p:cNvSpPr txBox="1"/>
          <p:nvPr/>
        </p:nvSpPr>
        <p:spPr>
          <a:xfrm>
            <a:off x="6718300" y="285507"/>
            <a:ext cx="28956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jongleur</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411911935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07413" y="1814314"/>
            <a:ext cx="8202295" cy="4349909"/>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Les patients se déplacent d’un mur latéral vers l’autre en frappant un ballon en l’air. Frapper par-dessus l’épaule de préférence. Compter le nombre de frappes à voix haute pour chaque parcours; le vainqueur est le plus rapide pour parcourir chaque largeur.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Enchainer les aller-retours.</a:t>
            </a:r>
          </a:p>
          <a:p>
            <a:pPr marL="298450" indent="-285750" algn="just">
              <a:buFont typeface="Arial" panose="020B0604020202020204" pitchFamily="34" charset="0"/>
              <a:buChar char="•"/>
              <a:tabLst>
                <a:tab pos="339090" algn="l"/>
              </a:tabLst>
            </a:pPr>
            <a:r>
              <a:rPr lang="fr-FR" dirty="0">
                <a:latin typeface="Times New Roman"/>
                <a:cs typeface="Times New Roman"/>
              </a:rPr>
              <a:t>Changer de main. </a:t>
            </a: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Développement du contrôle de la balle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Ballons de baudruche</a:t>
            </a:r>
            <a:r>
              <a:rPr lang="fr-FR" dirty="0">
                <a:latin typeface="Times New Roman"/>
                <a:cs typeface="Times New Roman"/>
              </a:rPr>
              <a:t>.</a:t>
            </a:r>
            <a:endParaRPr lang="fr-F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Coordination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75</a:t>
            </a:fld>
            <a:endParaRPr dirty="0"/>
          </a:p>
        </p:txBody>
      </p:sp>
      <p:sp>
        <p:nvSpPr>
          <p:cNvPr id="4" name="object 4"/>
          <p:cNvSpPr txBox="1"/>
          <p:nvPr/>
        </p:nvSpPr>
        <p:spPr>
          <a:xfrm>
            <a:off x="7032560" y="285507"/>
            <a:ext cx="288614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Ballon vole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18675" y="428625"/>
            <a:ext cx="304800" cy="304800"/>
          </a:xfrm>
          <a:prstGeom prst="rect">
            <a:avLst/>
          </a:prstGeom>
          <a:noFill/>
          <a:ln>
            <a:noFill/>
          </a:ln>
        </p:spPr>
      </p:pic>
      <p:sp>
        <p:nvSpPr>
          <p:cNvPr id="8" name="Émoticône 7"/>
          <p:cNvSpPr/>
          <p:nvPr/>
        </p:nvSpPr>
        <p:spPr>
          <a:xfrm>
            <a:off x="100996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96027325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90819"/>
            <a:ext cx="8202295" cy="3949799"/>
          </a:xfrm>
          <a:prstGeom prst="rect">
            <a:avLst/>
          </a:prstGeom>
        </p:spPr>
        <p:txBody>
          <a:bodyPr vert="horz" wrap="square" lIns="0" tIns="0" rIns="0" bIns="0" rtlCol="0">
            <a:spAutoFit/>
          </a:bodyPr>
          <a:lstStyle/>
          <a:p>
            <a:pPr marL="12700" algn="just">
              <a:lnSpc>
                <a:spcPct val="100000"/>
              </a:lnSpc>
              <a:tabLst>
                <a:tab pos="404495" algn="l"/>
              </a:tabLst>
            </a:pPr>
            <a:r>
              <a:rPr lang="fr-FR" b="1" u="heavy" dirty="0">
                <a:latin typeface="Times New Roman"/>
                <a:cs typeface="Times New Roman"/>
              </a:rPr>
              <a:t>Action</a:t>
            </a:r>
            <a:endParaRPr lang="fr-FR" dirty="0">
              <a:latin typeface="Times New Roman"/>
              <a:cs typeface="Times New Roman"/>
            </a:endParaRPr>
          </a:p>
          <a:p>
            <a:pPr marL="12700" marR="5080" algn="just">
              <a:lnSpc>
                <a:spcPct val="100000"/>
              </a:lnSpc>
              <a:spcBef>
                <a:spcPts val="430"/>
              </a:spcBef>
            </a:pPr>
            <a:r>
              <a:rPr lang="fr-FR" dirty="0">
                <a:latin typeface="Times New Roman"/>
                <a:cs typeface="Times New Roman"/>
              </a:rPr>
              <a:t>Les patients se déplacent en sautant les pieds presque joints d’un mur latéral vers l’autre avec un ballon coincé entre les cuisses. Le vainqueur est le plus rapide pour réaliser une largeur. A chaque perte de ballon, recommencer le parcours. </a:t>
            </a:r>
          </a:p>
          <a:p>
            <a:pPr>
              <a:lnSpc>
                <a:spcPct val="100000"/>
              </a:lnSpc>
              <a:spcBef>
                <a:spcPts val="34"/>
              </a:spcBef>
            </a:pPr>
            <a:endParaRPr lang="fr-FR" sz="2600" dirty="0">
              <a:latin typeface="Times New Roman"/>
              <a:cs typeface="Times New Roman"/>
            </a:endParaRPr>
          </a:p>
          <a:p>
            <a:pPr marL="12700" algn="just">
              <a:lnSpc>
                <a:spcPct val="100000"/>
              </a:lnSpc>
              <a:tabLst>
                <a:tab pos="339090" algn="l"/>
              </a:tabLst>
            </a:pPr>
            <a:r>
              <a:rPr lang="fr-FR"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Enchainer les aller-retours.</a:t>
            </a:r>
          </a:p>
          <a:p>
            <a:pPr marL="12700" algn="just">
              <a:lnSpc>
                <a:spcPct val="100000"/>
              </a:lnSpc>
              <a:tabLst>
                <a:tab pos="339090" algn="l"/>
              </a:tabLst>
            </a:pPr>
            <a:endParaRPr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Maintenir sa concentration pendant l’effort et par rapport à un objet placé sur soi.</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Des ballons de baudruche.</a:t>
            </a:r>
            <a:endParaRPr lang="fr-FR" sz="1800" b="1" u="heavy"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Activité physique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76</a:t>
            </a:fld>
            <a:endParaRPr dirty="0"/>
          </a:p>
        </p:txBody>
      </p:sp>
      <p:sp>
        <p:nvSpPr>
          <p:cNvPr id="4" name="object 4"/>
          <p:cNvSpPr txBox="1"/>
          <p:nvPr/>
        </p:nvSpPr>
        <p:spPr>
          <a:xfrm>
            <a:off x="6780848" y="285506"/>
            <a:ext cx="3595052" cy="1231106"/>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kangourou ballonné</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95250"/>
            <a:ext cx="304800" cy="304800"/>
          </a:xfrm>
          <a:prstGeom prst="rect">
            <a:avLst/>
          </a:prstGeom>
          <a:noFill/>
          <a:ln>
            <a:noFill/>
          </a:ln>
        </p:spPr>
      </p:pic>
      <p:sp>
        <p:nvSpPr>
          <p:cNvPr id="8" name="Émoticône 7"/>
          <p:cNvSpPr/>
          <p:nvPr/>
        </p:nvSpPr>
        <p:spPr>
          <a:xfrm>
            <a:off x="10175875" y="95250"/>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87053967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841500" y="3171825"/>
            <a:ext cx="7010400" cy="984885"/>
          </a:xfrm>
          <a:prstGeom prst="rect">
            <a:avLst/>
          </a:prstGeom>
        </p:spPr>
        <p:txBody>
          <a:bodyPr vert="horz" wrap="square" lIns="0" tIns="0" rIns="0" bIns="0" rtlCol="0">
            <a:spAutoFit/>
          </a:bodyPr>
          <a:lstStyle/>
          <a:p>
            <a:pPr marL="12700">
              <a:lnSpc>
                <a:spcPct val="100000"/>
              </a:lnSpc>
              <a:tabLst>
                <a:tab pos="534035" algn="l"/>
              </a:tabLst>
            </a:pPr>
            <a:r>
              <a:rPr lang="fr-FR" sz="3200" b="1" spc="-165" dirty="0">
                <a:latin typeface="Arial"/>
                <a:cs typeface="Arial"/>
              </a:rPr>
              <a:t>Motricité fine</a:t>
            </a:r>
          </a:p>
          <a:p>
            <a:pPr marL="12700">
              <a:lnSpc>
                <a:spcPct val="100000"/>
              </a:lnSpc>
              <a:tabLst>
                <a:tab pos="534035" algn="l"/>
              </a:tabLst>
            </a:pPr>
            <a:r>
              <a:rPr lang="fr-FR" sz="3200" b="1" spc="-165" dirty="0">
                <a:latin typeface="Arial"/>
                <a:cs typeface="Arial"/>
              </a:rPr>
              <a:t>Séance 11</a:t>
            </a:r>
            <a:endParaRPr lang="fr-FR" sz="3200" dirty="0">
              <a:latin typeface="Arial"/>
              <a:cs typeface="Arial"/>
            </a:endParaRPr>
          </a:p>
        </p:txBody>
      </p:sp>
      <p:sp>
        <p:nvSpPr>
          <p:cNvPr id="5" name="object 5"/>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77</a:t>
            </a:fld>
            <a:endParaRPr dirty="0"/>
          </a:p>
        </p:txBody>
      </p:sp>
    </p:spTree>
    <p:extLst>
      <p:ext uri="{BB962C8B-B14F-4D97-AF65-F5344CB8AC3E}">
        <p14:creationId xmlns:p14="http://schemas.microsoft.com/office/powerpoint/2010/main" val="82966578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07413" y="1691124"/>
            <a:ext cx="8202295" cy="4124206"/>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spcBef>
                <a:spcPts val="430"/>
              </a:spcBef>
            </a:pPr>
            <a:r>
              <a:rPr lang="fr-FR" dirty="0">
                <a:latin typeface="Times New Roman"/>
                <a:cs typeface="Times New Roman"/>
              </a:rPr>
              <a:t>Le patient fait tourner un cerceau sur un plan vertical. Au fur et à mesure qu’il s’affaisse en tournant, le patient franchit le cerceau le plus grand nombre de fois sans le toucher. Le but est de faire tourner le cerceau le plus longtemps possible. Le vainqueur a effectué le plus grand nombre de franchissements</a:t>
            </a:r>
          </a:p>
          <a:p>
            <a:pPr marL="12700" marR="5080" algn="just">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sz="1800" spc="-60" dirty="0" err="1">
                <a:latin typeface="Times New Roman"/>
                <a:cs typeface="Times New Roman"/>
              </a:rPr>
              <a:t>T</a:t>
            </a:r>
            <a:r>
              <a:rPr sz="1800" dirty="0" err="1">
                <a:latin typeface="Times New Roman"/>
                <a:cs typeface="Times New Roman"/>
              </a:rPr>
              <a:t>ravaill</a:t>
            </a:r>
            <a:r>
              <a:rPr sz="1800" spc="5" dirty="0" err="1">
                <a:latin typeface="Times New Roman"/>
                <a:cs typeface="Times New Roman"/>
              </a:rPr>
              <a:t>e</a:t>
            </a:r>
            <a:r>
              <a:rPr sz="1800" dirty="0" err="1">
                <a:latin typeface="Times New Roman"/>
                <a:cs typeface="Times New Roman"/>
              </a:rPr>
              <a:t>r</a:t>
            </a:r>
            <a:r>
              <a:rPr sz="1800" spc="-25" dirty="0">
                <a:latin typeface="Times New Roman"/>
                <a:cs typeface="Times New Roman"/>
              </a:rPr>
              <a:t> </a:t>
            </a:r>
            <a:r>
              <a:rPr sz="1800" dirty="0">
                <a:latin typeface="Times New Roman"/>
                <a:cs typeface="Times New Roman"/>
              </a:rPr>
              <a:t>l</a:t>
            </a:r>
            <a:r>
              <a:rPr lang="fr-FR" sz="1800" dirty="0">
                <a:latin typeface="Times New Roman"/>
                <a:cs typeface="Times New Roman"/>
              </a:rPr>
              <a:t>e temps de réaction par rapport à un objet en mouvement au sol</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dirty="0">
                <a:latin typeface="Times New Roman"/>
                <a:cs typeface="Times New Roman"/>
              </a:rPr>
              <a:t>Des cerceaux</a:t>
            </a:r>
            <a:r>
              <a:rPr lang="fr-FR" sz="1800" dirty="0">
                <a:latin typeface="Times New Roman"/>
                <a:cs typeface="Times New Roman"/>
              </a:rPr>
              <a:t>.</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Réaction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78</a:t>
            </a:fld>
            <a:endParaRPr dirty="0"/>
          </a:p>
        </p:txBody>
      </p:sp>
      <p:sp>
        <p:nvSpPr>
          <p:cNvPr id="4" name="object 4"/>
          <p:cNvSpPr txBox="1"/>
          <p:nvPr/>
        </p:nvSpPr>
        <p:spPr>
          <a:xfrm>
            <a:off x="5508560" y="285507"/>
            <a:ext cx="418154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cerceau malin</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52938142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112138" y="254730"/>
            <a:ext cx="8475472" cy="677108"/>
          </a:xfrm>
          <a:prstGeom prst="rect">
            <a:avLst/>
          </a:prstGeom>
        </p:spPr>
        <p:txBody>
          <a:bodyPr vert="horz" wrap="square" lIns="0" tIns="0" rIns="0" bIns="0" rtlCol="0">
            <a:spAutoFit/>
          </a:bodyPr>
          <a:lstStyle/>
          <a:p>
            <a:pPr marL="12700" algn="l" rtl="0"/>
            <a:r>
              <a:rPr lang="fr-FR" kern="1200" spc="85" dirty="0">
                <a:ea typeface="+mn-ea"/>
              </a:rPr>
              <a:t>Différenciation</a:t>
            </a:r>
            <a:endParaRPr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79</a:t>
            </a:fld>
            <a:endParaRPr dirty="0"/>
          </a:p>
        </p:txBody>
      </p:sp>
      <p:sp>
        <p:nvSpPr>
          <p:cNvPr id="4" name="object 4"/>
          <p:cNvSpPr txBox="1"/>
          <p:nvPr/>
        </p:nvSpPr>
        <p:spPr>
          <a:xfrm>
            <a:off x="6565900" y="285507"/>
            <a:ext cx="3200400" cy="1231106"/>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C’est dans la boîte </a:t>
            </a:r>
            <a:endParaRPr sz="4000" dirty="0">
              <a:latin typeface="Arial"/>
              <a:cs typeface="Arial"/>
            </a:endParaRPr>
          </a:p>
        </p:txBody>
      </p:sp>
      <p:sp>
        <p:nvSpPr>
          <p:cNvPr id="7" name="object 3"/>
          <p:cNvSpPr txBox="1"/>
          <p:nvPr/>
        </p:nvSpPr>
        <p:spPr>
          <a:xfrm>
            <a:off x="1183005" y="1793716"/>
            <a:ext cx="8202295" cy="4349909"/>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Placer une boîte en carton au milieu du court et à 2 m du mur frontal. Les patients se positionnent derrière la ligne médiane puis font rebondir une balle au sol de manière à ce qu’elle atteigne la boîte après le 1</a:t>
            </a:r>
            <a:r>
              <a:rPr lang="fr-FR" baseline="30000" dirty="0">
                <a:latin typeface="Times New Roman"/>
                <a:cs typeface="Times New Roman"/>
              </a:rPr>
              <a:t>er</a:t>
            </a:r>
            <a:r>
              <a:rPr lang="fr-FR" dirty="0">
                <a:latin typeface="Times New Roman"/>
                <a:cs typeface="Times New Roman"/>
              </a:rPr>
              <a:t> rebond.</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Reculer la boîte ou faire reculer les patients.</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Changer de main.</a:t>
            </a: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Développement de la proprioception et du contrôle de la balle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dirty="0">
                <a:latin typeface="Times New Roman"/>
                <a:cs typeface="Times New Roman"/>
              </a:rPr>
              <a:t>Boîte en carton, b</a:t>
            </a:r>
            <a:r>
              <a:rPr lang="fr-FR" sz="1800" dirty="0">
                <a:latin typeface="Times New Roman"/>
                <a:cs typeface="Times New Roman"/>
              </a:rPr>
              <a:t>alles</a:t>
            </a:r>
            <a:r>
              <a:rPr lang="fr-FR" dirty="0">
                <a:latin typeface="Times New Roman"/>
                <a:cs typeface="Times New Roman"/>
              </a:rPr>
              <a:t> en mousse, de racquetball, de squash.</a:t>
            </a:r>
            <a:endParaRPr lang="fr-FR" sz="1800" dirty="0">
              <a:latin typeface="Times New Roman"/>
              <a:cs typeface="Times New Roman"/>
            </a:endParaRPr>
          </a:p>
        </p:txBody>
      </p:sp>
      <p:pic>
        <p:nvPicPr>
          <p:cNvPr id="8"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9" name="Émoticône 8"/>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980004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63018"/>
            <a:ext cx="8202295" cy="3847207"/>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Le patient gravit une à une deux marches d’escalier puis en descend une. Il réalise cet exercice jusqu’en haut de l’escalier, à son rythme.</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Augmenter la fréquence de montée et de descente des marches.</a:t>
            </a:r>
          </a:p>
          <a:p>
            <a:pPr marL="298450" indent="-285750" algn="just">
              <a:lnSpc>
                <a:spcPct val="100000"/>
              </a:lnSpc>
              <a:buFont typeface="Arial" panose="020B0604020202020204" pitchFamily="34" charset="0"/>
              <a:buChar char="•"/>
              <a:tabLst>
                <a:tab pos="339090" algn="l"/>
              </a:tabLst>
            </a:pPr>
            <a:r>
              <a:rPr lang="fr-FR" sz="1800" dirty="0">
                <a:latin typeface="Times New Roman"/>
                <a:cs typeface="Times New Roman"/>
              </a:rPr>
              <a:t>Le moniteur ne compte plus, le patient exécute l’exercice tout seul.</a:t>
            </a:r>
            <a:endParaRPr sz="1800" dirty="0">
              <a:latin typeface="Times New Roman"/>
              <a:cs typeface="Times New Roman"/>
            </a:endParaRPr>
          </a:p>
          <a:p>
            <a:pPr lvl="1">
              <a:lnSpc>
                <a:spcPct val="100000"/>
              </a:lnSpc>
              <a:spcBef>
                <a:spcPts val="34"/>
              </a:spcBef>
              <a:buFont typeface="Arial"/>
              <a:buChar char="–"/>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Maintenir sa concentration pendant l’effort.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Activité physique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8</a:t>
            </a:fld>
            <a:endParaRPr dirty="0"/>
          </a:p>
        </p:txBody>
      </p:sp>
      <p:sp>
        <p:nvSpPr>
          <p:cNvPr id="4" name="object 4"/>
          <p:cNvSpPr txBox="1"/>
          <p:nvPr/>
        </p:nvSpPr>
        <p:spPr>
          <a:xfrm>
            <a:off x="7175500" y="285507"/>
            <a:ext cx="2743200" cy="615553"/>
          </a:xfrm>
          <a:prstGeom prst="rect">
            <a:avLst/>
          </a:prstGeom>
        </p:spPr>
        <p:txBody>
          <a:bodyPr vert="horz" wrap="square" lIns="0" tIns="0" rIns="0" bIns="0" rtlCol="0">
            <a:spAutoFit/>
          </a:bodyPr>
          <a:lstStyle/>
          <a:p>
            <a:pPr marL="12700">
              <a:lnSpc>
                <a:spcPct val="100000"/>
              </a:lnSpc>
            </a:pPr>
            <a:r>
              <a:rPr sz="4000" spc="85" dirty="0">
                <a:latin typeface="Arial"/>
                <a:cs typeface="Arial"/>
              </a:rPr>
              <a:t>L</a:t>
            </a:r>
            <a:r>
              <a:rPr lang="fr-FR" sz="4000" spc="85" dirty="0">
                <a:latin typeface="Arial"/>
                <a:cs typeface="Arial"/>
              </a:rPr>
              <a:t>‘escalier</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71786188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Equilibre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80</a:t>
            </a:fld>
            <a:endParaRPr dirty="0"/>
          </a:p>
        </p:txBody>
      </p:sp>
      <p:sp>
        <p:nvSpPr>
          <p:cNvPr id="7" name="object 3"/>
          <p:cNvSpPr txBox="1"/>
          <p:nvPr/>
        </p:nvSpPr>
        <p:spPr>
          <a:xfrm>
            <a:off x="1231900" y="1867019"/>
            <a:ext cx="8202295" cy="4124206"/>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spcBef>
                <a:spcPts val="430"/>
              </a:spcBef>
            </a:pPr>
            <a:r>
              <a:rPr lang="fr-FR" dirty="0">
                <a:latin typeface="Times New Roman"/>
                <a:cs typeface="Times New Roman"/>
              </a:rPr>
              <a:t>Poser une corde au sol de manière à la faire serpenter sur plusieurs mètres. Les patients doivent marcher le plus longtemps possible dessus, sans poser le pied à côté. </a:t>
            </a:r>
          </a:p>
          <a:p>
            <a:pPr marL="12700" marR="5080" algn="just">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tabLst>
                <a:tab pos="339090" algn="l"/>
              </a:tabLst>
            </a:pPr>
            <a:r>
              <a:rPr lang="fr-FR" dirty="0">
                <a:latin typeface="Times New Roman"/>
                <a:cs typeface="Times New Roman"/>
              </a:rPr>
              <a:t>Effectuer l’exercice en marche arrière. Le plus grand nombre de passages réussis désigne le vainqueur.</a:t>
            </a:r>
          </a:p>
          <a:p>
            <a:pPr marL="12700" algn="just">
              <a:tabLst>
                <a:tab pos="339090" algn="l"/>
              </a:tabLst>
            </a:pPr>
            <a:endParaRPr sz="2600"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spcBef>
                <a:spcPts val="434"/>
              </a:spcBef>
            </a:pPr>
            <a:r>
              <a:rPr lang="fr-FR" spc="-60" dirty="0">
                <a:latin typeface="Times New Roman"/>
                <a:cs typeface="Times New Roman"/>
              </a:rPr>
              <a:t>Conserver l’équilibre avec un appui aléatoire, recherche de la stabilité.</a:t>
            </a:r>
            <a:endParaRPr lang="fr-FR"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tabLst>
                <a:tab pos="404495" algn="l"/>
              </a:tabLst>
            </a:pPr>
            <a:r>
              <a:rPr lang="fr-FR" dirty="0">
                <a:latin typeface="Times New Roman"/>
                <a:cs typeface="Times New Roman"/>
              </a:rPr>
              <a:t>Une corde </a:t>
            </a:r>
            <a:r>
              <a:rPr lang="pt-BR" spc="-60" dirty="0">
                <a:latin typeface="Times New Roman"/>
                <a:cs typeface="Times New Roman"/>
              </a:rPr>
              <a:t>(diam. 1 à 1,2 cm).</a:t>
            </a:r>
            <a:endParaRPr lang="fr-FR" dirty="0">
              <a:latin typeface="Times New Roman"/>
              <a:cs typeface="Times New Roman"/>
            </a:endParaRPr>
          </a:p>
        </p:txBody>
      </p:sp>
      <p:sp>
        <p:nvSpPr>
          <p:cNvPr id="8" name="object 4"/>
          <p:cNvSpPr txBox="1"/>
          <p:nvPr/>
        </p:nvSpPr>
        <p:spPr>
          <a:xfrm>
            <a:off x="5118100" y="285507"/>
            <a:ext cx="48768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La corde détendue</a:t>
            </a:r>
            <a:endParaRPr sz="4000" dirty="0">
              <a:latin typeface="Arial"/>
              <a:cs typeface="Arial"/>
            </a:endParaRPr>
          </a:p>
        </p:txBody>
      </p:sp>
      <p:pic>
        <p:nvPicPr>
          <p:cNvPr id="9"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
        <p:nvSpPr>
          <p:cNvPr id="10" name="Émoticône 9"/>
          <p:cNvSpPr/>
          <p:nvPr/>
        </p:nvSpPr>
        <p:spPr>
          <a:xfrm>
            <a:off x="10175875"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68003758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80639"/>
            <a:ext cx="8202295" cy="4154984"/>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lvl="1" algn="just">
              <a:spcBef>
                <a:spcPts val="430"/>
              </a:spcBef>
            </a:pPr>
            <a:r>
              <a:rPr lang="fr-FR" dirty="0">
                <a:latin typeface="Times New Roman"/>
                <a:cs typeface="Times New Roman"/>
              </a:rPr>
              <a:t>2 patients vont et viennent en courant dans un couloir le long du mur latéral. Un autre patient est debout sur un tapis placé au centre du court derrière le T et il bombarde les patients avec des balles en mousse. Les patients ont droit à « 5 vies », puis changer de chasseur.</a:t>
            </a:r>
          </a:p>
          <a:p>
            <a:pPr marL="12700" marR="5080" lvl="1" algn="just">
              <a:spcBef>
                <a:spcPts val="430"/>
              </a:spcBef>
            </a:pPr>
            <a:endParaRPr lang="fr-FR"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sz="1800" b="1" u="heavy" dirty="0">
              <a:latin typeface="Times New Roman"/>
              <a:cs typeface="Times New Roman"/>
            </a:endParaRPr>
          </a:p>
          <a:p>
            <a:pPr marL="12700" algn="just">
              <a:lnSpc>
                <a:spcPct val="100000"/>
              </a:lnSpc>
              <a:tabLst>
                <a:tab pos="339090" algn="l"/>
              </a:tabLst>
            </a:pPr>
            <a:r>
              <a:rPr lang="fr-FR" spc="-60" dirty="0">
                <a:latin typeface="Times New Roman"/>
                <a:cs typeface="Times New Roman"/>
              </a:rPr>
              <a:t>Le chasseur s’accroupit.</a:t>
            </a:r>
            <a:endParaRPr lang="fr-FR" dirty="0">
              <a:latin typeface="Times New Roman"/>
              <a:cs typeface="Times New Roman"/>
            </a:endParaRPr>
          </a:p>
          <a:p>
            <a:pPr marL="12700" algn="just">
              <a:lnSpc>
                <a:spcPct val="100000"/>
              </a:lnSpc>
              <a:tabLst>
                <a:tab pos="339090" algn="l"/>
              </a:tabLst>
            </a:pPr>
            <a:endParaRPr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Bien orienter son corps face à des objets en mouvement.</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tabLst>
                <a:tab pos="404495" algn="l"/>
              </a:tabLst>
            </a:pPr>
            <a:r>
              <a:rPr lang="fr-FR" spc="-60" dirty="0">
                <a:latin typeface="Times New Roman"/>
                <a:cs typeface="Times New Roman"/>
              </a:rPr>
              <a:t>Des balles en mousse.</a:t>
            </a:r>
            <a:endParaRPr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Orientation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81</a:t>
            </a:fld>
            <a:endParaRPr dirty="0"/>
          </a:p>
        </p:txBody>
      </p:sp>
      <p:sp>
        <p:nvSpPr>
          <p:cNvPr id="4" name="object 4"/>
          <p:cNvSpPr txBox="1"/>
          <p:nvPr/>
        </p:nvSpPr>
        <p:spPr>
          <a:xfrm>
            <a:off x="6337300" y="285507"/>
            <a:ext cx="32004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chasseur</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95182460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641316"/>
            <a:ext cx="8202295" cy="4072910"/>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sz="1800" dirty="0">
                <a:latin typeface="Times New Roman"/>
                <a:cs typeface="Times New Roman"/>
              </a:rPr>
              <a:t>Construire un parcours </a:t>
            </a:r>
            <a:r>
              <a:rPr lang="fr-FR" dirty="0">
                <a:latin typeface="Times New Roman"/>
                <a:cs typeface="Times New Roman"/>
              </a:rPr>
              <a:t>sur la longueur du court</a:t>
            </a:r>
            <a:r>
              <a:rPr lang="fr-FR" sz="1800" dirty="0">
                <a:latin typeface="Times New Roman"/>
                <a:cs typeface="Times New Roman"/>
              </a:rPr>
              <a:t> avec 6 obstacles de même hauteur, séparés de 1,5 m</a:t>
            </a:r>
            <a:r>
              <a:rPr lang="fr-FR" dirty="0">
                <a:latin typeface="Times New Roman"/>
                <a:cs typeface="Times New Roman"/>
              </a:rPr>
              <a:t>. L</a:t>
            </a:r>
            <a:r>
              <a:rPr lang="fr-FR" sz="1800" dirty="0">
                <a:latin typeface="Times New Roman"/>
                <a:cs typeface="Times New Roman"/>
              </a:rPr>
              <a:t>es patients font 2 pas entre chaque obstacle. </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r>
              <a:rPr lang="fr-FR" dirty="0">
                <a:latin typeface="Times New Roman"/>
                <a:cs typeface="Times New Roman"/>
              </a:rPr>
              <a:t>Démarrer l’exercice lentement puis enchainer le rythme en continu.</a:t>
            </a:r>
          </a:p>
          <a:p>
            <a:pPr marL="12700" algn="just">
              <a:lnSpc>
                <a:spcPct val="100000"/>
              </a:lnSpc>
              <a:tabLst>
                <a:tab pos="339090" algn="l"/>
              </a:tabLst>
            </a:pPr>
            <a:r>
              <a:rPr lang="fr-FR" dirty="0">
                <a:latin typeface="Times New Roman"/>
                <a:cs typeface="Times New Roman"/>
              </a:rPr>
              <a:t>Changer de pied d’appel.</a:t>
            </a:r>
          </a:p>
          <a:p>
            <a:pPr lvl="1">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Assimiler la notion de rythme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Des obstacles (empilement de briques en plastique ou barrières).</a:t>
            </a:r>
            <a:endParaRP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Rythme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82</a:t>
            </a:fld>
            <a:endParaRPr dirty="0"/>
          </a:p>
        </p:txBody>
      </p:sp>
      <p:sp>
        <p:nvSpPr>
          <p:cNvPr id="4" name="object 4"/>
          <p:cNvSpPr txBox="1"/>
          <p:nvPr/>
        </p:nvSpPr>
        <p:spPr>
          <a:xfrm>
            <a:off x="7099300" y="285507"/>
            <a:ext cx="25146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Les haies</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49705505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07413" y="1814314"/>
            <a:ext cx="8202295" cy="4401205"/>
          </a:xfrm>
          <a:prstGeom prst="rect">
            <a:avLst/>
          </a:prstGeom>
        </p:spPr>
        <p:txBody>
          <a:bodyPr vert="horz" wrap="square" lIns="0" tIns="0" rIns="0" bIns="0" rtlCol="0">
            <a:spAutoFit/>
          </a:bodyPr>
          <a:lstStyle/>
          <a:p>
            <a:pPr marL="12700" algn="just">
              <a:lnSpc>
                <a:spcPct val="100000"/>
              </a:lnSpc>
              <a:tabLst>
                <a:tab pos="404495" algn="l"/>
              </a:tabLst>
            </a:pPr>
            <a:r>
              <a:rPr sz="1800" b="1" u="heavy" dirty="0">
                <a:latin typeface="Times New Roman"/>
                <a:cs typeface="Times New Roman"/>
              </a:rPr>
              <a:t>Action</a:t>
            </a:r>
            <a:endParaRPr sz="1800" dirty="0">
              <a:latin typeface="Times New Roman"/>
              <a:cs typeface="Times New Roman"/>
            </a:endParaRPr>
          </a:p>
          <a:p>
            <a:pPr marL="12700" marR="5080" algn="just">
              <a:lnSpc>
                <a:spcPct val="100000"/>
              </a:lnSpc>
              <a:spcBef>
                <a:spcPts val="430"/>
              </a:spcBef>
            </a:pPr>
            <a:r>
              <a:rPr lang="fr-FR" dirty="0">
                <a:latin typeface="Times New Roman"/>
                <a:cs typeface="Times New Roman"/>
              </a:rPr>
              <a:t>Les patients jouent sur un terrain de badminton (ou bien monter un filet de badminton sur le court de squash) avec des mini raquettes et des ballons de baudruche assez volumineux. Ils doivent se renvoyer mutuellement le ballon. Si un patient laisse tomber un ballon au sol sur sa partie de terrain, il perd « une vie ». Chaque patient dispose de « 5 vies ». </a:t>
            </a:r>
          </a:p>
          <a:p>
            <a:pPr marL="12700" marR="5080" algn="just">
              <a:lnSpc>
                <a:spcPct val="100000"/>
              </a:lnSpc>
              <a:spcBef>
                <a:spcPts val="430"/>
              </a:spcBef>
            </a:pPr>
            <a:endParaRPr sz="2600" dirty="0">
              <a:latin typeface="Times New Roman"/>
              <a:cs typeface="Times New Roman"/>
            </a:endParaRPr>
          </a:p>
          <a:p>
            <a:pPr marL="12700" algn="just">
              <a:lnSpc>
                <a:spcPct val="100000"/>
              </a:lnSpc>
              <a:tabLst>
                <a:tab pos="339090" algn="l"/>
              </a:tabLst>
            </a:pPr>
            <a:r>
              <a:rPr sz="1800" b="1" u="heavy" dirty="0">
                <a:latin typeface="Times New Roman"/>
                <a:cs typeface="Times New Roman"/>
              </a:rPr>
              <a:t>Evolutions</a:t>
            </a:r>
            <a:endParaRPr lang="fr-FR" dirty="0">
              <a:latin typeface="Times New Roman"/>
              <a:cs typeface="Times New Roman"/>
            </a:endParaRPr>
          </a:p>
          <a:p>
            <a:pPr marL="12700" algn="just">
              <a:lnSpc>
                <a:spcPct val="100000"/>
              </a:lnSpc>
              <a:tabLst>
                <a:tab pos="339090" algn="l"/>
              </a:tabLst>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Obje</a:t>
            </a:r>
            <a:r>
              <a:rPr sz="1800" b="1" u="heavy" spc="5" dirty="0" err="1">
                <a:latin typeface="Times New Roman"/>
                <a:cs typeface="Times New Roman"/>
              </a:rPr>
              <a:t>c</a:t>
            </a:r>
            <a:r>
              <a:rPr sz="1800" b="1" u="heavy" dirty="0" err="1">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Développement du contrôle de la balle</a:t>
            </a:r>
            <a:r>
              <a:rPr sz="1800" dirty="0">
                <a:latin typeface="Times New Roman"/>
                <a:cs typeface="Times New Roman"/>
              </a:rPr>
              <a:t>.</a:t>
            </a: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dirty="0">
              <a:latin typeface="Times New Roman"/>
              <a:cs typeface="Times New Roman"/>
            </a:endParaRPr>
          </a:p>
          <a:p>
            <a:pPr marL="12700" algn="just">
              <a:lnSpc>
                <a:spcPct val="100000"/>
              </a:lnSpc>
              <a:tabLst>
                <a:tab pos="404495" algn="l"/>
              </a:tabLst>
            </a:pPr>
            <a:r>
              <a:rPr lang="fr-FR" sz="1800" dirty="0">
                <a:latin typeface="Times New Roman"/>
                <a:cs typeface="Times New Roman"/>
              </a:rPr>
              <a:t>Ballons de baudruche</a:t>
            </a:r>
            <a:r>
              <a:rPr lang="fr-FR" dirty="0">
                <a:latin typeface="Times New Roman"/>
                <a:cs typeface="Times New Roman"/>
              </a:rPr>
              <a:t>, filet de badminton.</a:t>
            </a:r>
            <a:endParaRPr lang="fr-FR" sz="1800"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Coordination</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83</a:t>
            </a:fld>
            <a:endParaRPr dirty="0"/>
          </a:p>
        </p:txBody>
      </p:sp>
      <p:sp>
        <p:nvSpPr>
          <p:cNvPr id="4" name="object 4"/>
          <p:cNvSpPr txBox="1"/>
          <p:nvPr/>
        </p:nvSpPr>
        <p:spPr>
          <a:xfrm>
            <a:off x="5956300" y="285507"/>
            <a:ext cx="3962400" cy="615553"/>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La montgolfière</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794875" y="428625"/>
            <a:ext cx="304800" cy="304800"/>
          </a:xfrm>
          <a:prstGeom prst="rect">
            <a:avLst/>
          </a:prstGeom>
          <a:noFill/>
          <a:ln>
            <a:noFill/>
          </a:ln>
        </p:spPr>
      </p:pic>
    </p:spTree>
    <p:extLst>
      <p:ext uri="{BB962C8B-B14F-4D97-AF65-F5344CB8AC3E}">
        <p14:creationId xmlns:p14="http://schemas.microsoft.com/office/powerpoint/2010/main" val="76184702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31900" y="1790819"/>
            <a:ext cx="8202295" cy="4226798"/>
          </a:xfrm>
          <a:prstGeom prst="rect">
            <a:avLst/>
          </a:prstGeom>
        </p:spPr>
        <p:txBody>
          <a:bodyPr vert="horz" wrap="square" lIns="0" tIns="0" rIns="0" bIns="0" rtlCol="0">
            <a:spAutoFit/>
          </a:bodyPr>
          <a:lstStyle/>
          <a:p>
            <a:pPr marL="12700" algn="just">
              <a:lnSpc>
                <a:spcPct val="100000"/>
              </a:lnSpc>
              <a:tabLst>
                <a:tab pos="404495" algn="l"/>
              </a:tabLst>
            </a:pPr>
            <a:r>
              <a:rPr lang="fr-FR" b="1" u="heavy" dirty="0">
                <a:latin typeface="Times New Roman"/>
                <a:cs typeface="Times New Roman"/>
              </a:rPr>
              <a:t>Action</a:t>
            </a:r>
            <a:endParaRPr lang="fr-FR" dirty="0">
              <a:latin typeface="Times New Roman"/>
              <a:cs typeface="Times New Roman"/>
            </a:endParaRPr>
          </a:p>
          <a:p>
            <a:pPr marL="12700" marR="5080" algn="just">
              <a:lnSpc>
                <a:spcPct val="100000"/>
              </a:lnSpc>
              <a:spcBef>
                <a:spcPts val="430"/>
              </a:spcBef>
            </a:pPr>
            <a:r>
              <a:rPr lang="fr-FR" dirty="0">
                <a:latin typeface="Times New Roman"/>
                <a:cs typeface="Times New Roman"/>
              </a:rPr>
              <a:t>Construire un parcours avec des tapis posés perpendiculairement le long des parois du court. Les patients doivent franchir chaque tapis sans le toucher, sinon ils recommencent le parcours. Effectuer de préférence une reprise d’appel avant de franchir un obstacle.</a:t>
            </a:r>
          </a:p>
          <a:p>
            <a:pPr>
              <a:lnSpc>
                <a:spcPct val="100000"/>
              </a:lnSpc>
              <a:spcBef>
                <a:spcPts val="34"/>
              </a:spcBef>
            </a:pPr>
            <a:endParaRPr lang="fr-FR" sz="2600" dirty="0">
              <a:latin typeface="Times New Roman"/>
              <a:cs typeface="Times New Roman"/>
            </a:endParaRPr>
          </a:p>
          <a:p>
            <a:pPr marL="12700" algn="just">
              <a:lnSpc>
                <a:spcPct val="100000"/>
              </a:lnSpc>
              <a:tabLst>
                <a:tab pos="339090" algn="l"/>
              </a:tabLst>
            </a:pPr>
            <a:r>
              <a:rPr lang="fr-FR" b="1" u="heavy" dirty="0">
                <a:latin typeface="Times New Roman"/>
                <a:cs typeface="Times New Roman"/>
              </a:rPr>
              <a:t>Evolutions</a:t>
            </a:r>
            <a:endParaRPr lang="fr-FR" dirty="0">
              <a:latin typeface="Times New Roman"/>
              <a:cs typeface="Times New Roman"/>
            </a:endParaRP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Accélérer la cadence de franchissement.</a:t>
            </a:r>
          </a:p>
          <a:p>
            <a:pPr marL="298450" indent="-285750" algn="just">
              <a:lnSpc>
                <a:spcPct val="100000"/>
              </a:lnSpc>
              <a:buFont typeface="Arial" panose="020B0604020202020204" pitchFamily="34" charset="0"/>
              <a:buChar char="•"/>
              <a:tabLst>
                <a:tab pos="339090" algn="l"/>
              </a:tabLst>
            </a:pPr>
            <a:r>
              <a:rPr lang="fr-FR" dirty="0">
                <a:latin typeface="Times New Roman"/>
                <a:cs typeface="Times New Roman"/>
              </a:rPr>
              <a:t>Changer de pied d’appel.</a:t>
            </a:r>
          </a:p>
          <a:p>
            <a:pPr marL="12700" algn="just">
              <a:lnSpc>
                <a:spcPct val="100000"/>
              </a:lnSpc>
              <a:tabLst>
                <a:tab pos="339090" algn="l"/>
              </a:tabLst>
            </a:pPr>
            <a:endParaRPr dirty="0">
              <a:latin typeface="Times New Roman"/>
              <a:cs typeface="Times New Roman"/>
            </a:endParaRPr>
          </a:p>
          <a:p>
            <a:pPr marL="12700" algn="just">
              <a:lnSpc>
                <a:spcPct val="100000"/>
              </a:lnSpc>
              <a:tabLst>
                <a:tab pos="404495" algn="l"/>
              </a:tabLst>
            </a:pPr>
            <a:r>
              <a:rPr sz="1800" b="1" u="heavy" dirty="0">
                <a:latin typeface="Times New Roman"/>
                <a:cs typeface="Times New Roman"/>
              </a:rPr>
              <a:t>Obje</a:t>
            </a:r>
            <a:r>
              <a:rPr sz="1800" b="1" u="heavy" spc="5" dirty="0">
                <a:latin typeface="Times New Roman"/>
                <a:cs typeface="Times New Roman"/>
              </a:rPr>
              <a:t>c</a:t>
            </a:r>
            <a:r>
              <a:rPr sz="1800" b="1" u="heavy" dirty="0">
                <a:latin typeface="Times New Roman"/>
                <a:cs typeface="Times New Roman"/>
              </a:rPr>
              <a:t>tif</a:t>
            </a:r>
            <a:r>
              <a:rPr sz="1800" b="1" u="heavy" spc="-10" dirty="0">
                <a:latin typeface="Times New Roman"/>
                <a:cs typeface="Times New Roman"/>
              </a:rPr>
              <a:t> </a:t>
            </a:r>
            <a:r>
              <a:rPr sz="1800" b="1" u="heavy" dirty="0">
                <a:latin typeface="Times New Roman"/>
                <a:cs typeface="Times New Roman"/>
              </a:rPr>
              <a:t>pédagogi</a:t>
            </a:r>
            <a:r>
              <a:rPr sz="1800" b="1" u="heavy" spc="-10" dirty="0">
                <a:latin typeface="Times New Roman"/>
                <a:cs typeface="Times New Roman"/>
              </a:rPr>
              <a:t>q</a:t>
            </a:r>
            <a:r>
              <a:rPr sz="1800" b="1" u="heavy" dirty="0">
                <a:latin typeface="Times New Roman"/>
                <a:cs typeface="Times New Roman"/>
              </a:rPr>
              <a:t>ue</a:t>
            </a:r>
            <a:endParaRPr sz="1800" dirty="0">
              <a:latin typeface="Times New Roman"/>
              <a:cs typeface="Times New Roman"/>
            </a:endParaRPr>
          </a:p>
          <a:p>
            <a:pPr marL="12700" algn="just">
              <a:lnSpc>
                <a:spcPct val="100000"/>
              </a:lnSpc>
              <a:spcBef>
                <a:spcPts val="434"/>
              </a:spcBef>
            </a:pPr>
            <a:r>
              <a:rPr lang="fr-FR" sz="1800" spc="-60" dirty="0">
                <a:latin typeface="Times New Roman"/>
                <a:cs typeface="Times New Roman"/>
              </a:rPr>
              <a:t>Maintenir sa concentration pendant l’effort et par rapport à un objet placé devant soi.</a:t>
            </a:r>
            <a:endParaRPr sz="1800" dirty="0">
              <a:latin typeface="Times New Roman"/>
              <a:cs typeface="Times New Roman"/>
            </a:endParaRPr>
          </a:p>
          <a:p>
            <a:pPr>
              <a:lnSpc>
                <a:spcPct val="100000"/>
              </a:lnSpc>
              <a:spcBef>
                <a:spcPts val="34"/>
              </a:spcBef>
            </a:pPr>
            <a:endParaRPr sz="2600" dirty="0">
              <a:latin typeface="Times New Roman"/>
              <a:cs typeface="Times New Roman"/>
            </a:endParaRPr>
          </a:p>
          <a:p>
            <a:pPr marL="12700" algn="just">
              <a:lnSpc>
                <a:spcPct val="100000"/>
              </a:lnSpc>
              <a:tabLst>
                <a:tab pos="404495" algn="l"/>
              </a:tabLst>
            </a:pPr>
            <a:r>
              <a:rPr sz="1800" b="1" u="heavy" dirty="0" err="1">
                <a:latin typeface="Times New Roman"/>
                <a:cs typeface="Times New Roman"/>
              </a:rPr>
              <a:t>Maté</a:t>
            </a:r>
            <a:r>
              <a:rPr sz="1800" b="1" u="heavy" spc="5" dirty="0" err="1">
                <a:latin typeface="Times New Roman"/>
                <a:cs typeface="Times New Roman"/>
              </a:rPr>
              <a:t>r</a:t>
            </a:r>
            <a:r>
              <a:rPr sz="1800" b="1" u="heavy" dirty="0" err="1">
                <a:latin typeface="Times New Roman"/>
                <a:cs typeface="Times New Roman"/>
              </a:rPr>
              <a:t>i</a:t>
            </a:r>
            <a:r>
              <a:rPr sz="1800" b="1" u="heavy" spc="5" dirty="0" err="1">
                <a:latin typeface="Times New Roman"/>
                <a:cs typeface="Times New Roman"/>
              </a:rPr>
              <a:t>e</a:t>
            </a:r>
            <a:r>
              <a:rPr sz="1800" b="1" u="heavy" dirty="0" err="1">
                <a:latin typeface="Times New Roman"/>
                <a:cs typeface="Times New Roman"/>
              </a:rPr>
              <a:t>l</a:t>
            </a:r>
            <a:endParaRPr lang="fr-FR" sz="1800" b="1" u="heavy" dirty="0">
              <a:latin typeface="Times New Roman"/>
              <a:cs typeface="Times New Roman"/>
            </a:endParaRPr>
          </a:p>
          <a:p>
            <a:pPr marL="12700" algn="just">
              <a:lnSpc>
                <a:spcPct val="100000"/>
              </a:lnSpc>
              <a:tabLst>
                <a:tab pos="404495" algn="l"/>
              </a:tabLst>
            </a:pPr>
            <a:r>
              <a:rPr lang="fr-FR" spc="-60" dirty="0">
                <a:latin typeface="Times New Roman"/>
                <a:cs typeface="Times New Roman"/>
              </a:rPr>
              <a:t>Des tapis de sol (15 à 20 unités).</a:t>
            </a:r>
            <a:endParaRPr lang="fr-FR" sz="1800" b="1" u="heavy" dirty="0">
              <a:latin typeface="Times New Roman"/>
              <a:cs typeface="Times New Roman"/>
            </a:endParaRPr>
          </a:p>
        </p:txBody>
      </p:sp>
      <p:sp>
        <p:nvSpPr>
          <p:cNvPr id="5" name="object 5"/>
          <p:cNvSpPr txBox="1">
            <a:spLocks noGrp="1"/>
          </p:cNvSpPr>
          <p:nvPr>
            <p:ph type="title"/>
          </p:nvPr>
        </p:nvSpPr>
        <p:spPr>
          <a:xfrm>
            <a:off x="1112138" y="285507"/>
            <a:ext cx="8475472" cy="615553"/>
          </a:xfrm>
          <a:prstGeom prst="rect">
            <a:avLst/>
          </a:prstGeom>
        </p:spPr>
        <p:txBody>
          <a:bodyPr vert="horz" wrap="square" lIns="0" tIns="0" rIns="0" bIns="0" rtlCol="0">
            <a:spAutoFit/>
          </a:bodyPr>
          <a:lstStyle/>
          <a:p>
            <a:pPr marL="12700" algn="l" rtl="0"/>
            <a:r>
              <a:rPr lang="fr-FR" kern="1200" spc="85" dirty="0">
                <a:ea typeface="+mn-ea"/>
              </a:rPr>
              <a:t>Activité physique</a:t>
            </a:r>
            <a:endParaRPr b="1" kern="1200" spc="85" dirty="0">
              <a:ea typeface="+mn-ea"/>
            </a:endParaRPr>
          </a:p>
        </p:txBody>
      </p:sp>
      <p:sp>
        <p:nvSpPr>
          <p:cNvPr id="6" name="object 6"/>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84</a:t>
            </a:fld>
            <a:endParaRPr dirty="0"/>
          </a:p>
        </p:txBody>
      </p:sp>
      <p:sp>
        <p:nvSpPr>
          <p:cNvPr id="4" name="object 4"/>
          <p:cNvSpPr txBox="1"/>
          <p:nvPr/>
        </p:nvSpPr>
        <p:spPr>
          <a:xfrm>
            <a:off x="5651500" y="285506"/>
            <a:ext cx="4724400" cy="1231106"/>
          </a:xfrm>
          <a:prstGeom prst="rect">
            <a:avLst/>
          </a:prstGeom>
        </p:spPr>
        <p:txBody>
          <a:bodyPr vert="horz" wrap="square" lIns="0" tIns="0" rIns="0" bIns="0" rtlCol="0">
            <a:spAutoFit/>
          </a:bodyPr>
          <a:lstStyle/>
          <a:p>
            <a:pPr marL="12700">
              <a:lnSpc>
                <a:spcPct val="100000"/>
              </a:lnSpc>
            </a:pPr>
            <a:r>
              <a:rPr lang="fr-FR" sz="4000" spc="85" dirty="0">
                <a:latin typeface="Arial"/>
                <a:cs typeface="Arial"/>
              </a:rPr>
              <a:t>Le marchand de tapis</a:t>
            </a:r>
            <a:endParaRPr sz="4000" dirty="0">
              <a:latin typeface="Arial"/>
              <a:cs typeface="Arial"/>
            </a:endParaRPr>
          </a:p>
        </p:txBody>
      </p:sp>
      <p:pic>
        <p:nvPicPr>
          <p:cNvPr id="7" name="Picture 400" descr="tip"/>
          <p:cNvPicPr/>
          <p:nvPr/>
        </p:nvPicPr>
        <p:blipFill>
          <a:blip r:embed="rId3">
            <a:extLst>
              <a:ext uri="{28A0092B-C50C-407E-A947-70E740481C1C}">
                <a14:useLocalDpi xmlns:a14="http://schemas.microsoft.com/office/drawing/2010/main" val="0"/>
              </a:ext>
            </a:extLst>
          </a:blip>
          <a:srcRect/>
          <a:stretch>
            <a:fillRect/>
          </a:stretch>
        </p:blipFill>
        <p:spPr bwMode="auto">
          <a:xfrm>
            <a:off x="9613900" y="428625"/>
            <a:ext cx="304800" cy="304800"/>
          </a:xfrm>
          <a:prstGeom prst="rect">
            <a:avLst/>
          </a:prstGeom>
          <a:noFill/>
          <a:ln>
            <a:noFill/>
          </a:ln>
        </p:spPr>
      </p:pic>
      <p:sp>
        <p:nvSpPr>
          <p:cNvPr id="8" name="Émoticône 7"/>
          <p:cNvSpPr/>
          <p:nvPr/>
        </p:nvSpPr>
        <p:spPr>
          <a:xfrm>
            <a:off x="9994900" y="428625"/>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709120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841500" y="2943225"/>
            <a:ext cx="7010400" cy="984885"/>
          </a:xfrm>
          <a:prstGeom prst="rect">
            <a:avLst/>
          </a:prstGeom>
        </p:spPr>
        <p:txBody>
          <a:bodyPr vert="horz" wrap="square" lIns="0" tIns="0" rIns="0" bIns="0" rtlCol="0">
            <a:spAutoFit/>
          </a:bodyPr>
          <a:lstStyle/>
          <a:p>
            <a:pPr marL="12700">
              <a:lnSpc>
                <a:spcPct val="100000"/>
              </a:lnSpc>
              <a:tabLst>
                <a:tab pos="534035" algn="l"/>
              </a:tabLst>
            </a:pPr>
            <a:r>
              <a:rPr lang="fr-FR" sz="3200" b="1" spc="-165" dirty="0">
                <a:latin typeface="Arial"/>
                <a:cs typeface="Arial"/>
              </a:rPr>
              <a:t>Habiletés motrices</a:t>
            </a:r>
          </a:p>
          <a:p>
            <a:pPr marL="12700">
              <a:lnSpc>
                <a:spcPct val="100000"/>
              </a:lnSpc>
              <a:tabLst>
                <a:tab pos="534035" algn="l"/>
              </a:tabLst>
            </a:pPr>
            <a:r>
              <a:rPr lang="fr-FR" sz="3200" b="1" spc="-165" dirty="0">
                <a:latin typeface="Arial"/>
                <a:cs typeface="Arial"/>
              </a:rPr>
              <a:t>Séance 2</a:t>
            </a:r>
            <a:endParaRPr lang="fr-FR" sz="3200" dirty="0">
              <a:latin typeface="Arial"/>
              <a:cs typeface="Arial"/>
            </a:endParaRPr>
          </a:p>
        </p:txBody>
      </p:sp>
      <p:sp>
        <p:nvSpPr>
          <p:cNvPr id="5" name="object 5"/>
          <p:cNvSpPr txBox="1">
            <a:spLocks noGrp="1"/>
          </p:cNvSpPr>
          <p:nvPr>
            <p:ph type="sldNum" sz="quarter" idx="12"/>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t>9</a:t>
            </a:fld>
            <a:endParaRPr dirty="0"/>
          </a:p>
        </p:txBody>
      </p:sp>
    </p:spTree>
    <p:extLst>
      <p:ext uri="{BB962C8B-B14F-4D97-AF65-F5344CB8AC3E}">
        <p14:creationId xmlns:p14="http://schemas.microsoft.com/office/powerpoint/2010/main" val="2437869867"/>
      </p:ext>
    </p:extLst>
  </p:cSld>
  <p:clrMapOvr>
    <a:masterClrMapping/>
  </p:clrMapOvr>
</p:sld>
</file>

<file path=ppt/theme/theme1.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65792</TotalTime>
  <Words>6029</Words>
  <Application>Microsoft Office PowerPoint</Application>
  <PresentationFormat>Personnalisé</PresentationFormat>
  <Paragraphs>1073</Paragraphs>
  <Slides>84</Slides>
  <Notes>84</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84</vt:i4>
      </vt:variant>
    </vt:vector>
  </HeadingPairs>
  <TitlesOfParts>
    <vt:vector size="88" baseType="lpstr">
      <vt:lpstr>Arial</vt:lpstr>
      <vt:lpstr>Calibri</vt:lpstr>
      <vt:lpstr>Times New Roman</vt:lpstr>
      <vt:lpstr>Conception personnalisée</vt:lpstr>
      <vt:lpstr>Présentation PowerPoint</vt:lpstr>
      <vt:lpstr>Réaction</vt:lpstr>
      <vt:lpstr>Orientation</vt:lpstr>
      <vt:lpstr>Coordination</vt:lpstr>
      <vt:lpstr>Equilibre</vt:lpstr>
      <vt:lpstr>Orientation</vt:lpstr>
      <vt:lpstr>Rythme</vt:lpstr>
      <vt:lpstr>Activité physique</vt:lpstr>
      <vt:lpstr>Présentation PowerPoint</vt:lpstr>
      <vt:lpstr>Réaction</vt:lpstr>
      <vt:lpstr>Différenciation</vt:lpstr>
      <vt:lpstr>Equilibre</vt:lpstr>
      <vt:lpstr>Orientation</vt:lpstr>
      <vt:lpstr>Rythme</vt:lpstr>
      <vt:lpstr>Coordination</vt:lpstr>
      <vt:lpstr>Présentation PowerPoint</vt:lpstr>
      <vt:lpstr>Réaction</vt:lpstr>
      <vt:lpstr>Différenciation</vt:lpstr>
      <vt:lpstr>Equilibre</vt:lpstr>
      <vt:lpstr>Orientation</vt:lpstr>
      <vt:lpstr>Rythme</vt:lpstr>
      <vt:lpstr>Coordination</vt:lpstr>
      <vt:lpstr>Présentation PowerPoint</vt:lpstr>
      <vt:lpstr>Réaction</vt:lpstr>
      <vt:lpstr>Différenciation</vt:lpstr>
      <vt:lpstr>Orientation</vt:lpstr>
      <vt:lpstr>Rythme</vt:lpstr>
      <vt:lpstr>Coordination</vt:lpstr>
      <vt:lpstr>Activité physique</vt:lpstr>
      <vt:lpstr>Présentation PowerPoint</vt:lpstr>
      <vt:lpstr>Réaction</vt:lpstr>
      <vt:lpstr>Différenciation</vt:lpstr>
      <vt:lpstr>Equilibre</vt:lpstr>
      <vt:lpstr>Orientation</vt:lpstr>
      <vt:lpstr>Rythme</vt:lpstr>
      <vt:lpstr>Coordination</vt:lpstr>
      <vt:lpstr>Activité physique</vt:lpstr>
      <vt:lpstr>Présentation PowerPoint</vt:lpstr>
      <vt:lpstr>Réaction</vt:lpstr>
      <vt:lpstr>Différenciation</vt:lpstr>
      <vt:lpstr>Equilibre</vt:lpstr>
      <vt:lpstr>Orientation</vt:lpstr>
      <vt:lpstr>Rythme</vt:lpstr>
      <vt:lpstr>Coordination</vt:lpstr>
      <vt:lpstr>Activité physique</vt:lpstr>
      <vt:lpstr>Présentation PowerPoint</vt:lpstr>
      <vt:lpstr>Réaction</vt:lpstr>
      <vt:lpstr>Différenciation</vt:lpstr>
      <vt:lpstr>Equilibre</vt:lpstr>
      <vt:lpstr>Orientation</vt:lpstr>
      <vt:lpstr>Rythme</vt:lpstr>
      <vt:lpstr>Coordination</vt:lpstr>
      <vt:lpstr>Activité physique</vt:lpstr>
      <vt:lpstr>Présentation PowerPoint</vt:lpstr>
      <vt:lpstr>Réaction</vt:lpstr>
      <vt:lpstr>Différenciation</vt:lpstr>
      <vt:lpstr>Equilibre</vt:lpstr>
      <vt:lpstr>Orientation</vt:lpstr>
      <vt:lpstr>Rythme</vt:lpstr>
      <vt:lpstr>Coordination</vt:lpstr>
      <vt:lpstr>Activité physique</vt:lpstr>
      <vt:lpstr>Présentation PowerPoint</vt:lpstr>
      <vt:lpstr>Réaction</vt:lpstr>
      <vt:lpstr>Différenciation</vt:lpstr>
      <vt:lpstr>Equilibre</vt:lpstr>
      <vt:lpstr>Rythme</vt:lpstr>
      <vt:lpstr>Coordination</vt:lpstr>
      <vt:lpstr>Activité physique</vt:lpstr>
      <vt:lpstr>Présentation PowerPoint</vt:lpstr>
      <vt:lpstr>Réaction</vt:lpstr>
      <vt:lpstr>Différenciation</vt:lpstr>
      <vt:lpstr>Equilibre</vt:lpstr>
      <vt:lpstr>Orientation</vt:lpstr>
      <vt:lpstr>Rythme</vt:lpstr>
      <vt:lpstr>Coordination</vt:lpstr>
      <vt:lpstr>Activité physique</vt:lpstr>
      <vt:lpstr>Présentation PowerPoint</vt:lpstr>
      <vt:lpstr>Réaction</vt:lpstr>
      <vt:lpstr>Différenciation</vt:lpstr>
      <vt:lpstr>Equilibre</vt:lpstr>
      <vt:lpstr>Orientation</vt:lpstr>
      <vt:lpstr>Rythme</vt:lpstr>
      <vt:lpstr>Coordination</vt:lpstr>
      <vt:lpstr>Activité physique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Roland Bassibey</dc:creator>
  <cp:lastModifiedBy>RBA</cp:lastModifiedBy>
  <cp:revision>153</cp:revision>
  <dcterms:created xsi:type="dcterms:W3CDTF">2016-09-25T20:05:29Z</dcterms:created>
  <dcterms:modified xsi:type="dcterms:W3CDTF">2019-02-25T11:49:47Z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2014-05-12T00:00:00Z</vt:filetime>
  </property>
  <property fmtid="{D5CDD505-2E9C-101B-9397-08002B2CF9AE}" pid="3" name="LastSaved">
    <vt:filetime>2016-09-25T00:00:00Z</vt:filetime>
  </property>
</Properties>
</file>